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8" r:id="rId4"/>
    <p:sldId id="269" r:id="rId5"/>
    <p:sldId id="267" r:id="rId6"/>
    <p:sldId id="270" r:id="rId7"/>
    <p:sldId id="266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7E74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4DA67-EFC7-47E3-993D-7154F084CB9C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DA850-4BE4-4CF7-AFDA-7FF18BA00C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84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DA850-4BE4-4CF7-AFDA-7FF18BA00C1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17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="" xmlns:a16="http://schemas.microsoft.com/office/drawing/2014/main" id="{535DB843-38F8-CF96-3186-BD437BE4161B}"/>
              </a:ext>
            </a:extLst>
          </p:cNvPr>
          <p:cNvSpPr/>
          <p:nvPr userDrawn="1"/>
        </p:nvSpPr>
        <p:spPr>
          <a:xfrm>
            <a:off x="0" y="6346914"/>
            <a:ext cx="12192000" cy="3918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Tribunal de Contas do Estado da Paraíba</a:t>
            </a:r>
          </a:p>
        </p:txBody>
      </p:sp>
      <p:pic>
        <p:nvPicPr>
          <p:cNvPr id="2052" name="Picture 4" descr="Pharmacists may accept re-dispensing medication, but will patients?">
            <a:extLst>
              <a:ext uri="{FF2B5EF4-FFF2-40B4-BE49-F238E27FC236}">
                <a16:creationId xmlns="" xmlns:a16="http://schemas.microsoft.com/office/drawing/2014/main" id="{FAA136F0-2788-0A9D-B9EF-71B866F7C47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69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 descr="Uma imagem contendo comida, caneca&#10;&#10;Descrição gerada automaticamente">
            <a:extLst>
              <a:ext uri="{FF2B5EF4-FFF2-40B4-BE49-F238E27FC236}">
                <a16:creationId xmlns="" xmlns:a16="http://schemas.microsoft.com/office/drawing/2014/main" id="{9F7F38D6-D38B-066C-34E7-4B15D9E5D65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522" y="5540057"/>
            <a:ext cx="512156" cy="74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65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9029643-B974-FB4F-2A51-49653011E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B71A5A64-DD16-0AA7-FACE-F538CA4AA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1634624-6E58-6A46-5406-5C6441E5D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569-C9B7-4D3F-8134-90AFF9B6A4A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58DE35B-04AF-FA10-4AB9-D5F9B4130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9727044-29F0-84B5-4FD5-C21A3371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97FC-C8A5-4B76-B6D2-77E974A74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13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6A017C2F-B2F7-D33C-8F2A-7AA6A6CE66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8A4C7E3F-607A-61D9-77BE-B4FEB3186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71419FB-198D-7C65-181B-6AFBB192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569-C9B7-4D3F-8134-90AFF9B6A4A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DD462EE-0A78-880A-F466-4F9AABF92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5CA353BF-6B84-1D5E-4745-78C83BB5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97FC-C8A5-4B76-B6D2-77E974A74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551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8EA4AB0-3BB3-9E8E-187D-D5D79F607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4CE2C11-4AA6-57D4-9526-EE62EE7FE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A8FC2E6-263E-E8D5-8455-790F8553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569-C9B7-4D3F-8134-90AFF9B6A4A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3388B97-73E4-08F8-20A6-9D0F4FC0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716F852-F39D-8010-B801-767249ED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97FC-C8A5-4B76-B6D2-77E974A74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242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32810A2-50D1-A17C-DD5C-5145DCD1C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AE304DA-E4DC-6A85-80E3-A234178BA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AF34B0A-0AC0-7CD1-AD61-9231E158F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569-C9B7-4D3F-8134-90AFF9B6A4A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6886CC3-D592-F912-B20B-DCEDC2111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CCD96B8-4364-BCF9-1B55-7B996E969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97FC-C8A5-4B76-B6D2-77E974A74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65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58323EA-A5E7-6A22-7AE0-F66F6C920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C23D2D8-0580-915B-A272-1E768C9393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38291F4B-0AE6-B311-FC8B-B682C73E7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A12E2A5B-EF03-9C26-87D3-721DB2945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569-C9B7-4D3F-8134-90AFF9B6A4A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C4AF392-FA2E-655A-1E6B-2E4217199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C93B0D5C-313A-896B-20B4-E65C3039A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97FC-C8A5-4B76-B6D2-77E974A74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39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E645AD1-FF5A-10D8-AD1A-BD6ACE07D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90E67A78-FE01-81C4-C4AE-86D47D514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6FF523AB-DCED-F786-7A79-D79D39020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E74EFC08-94FE-FEB7-A4B0-EE5F23B7B8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6A9C58D3-73FE-D623-BDF6-64B4B01F2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3ED26645-C54F-2893-BA56-C9C831489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569-C9B7-4D3F-8134-90AFF9B6A4A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472CC533-6A42-4395-DDAA-A39DD0210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8966B7B2-D515-914C-7E11-E677A84D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97FC-C8A5-4B76-B6D2-77E974A74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10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A201E1E-149E-A8F4-D331-CBED44364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5A76E39E-8705-9575-BEBF-9E29F39E3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569-C9B7-4D3F-8134-90AFF9B6A4A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9C3470B3-AC08-7BAF-8DD5-9B1C6E361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F08B2823-E5B5-99A9-6BF0-E8B3F3603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97FC-C8A5-4B76-B6D2-77E974A74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829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ACC9EDA2-B09D-2CC3-6554-B90154B4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569-C9B7-4D3F-8134-90AFF9B6A4A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9E79AEE3-A98C-1460-F33D-4ABC290E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82D2DBC3-1375-6293-8BA9-C4B42CAEB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97FC-C8A5-4B76-B6D2-77E974A74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77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F44DD67-394C-E881-3578-FFD60BEDB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44221A8-A7DC-D807-2836-D6E889DB1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C0B0C40B-8BA0-80A9-DDF4-7DED24D8A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007BD882-21FD-084E-7A77-A2DB0F627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569-C9B7-4D3F-8134-90AFF9B6A4A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F62CFF33-1860-8313-FCA4-124906B76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C5DF0551-EF5C-E092-B9B3-C91FECBD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97FC-C8A5-4B76-B6D2-77E974A74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413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D5F1D9B-1933-512D-E51E-10E270E4B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AFE8ABEF-435E-3033-0B10-7371A31B38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6D0E89BB-0CF9-A93A-3B07-7DAD3E310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F4DE5EC0-783D-81E6-6BEF-95E395D5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569-C9B7-4D3F-8134-90AFF9B6A4A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E3213B0D-09BA-E325-86E8-458582C4E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E8B9751-00EB-CAE3-E897-A7E4C91F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97FC-C8A5-4B76-B6D2-77E974A74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894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4E21BE3D-4BF7-6396-AA46-4143A8CBF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B17EBEDB-E18F-5075-3715-0A1D9B366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8A73FDA-4C67-5B90-467A-77E050DFA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D569-C9B7-4D3F-8134-90AFF9B6A4AF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3807AB3-1E00-FC97-2E38-A482B287A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39BFDAF-6B00-9BC0-4882-1E1F8B99E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F97FC-C8A5-4B76-B6D2-77E974A74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71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2FA0241F-91CA-89CD-25F6-5E077CE7C73D}"/>
              </a:ext>
            </a:extLst>
          </p:cNvPr>
          <p:cNvSpPr txBox="1"/>
          <p:nvPr/>
        </p:nvSpPr>
        <p:spPr>
          <a:xfrm>
            <a:off x="1299948" y="1696571"/>
            <a:ext cx="91053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MESA TEMÁTICA 5</a:t>
            </a:r>
          </a:p>
          <a:p>
            <a:pPr algn="ctr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COMPRAS PÚBLICAS EM SAÚDE E A NOVA LEI DE LICITAÇÕES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D72289E3-1720-6BF2-4EA7-792BE8F84BB6}"/>
              </a:ext>
            </a:extLst>
          </p:cNvPr>
          <p:cNvSpPr txBox="1"/>
          <p:nvPr/>
        </p:nvSpPr>
        <p:spPr>
          <a:xfrm>
            <a:off x="1116270" y="2922332"/>
            <a:ext cx="99594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TCE-PB E SUAS RECOMENDAÇÕES PARA COMPRAS NA SAÚDE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0B696889-41A8-E677-56EE-C249EE1E1AB2}"/>
              </a:ext>
            </a:extLst>
          </p:cNvPr>
          <p:cNvSpPr txBox="1"/>
          <p:nvPr/>
        </p:nvSpPr>
        <p:spPr>
          <a:xfrm>
            <a:off x="3628596" y="4208826"/>
            <a:ext cx="4934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LUZEMAR DA COSTA MARTINS</a:t>
            </a:r>
          </a:p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AUDITOR DE CONTROLE EXTERNO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5F38F1A2-9D62-D44F-0271-AF43BD4BB393}"/>
              </a:ext>
            </a:extLst>
          </p:cNvPr>
          <p:cNvSpPr txBox="1"/>
          <p:nvPr/>
        </p:nvSpPr>
        <p:spPr>
          <a:xfrm>
            <a:off x="5154302" y="5120506"/>
            <a:ext cx="188339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AGOSTO DE 2023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="" xmlns:a16="http://schemas.microsoft.com/office/drawing/2014/main" id="{EBD57242-AA99-2AD7-51D6-DED4EAEFD270}"/>
              </a:ext>
            </a:extLst>
          </p:cNvPr>
          <p:cNvSpPr txBox="1"/>
          <p:nvPr/>
        </p:nvSpPr>
        <p:spPr>
          <a:xfrm>
            <a:off x="282053" y="780159"/>
            <a:ext cx="116278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IV CONGRESSO DE SECRETARIAS MUNICIPAIS DE SAÚDE DA PARAÍBA</a:t>
            </a:r>
          </a:p>
        </p:txBody>
      </p:sp>
    </p:spTree>
    <p:extLst>
      <p:ext uri="{BB962C8B-B14F-4D97-AF65-F5344CB8AC3E}">
        <p14:creationId xmlns:p14="http://schemas.microsoft.com/office/powerpoint/2010/main" val="338793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6BAFF3A0-ADD8-32B8-7A69-F4683C5B79D1}"/>
              </a:ext>
            </a:extLst>
          </p:cNvPr>
          <p:cNvSpPr txBox="1"/>
          <p:nvPr/>
        </p:nvSpPr>
        <p:spPr>
          <a:xfrm>
            <a:off x="1786718" y="350711"/>
            <a:ext cx="86185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COMPRAS</a:t>
            </a:r>
            <a:endParaRPr lang="pt-B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ta para baixo 1"/>
          <p:cNvSpPr/>
          <p:nvPr/>
        </p:nvSpPr>
        <p:spPr>
          <a:xfrm>
            <a:off x="5501638" y="2021694"/>
            <a:ext cx="1188720" cy="1005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6BAFF3A0-ADD8-32B8-7A69-F4683C5B79D1}"/>
              </a:ext>
            </a:extLst>
          </p:cNvPr>
          <p:cNvSpPr txBox="1"/>
          <p:nvPr/>
        </p:nvSpPr>
        <p:spPr>
          <a:xfrm>
            <a:off x="1984838" y="3585997"/>
            <a:ext cx="86185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DESPESA LICITÁVEL</a:t>
            </a:r>
            <a:endParaRPr lang="pt-B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32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ta para baixo 1"/>
          <p:cNvSpPr/>
          <p:nvPr/>
        </p:nvSpPr>
        <p:spPr>
          <a:xfrm>
            <a:off x="2743198" y="1503534"/>
            <a:ext cx="1188720" cy="1005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6BAFF3A0-ADD8-32B8-7A69-F4683C5B79D1}"/>
              </a:ext>
            </a:extLst>
          </p:cNvPr>
          <p:cNvSpPr txBox="1"/>
          <p:nvPr/>
        </p:nvSpPr>
        <p:spPr>
          <a:xfrm>
            <a:off x="1893398" y="263677"/>
            <a:ext cx="86185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DESPESA LICITÁVEL</a:t>
            </a:r>
            <a:endParaRPr lang="pt-B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6BAFF3A0-ADD8-32B8-7A69-F4683C5B79D1}"/>
              </a:ext>
            </a:extLst>
          </p:cNvPr>
          <p:cNvSpPr txBox="1"/>
          <p:nvPr/>
        </p:nvSpPr>
        <p:spPr>
          <a:xfrm>
            <a:off x="1510578" y="2807566"/>
            <a:ext cx="36539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Licitação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6BAFF3A0-ADD8-32B8-7A69-F4683C5B79D1}"/>
              </a:ext>
            </a:extLst>
          </p:cNvPr>
          <p:cNvSpPr txBox="1"/>
          <p:nvPr/>
        </p:nvSpPr>
        <p:spPr>
          <a:xfrm>
            <a:off x="6873238" y="2805941"/>
            <a:ext cx="41989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Contratação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Direta</a:t>
            </a:r>
            <a:endParaRPr lang="pt-B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ta para baixo 7"/>
          <p:cNvSpPr/>
          <p:nvPr/>
        </p:nvSpPr>
        <p:spPr>
          <a:xfrm>
            <a:off x="8378359" y="1503534"/>
            <a:ext cx="1188720" cy="1005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baixo 8"/>
          <p:cNvSpPr/>
          <p:nvPr/>
        </p:nvSpPr>
        <p:spPr>
          <a:xfrm>
            <a:off x="2743198" y="3657791"/>
            <a:ext cx="1188720" cy="1005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>
            <a:off x="8378359" y="3657791"/>
            <a:ext cx="1188720" cy="1005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6BAFF3A0-ADD8-32B8-7A69-F4683C5B79D1}"/>
              </a:ext>
            </a:extLst>
          </p:cNvPr>
          <p:cNvSpPr txBox="1"/>
          <p:nvPr/>
        </p:nvSpPr>
        <p:spPr>
          <a:xfrm>
            <a:off x="1510578" y="4805970"/>
            <a:ext cx="365396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Pregão</a:t>
            </a:r>
          </a:p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Concorrência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6BAFF3A0-ADD8-32B8-7A69-F4683C5B79D1}"/>
              </a:ext>
            </a:extLst>
          </p:cNvPr>
          <p:cNvSpPr txBox="1"/>
          <p:nvPr/>
        </p:nvSpPr>
        <p:spPr>
          <a:xfrm>
            <a:off x="7097288" y="4805969"/>
            <a:ext cx="375086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Inexigibilidade</a:t>
            </a:r>
          </a:p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Dispensa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22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6BAFF3A0-ADD8-32B8-7A69-F4683C5B79D1}"/>
              </a:ext>
            </a:extLst>
          </p:cNvPr>
          <p:cNvSpPr txBox="1"/>
          <p:nvPr/>
        </p:nvSpPr>
        <p:spPr>
          <a:xfrm>
            <a:off x="1584960" y="50317"/>
            <a:ext cx="93841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Processo de Contratação</a:t>
            </a:r>
            <a:endParaRPr lang="pt-B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entágono 2"/>
          <p:cNvSpPr/>
          <p:nvPr/>
        </p:nvSpPr>
        <p:spPr>
          <a:xfrm>
            <a:off x="1920240" y="1082040"/>
            <a:ext cx="284988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Formalização da Demanda</a:t>
            </a:r>
            <a:endParaRPr lang="pt-BR" dirty="0"/>
          </a:p>
        </p:txBody>
      </p:sp>
      <p:sp>
        <p:nvSpPr>
          <p:cNvPr id="13" name="Pentágono 12"/>
          <p:cNvSpPr/>
          <p:nvPr/>
        </p:nvSpPr>
        <p:spPr>
          <a:xfrm>
            <a:off x="4983480" y="1036320"/>
            <a:ext cx="284988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Plano de Contratação Anual</a:t>
            </a:r>
            <a:endParaRPr lang="pt-BR" dirty="0"/>
          </a:p>
        </p:txBody>
      </p:sp>
      <p:sp>
        <p:nvSpPr>
          <p:cNvPr id="14" name="Pentágono 13"/>
          <p:cNvSpPr/>
          <p:nvPr/>
        </p:nvSpPr>
        <p:spPr>
          <a:xfrm>
            <a:off x="8046720" y="1036320"/>
            <a:ext cx="284988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Estudo Técnico Preliminar</a:t>
            </a:r>
            <a:endParaRPr lang="pt-BR" dirty="0"/>
          </a:p>
        </p:txBody>
      </p:sp>
      <p:sp>
        <p:nvSpPr>
          <p:cNvPr id="15" name="Pentágono 14"/>
          <p:cNvSpPr/>
          <p:nvPr/>
        </p:nvSpPr>
        <p:spPr>
          <a:xfrm>
            <a:off x="1920240" y="2255520"/>
            <a:ext cx="284988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Pesquisa de Preços</a:t>
            </a:r>
            <a:endParaRPr lang="pt-BR" dirty="0"/>
          </a:p>
        </p:txBody>
      </p:sp>
      <p:sp>
        <p:nvSpPr>
          <p:cNvPr id="16" name="Pentágono 15"/>
          <p:cNvSpPr/>
          <p:nvPr/>
        </p:nvSpPr>
        <p:spPr>
          <a:xfrm>
            <a:off x="4983480" y="2209800"/>
            <a:ext cx="284988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Compatibilidade Orçamentária</a:t>
            </a:r>
            <a:endParaRPr lang="pt-BR" dirty="0"/>
          </a:p>
        </p:txBody>
      </p:sp>
      <p:sp>
        <p:nvSpPr>
          <p:cNvPr id="17" name="Pentágono 16"/>
          <p:cNvSpPr/>
          <p:nvPr/>
        </p:nvSpPr>
        <p:spPr>
          <a:xfrm>
            <a:off x="8046720" y="2209800"/>
            <a:ext cx="284988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Termo de Referência</a:t>
            </a:r>
            <a:endParaRPr lang="pt-BR" dirty="0"/>
          </a:p>
        </p:txBody>
      </p:sp>
      <p:sp>
        <p:nvSpPr>
          <p:cNvPr id="18" name="Pentágono 17"/>
          <p:cNvSpPr/>
          <p:nvPr/>
        </p:nvSpPr>
        <p:spPr>
          <a:xfrm>
            <a:off x="1920240" y="3520440"/>
            <a:ext cx="284988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Elaboração Edital</a:t>
            </a:r>
            <a:endParaRPr lang="pt-BR" dirty="0"/>
          </a:p>
        </p:txBody>
      </p:sp>
      <p:sp>
        <p:nvSpPr>
          <p:cNvPr id="19" name="Pentágono 18"/>
          <p:cNvSpPr/>
          <p:nvPr/>
        </p:nvSpPr>
        <p:spPr>
          <a:xfrm>
            <a:off x="4983480" y="3474720"/>
            <a:ext cx="284988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Divulgação</a:t>
            </a:r>
            <a:endParaRPr lang="pt-BR" dirty="0"/>
          </a:p>
        </p:txBody>
      </p:sp>
      <p:sp>
        <p:nvSpPr>
          <p:cNvPr id="20" name="Pentágono 19"/>
          <p:cNvSpPr/>
          <p:nvPr/>
        </p:nvSpPr>
        <p:spPr>
          <a:xfrm>
            <a:off x="8046720" y="3474720"/>
            <a:ext cx="284988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Realização Certame</a:t>
            </a:r>
            <a:endParaRPr lang="pt-BR" dirty="0"/>
          </a:p>
        </p:txBody>
      </p:sp>
      <p:sp>
        <p:nvSpPr>
          <p:cNvPr id="21" name="Pentágono 20"/>
          <p:cNvSpPr/>
          <p:nvPr/>
        </p:nvSpPr>
        <p:spPr>
          <a:xfrm>
            <a:off x="1920240" y="4724400"/>
            <a:ext cx="2849880" cy="8534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Homologação</a:t>
            </a:r>
            <a:endParaRPr lang="pt-BR" dirty="0"/>
          </a:p>
        </p:txBody>
      </p:sp>
      <p:sp>
        <p:nvSpPr>
          <p:cNvPr id="22" name="Pentágono 21"/>
          <p:cNvSpPr/>
          <p:nvPr/>
        </p:nvSpPr>
        <p:spPr>
          <a:xfrm>
            <a:off x="4983480" y="4678680"/>
            <a:ext cx="2849880" cy="8534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Formalização Contrato</a:t>
            </a:r>
            <a:endParaRPr lang="pt-BR" dirty="0"/>
          </a:p>
        </p:txBody>
      </p:sp>
      <p:sp>
        <p:nvSpPr>
          <p:cNvPr id="23" name="Pentágono 22"/>
          <p:cNvSpPr/>
          <p:nvPr/>
        </p:nvSpPr>
        <p:spPr>
          <a:xfrm>
            <a:off x="8046720" y="4678680"/>
            <a:ext cx="2849880" cy="8534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Execução Contato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996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2FA0241F-91CA-89CD-25F6-5E077CE7C73D}"/>
              </a:ext>
            </a:extLst>
          </p:cNvPr>
          <p:cNvSpPr txBox="1"/>
          <p:nvPr/>
        </p:nvSpPr>
        <p:spPr>
          <a:xfrm>
            <a:off x="493592" y="1182231"/>
            <a:ext cx="1120481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condições de aquisição e pagamento </a:t>
            </a:r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semelhantes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às do setor privado;</a:t>
            </a:r>
          </a:p>
          <a:p>
            <a:pPr algn="just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II - processamento por meio de </a:t>
            </a:r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registro de preços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quando pertinente;</a:t>
            </a:r>
          </a:p>
          <a:p>
            <a:pPr algn="just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III - determinação de unidades e quantidades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 base em critérios objetivos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IV - condições de guarda 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armazenamento</a:t>
            </a:r>
          </a:p>
          <a:p>
            <a:pPr algn="just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 – padronização</a:t>
            </a:r>
          </a:p>
          <a:p>
            <a:pPr algn="just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VI – parcelamento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6BAFF3A0-ADD8-32B8-7A69-F4683C5B79D1}"/>
              </a:ext>
            </a:extLst>
          </p:cNvPr>
          <p:cNvSpPr txBox="1"/>
          <p:nvPr/>
        </p:nvSpPr>
        <p:spPr>
          <a:xfrm>
            <a:off x="1786718" y="350711"/>
            <a:ext cx="861856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Aspectos a Observar</a:t>
            </a:r>
            <a:endParaRPr lang="pt-B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67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2FA0241F-91CA-89CD-25F6-5E077CE7C73D}"/>
              </a:ext>
            </a:extLst>
          </p:cNvPr>
          <p:cNvSpPr txBox="1"/>
          <p:nvPr/>
        </p:nvSpPr>
        <p:spPr>
          <a:xfrm>
            <a:off x="493592" y="1182231"/>
            <a:ext cx="1120481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 – Pesquisa de Preços</a:t>
            </a:r>
          </a:p>
          <a:p>
            <a:pPr algn="just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II – Bem de Luxo</a:t>
            </a:r>
          </a:p>
          <a:p>
            <a:pPr algn="just"/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III – Registro de Preços</a:t>
            </a:r>
          </a:p>
          <a:p>
            <a:pPr algn="just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IV – Estrutura de Governança</a:t>
            </a:r>
          </a:p>
          <a:p>
            <a:pPr algn="just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 – Plano de Contratação Anual</a:t>
            </a:r>
          </a:p>
          <a:p>
            <a:pPr algn="just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VI – Parecer Jurídico</a:t>
            </a:r>
          </a:p>
          <a:p>
            <a:pPr algn="just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VII – Ramo de Atividades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6BAFF3A0-ADD8-32B8-7A69-F4683C5B79D1}"/>
              </a:ext>
            </a:extLst>
          </p:cNvPr>
          <p:cNvSpPr txBox="1"/>
          <p:nvPr/>
        </p:nvSpPr>
        <p:spPr>
          <a:xfrm>
            <a:off x="1786718" y="183071"/>
            <a:ext cx="86185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Regulamentação Mínima</a:t>
            </a:r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4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="" xmlns:a16="http://schemas.microsoft.com/office/drawing/2014/main" id="{D01625D9-226A-3DCD-41DA-13FF95A3D798}"/>
              </a:ext>
            </a:extLst>
          </p:cNvPr>
          <p:cNvSpPr txBox="1">
            <a:spLocks/>
          </p:cNvSpPr>
          <p:nvPr/>
        </p:nvSpPr>
        <p:spPr>
          <a:xfrm>
            <a:off x="292508" y="2182761"/>
            <a:ext cx="11253019" cy="1246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3FBE0E43-4567-2C71-335E-48DA8FEBE2FB}"/>
              </a:ext>
            </a:extLst>
          </p:cNvPr>
          <p:cNvSpPr txBox="1">
            <a:spLocks/>
          </p:cNvSpPr>
          <p:nvPr/>
        </p:nvSpPr>
        <p:spPr>
          <a:xfrm>
            <a:off x="794084" y="787098"/>
            <a:ext cx="10105413" cy="8182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t-BR" dirty="0" smtClean="0"/>
              <a:t>“A </a:t>
            </a:r>
            <a:r>
              <a:rPr lang="pt-BR" dirty="0"/>
              <a:t>mudança é a lei da vida. E aqueles que apenas olham para o passado ou para o presente </a:t>
            </a:r>
            <a:r>
              <a:rPr lang="pt-BR" dirty="0" smtClean="0"/>
              <a:t>irão com </a:t>
            </a:r>
            <a:r>
              <a:rPr lang="pt-BR" dirty="0"/>
              <a:t>certeza perder o </a:t>
            </a:r>
            <a:r>
              <a:rPr lang="pt-BR" dirty="0" smtClean="0"/>
              <a:t>futuro” John Kenedy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pt-BR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Muito </a:t>
            </a:r>
            <a:r>
              <a:rPr lang="pt-BR" sz="6600" b="1" dirty="0"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  <a:r>
              <a:rPr lang="pt-BR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t-BR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20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211</Words>
  <Application>Microsoft Office PowerPoint</Application>
  <PresentationFormat>Widescreen</PresentationFormat>
  <Paragraphs>60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JOSE LUCIANO ANDRADE</dc:creator>
  <cp:lastModifiedBy>Conta da Microsoft</cp:lastModifiedBy>
  <cp:revision>20</cp:revision>
  <dcterms:created xsi:type="dcterms:W3CDTF">2023-08-06T11:26:45Z</dcterms:created>
  <dcterms:modified xsi:type="dcterms:W3CDTF">2023-08-10T22:27:37Z</dcterms:modified>
</cp:coreProperties>
</file>