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3"/>
  </p:notesMasterIdLst>
  <p:sldIdLst>
    <p:sldId id="266" r:id="rId5"/>
    <p:sldId id="257" r:id="rId6"/>
    <p:sldId id="256" r:id="rId7"/>
    <p:sldId id="260" r:id="rId8"/>
    <p:sldId id="261" r:id="rId9"/>
    <p:sldId id="262" r:id="rId10"/>
    <p:sldId id="581" r:id="rId11"/>
    <p:sldId id="1508" r:id="rId12"/>
    <p:sldId id="797" r:id="rId13"/>
    <p:sldId id="1513" r:id="rId14"/>
    <p:sldId id="1514" r:id="rId15"/>
    <p:sldId id="807" r:id="rId16"/>
    <p:sldId id="303" r:id="rId17"/>
    <p:sldId id="1509" r:id="rId18"/>
    <p:sldId id="595" r:id="rId19"/>
    <p:sldId id="598" r:id="rId20"/>
    <p:sldId id="806" r:id="rId21"/>
    <p:sldId id="1512" r:id="rId22"/>
    <p:sldId id="1516" r:id="rId23"/>
    <p:sldId id="596" r:id="rId24"/>
    <p:sldId id="948" r:id="rId25"/>
    <p:sldId id="949" r:id="rId26"/>
    <p:sldId id="634" r:id="rId27"/>
    <p:sldId id="3074" r:id="rId28"/>
    <p:sldId id="481" r:id="rId29"/>
    <p:sldId id="606" r:id="rId30"/>
    <p:sldId id="608" r:id="rId31"/>
    <p:sldId id="614" r:id="rId32"/>
    <p:sldId id="617" r:id="rId33"/>
    <p:sldId id="615" r:id="rId34"/>
    <p:sldId id="604" r:id="rId35"/>
    <p:sldId id="477" r:id="rId36"/>
    <p:sldId id="567" r:id="rId37"/>
    <p:sldId id="620" r:id="rId38"/>
    <p:sldId id="621" r:id="rId39"/>
    <p:sldId id="622" r:id="rId40"/>
    <p:sldId id="268" r:id="rId41"/>
    <p:sldId id="624" r:id="rId42"/>
    <p:sldId id="3071" r:id="rId43"/>
    <p:sldId id="627" r:id="rId44"/>
    <p:sldId id="625" r:id="rId45"/>
    <p:sldId id="495" r:id="rId46"/>
    <p:sldId id="494" r:id="rId47"/>
    <p:sldId id="496" r:id="rId48"/>
    <p:sldId id="573" r:id="rId49"/>
    <p:sldId id="3072" r:id="rId50"/>
    <p:sldId id="3073" r:id="rId51"/>
    <p:sldId id="392" r:id="rId52"/>
  </p:sldIdLst>
  <p:sldSz cx="12192000" cy="6858000"/>
  <p:notesSz cx="6858000" cy="9144000"/>
  <p:embeddedFontLst>
    <p:embeddedFont>
      <p:font typeface="Book Antiqua" panose="02040602050305030304" pitchFamily="18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veat Brush" pitchFamily="2" charset="0"/>
      <p:regular r:id="rId68"/>
    </p:embeddedFont>
    <p:embeddedFont>
      <p:font typeface="Fira Sans Extra Condensed" panose="020B0503050000020004" pitchFamily="34" charset="0"/>
      <p:regular r:id="rId69"/>
      <p:bold r:id="rId70"/>
    </p:embeddedFont>
    <p:embeddedFont>
      <p:font typeface="Gadugi" panose="020B0502040204020203" pitchFamily="34" charset="0"/>
      <p:regular r:id="rId71"/>
      <p:bold r:id="rId72"/>
    </p:embeddedFont>
    <p:embeddedFont>
      <p:font typeface="Montserrat" panose="00000500000000000000" pitchFamily="2" charset="0"/>
      <p:regular r:id="rId73"/>
      <p:bold r:id="rId74"/>
      <p:italic r:id="rId75"/>
      <p:boldItalic r:id="rId76"/>
    </p:embeddedFont>
    <p:embeddedFont>
      <p:font typeface="Montserrat ExtraBold" panose="00000900000000000000" pitchFamily="2" charset="0"/>
      <p:bold r:id="rId77"/>
      <p:boldItalic r:id="rId78"/>
    </p:embeddedFont>
    <p:embeddedFont>
      <p:font typeface="Raleway" pitchFamily="2" charset="0"/>
      <p:regular r:id="rId79"/>
      <p:bold r:id="rId80"/>
      <p:italic r:id="rId81"/>
    </p:embeddedFont>
    <p:embeddedFont>
      <p:font typeface="Roboto" panose="02000000000000000000" pitchFamily="2" charset="0"/>
      <p:regular r:id="rId82"/>
      <p:bold r:id="rId83"/>
      <p:italic r:id="rId84"/>
      <p:boldItalic r:id="rId85"/>
    </p:embeddedFont>
    <p:embeddedFont>
      <p:font typeface="Tw Cen MT" panose="020B0602020104020603" pitchFamily="34" charset="0"/>
      <p:regular r:id="rId86"/>
      <p:bold r:id="rId87"/>
      <p:italic r:id="rId88"/>
      <p:boldItalic r:id="rId89"/>
    </p:embeddedFont>
    <p:embeddedFont>
      <p:font typeface="Verdana" panose="020B0604030504040204" pitchFamily="34" charset="0"/>
      <p:regular r:id="rId90"/>
      <p:bold r:id="rId91"/>
      <p:italic r:id="rId92"/>
      <p:boldItalic r:id="rId9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D100"/>
    <a:srgbClr val="183EFF"/>
    <a:srgbClr val="ECECEC"/>
    <a:srgbClr val="BC59F9"/>
    <a:srgbClr val="CB7EFA"/>
    <a:srgbClr val="7AE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37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font" Target="fonts/font31.fntdata"/><Relationship Id="rId89" Type="http://schemas.openxmlformats.org/officeDocument/2006/relationships/font" Target="fonts/font3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1.xml"/><Relationship Id="rId90" Type="http://schemas.openxmlformats.org/officeDocument/2006/relationships/font" Target="fonts/font37.fntdata"/><Relationship Id="rId95" Type="http://schemas.openxmlformats.org/officeDocument/2006/relationships/viewProps" Target="view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0" Type="http://schemas.openxmlformats.org/officeDocument/2006/relationships/font" Target="fonts/font27.fntdata"/><Relationship Id="rId85" Type="http://schemas.openxmlformats.org/officeDocument/2006/relationships/font" Target="fonts/font3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font" Target="fonts/font35.fntdata"/><Relationship Id="rId91" Type="http://schemas.openxmlformats.org/officeDocument/2006/relationships/font" Target="fonts/font38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font" Target="fonts/font33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font" Target="fonts/font18.fntdata"/><Relationship Id="rId92" Type="http://schemas.openxmlformats.org/officeDocument/2006/relationships/font" Target="fonts/font3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3.fntdata"/><Relationship Id="rId87" Type="http://schemas.openxmlformats.org/officeDocument/2006/relationships/font" Target="fonts/font34.fntdata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font" Target="fonts/font3.fntdata"/><Relationship Id="rId77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9.fntdata"/><Relationship Id="rId93" Type="http://schemas.openxmlformats.org/officeDocument/2006/relationships/font" Target="fonts/font4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tf16400963_win32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lisson.marques\Documents\Habilita&#231;&#245;es%20-%20Cl&#225;udio\Habilita&#231;&#245;es%20202305-06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564065855404436E-2"/>
          <c:y val="0.20009188804442232"/>
          <c:w val="0.94933273681698893"/>
          <c:h val="0.78261098412605357"/>
        </c:manualLayout>
      </c:layout>
      <c:scatterChart>
        <c:scatterStyle val="lineMarker"/>
        <c:varyColors val="0"/>
        <c:ser>
          <c:idx val="0"/>
          <c:order val="0"/>
          <c:tx>
            <c:v>Eventos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0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D52-492D-AFA4-DD900205E0C3}"/>
                </c:ext>
              </c:extLst>
            </c:dLbl>
            <c:dLbl>
              <c:idx val="1"/>
              <c:layout>
                <c:manualLayout>
                  <c:x val="-0.30460716664148324"/>
                  <c:y val="-1.8921065274161797E-3"/>
                </c:manualLayout>
              </c:layout>
              <c:tx>
                <c:rich>
                  <a:bodyPr rot="0" spcFirstLastPara="1" vertOverflow="overflow" horzOverflow="overflow" vert="horz" wrap="square" lIns="38100" tIns="0" rIns="38100" bIns="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accent6"/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D709E4F1-FB25-4A60-92E8-8F6B789F775B}" type="CELLRANGE">
                      <a:rPr lang="pt-BR" sz="900" b="0">
                        <a:solidFill>
                          <a:schemeClr val="accent6"/>
                        </a:solidFill>
                        <a:latin typeface="Raleway" pitchFamily="2" charset="0"/>
                      </a:rPr>
                      <a:pPr>
                        <a:defRPr>
                          <a:solidFill>
                            <a:schemeClr val="accent6"/>
                          </a:solidFill>
                          <a:latin typeface="Raleway" pitchFamily="2" charset="0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spPr>
                <a:solidFill>
                  <a:schemeClr val="bg1">
                    <a:alpha val="72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0" rIns="38100" bIns="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6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226175086323162"/>
                      <c:h val="6.991288433169780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D52-492D-AFA4-DD900205E0C3}"/>
                </c:ext>
              </c:extLst>
            </c:dLbl>
            <c:dLbl>
              <c:idx val="2"/>
              <c:layout>
                <c:manualLayout>
                  <c:x val="-0.14043698213901201"/>
                  <c:y val="-1.7804105139804283E-2"/>
                </c:manualLayout>
              </c:layout>
              <c:tx>
                <c:rich>
                  <a:bodyPr rot="0" spcFirstLastPara="1" vertOverflow="overflow" horzOverflow="overflow" vert="horz" wrap="square" lIns="38100" tIns="0" rIns="38100" bIns="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accent6"/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r>
                      <a:rPr lang="pt-BR" b="0" dirty="0"/>
                      <a:t>Sangue</a:t>
                    </a:r>
                    <a:r>
                      <a:rPr lang="pt-BR" b="0" baseline="0" dirty="0"/>
                      <a:t> e Hemoderivados – </a:t>
                    </a:r>
                  </a:p>
                  <a:p>
                    <a:pPr>
                      <a:defRPr>
                        <a:solidFill>
                          <a:schemeClr val="accent6"/>
                        </a:solidFill>
                        <a:latin typeface="Raleway" pitchFamily="2" charset="0"/>
                      </a:defRPr>
                    </a:pPr>
                    <a:r>
                      <a:rPr lang="pt-BR" b="0" baseline="0" dirty="0"/>
                      <a:t>Lei 10.205/2001</a:t>
                    </a:r>
                    <a:endParaRPr lang="pt-BR" b="0" dirty="0"/>
                  </a:p>
                </c:rich>
              </c:tx>
              <c:spPr>
                <a:solidFill>
                  <a:schemeClr val="bg1">
                    <a:alpha val="72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0" rIns="38100" bIns="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6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619920644247827"/>
                      <c:h val="3.492503536194138E-2"/>
                    </c:manualLayout>
                  </c15:layout>
                  <c15:showDataLabelsRange val="1"/>
                </c:ext>
                <c:ext xmlns:c16="http://schemas.microsoft.com/office/drawing/2014/chart" uri="{C3380CC4-5D6E-409C-BE32-E72D297353CC}">
                  <c16:uniqueId val="{00000002-3D52-492D-AFA4-DD900205E0C3}"/>
                </c:ext>
              </c:extLst>
            </c:dLbl>
            <c:dLbl>
              <c:idx val="3"/>
              <c:tx>
                <c:rich>
                  <a:bodyPr rot="0" spcFirstLastPara="1" vertOverflow="overflow" horzOverflow="overflow" vert="horz" wrap="square" lIns="38100" tIns="0" rIns="38100" bIns="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accent6"/>
                        </a:solidFill>
                        <a:latin typeface="Raleway" pitchFamily="2" charset="0"/>
                        <a:ea typeface="+mn-ea"/>
                        <a:cs typeface="+mn-cs"/>
                      </a:defRPr>
                    </a:pPr>
                    <a:fld id="{B12F550A-0CC5-4597-A804-1234D5A4FEB6}" type="CELLRANGE">
                      <a:rPr lang="pt-BR"/>
                      <a:pPr>
                        <a:defRPr>
                          <a:solidFill>
                            <a:schemeClr val="accent6"/>
                          </a:solidFill>
                          <a:latin typeface="Raleway" pitchFamily="2" charset="0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spPr>
                <a:solidFill>
                  <a:schemeClr val="bg1">
                    <a:alpha val="72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0" rIns="38100" bIns="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6"/>
                      </a:solidFill>
                      <a:latin typeface="Raleway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D52-492D-AFA4-DD900205E0C3}"/>
                </c:ext>
              </c:extLst>
            </c:dLbl>
            <c:dLbl>
              <c:idx val="4"/>
              <c:layout>
                <c:manualLayout>
                  <c:x val="1.6607773205479247E-2"/>
                  <c:y val="5.2622154704546806E-4"/>
                </c:manualLayout>
              </c:layout>
              <c:tx>
                <c:rich>
                  <a:bodyPr/>
                  <a:lstStyle/>
                  <a:p>
                    <a:fld id="{67A09BE2-5760-4847-B291-77BAA0CA5987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D52-492D-AFA4-DD900205E0C3}"/>
                </c:ext>
              </c:extLst>
            </c:dLbl>
            <c:dLbl>
              <c:idx val="5"/>
              <c:layout>
                <c:manualLayout>
                  <c:x val="-0.1348654906486236"/>
                  <c:y val="3.7797837471407539E-2"/>
                </c:manualLayout>
              </c:layout>
              <c:tx>
                <c:rich>
                  <a:bodyPr/>
                  <a:lstStyle/>
                  <a:p>
                    <a:fld id="{30FD91B0-885B-420E-97E4-20F4E75E3FB7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D52-492D-AFA4-DD900205E0C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93336C0-C4FD-4402-AF3D-183AC547ED67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D52-492D-AFA4-DD900205E0C3}"/>
                </c:ext>
              </c:extLst>
            </c:dLbl>
            <c:dLbl>
              <c:idx val="7"/>
              <c:layout>
                <c:manualLayout>
                  <c:x val="1.997780559841043E-2"/>
                  <c:y val="4.9786757284872316E-3"/>
                </c:manualLayout>
              </c:layout>
              <c:tx>
                <c:rich>
                  <a:bodyPr/>
                  <a:lstStyle/>
                  <a:p>
                    <a:fld id="{E93F13CB-BC0F-46EB-808A-E76B144AA100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D52-492D-AFA4-DD900205E0C3}"/>
                </c:ext>
              </c:extLst>
            </c:dLbl>
            <c:dLbl>
              <c:idx val="8"/>
              <c:layout>
                <c:manualLayout>
                  <c:x val="-0.16880853111841088"/>
                  <c:y val="8.7701407984312439E-3"/>
                </c:manualLayout>
              </c:layout>
              <c:tx>
                <c:rich>
                  <a:bodyPr/>
                  <a:lstStyle/>
                  <a:p>
                    <a:fld id="{E41BE35D-D632-4B77-809C-C0344D365309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D52-492D-AFA4-DD900205E0C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71B13D9-B30F-4430-A104-15FDFB229053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D52-492D-AFA4-DD900205E0C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795B273-35E6-48CE-8B6E-D68C36749F48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D52-492D-AFA4-DD900205E0C3}"/>
                </c:ext>
              </c:extLst>
            </c:dLbl>
            <c:dLbl>
              <c:idx val="11"/>
              <c:layout>
                <c:manualLayout>
                  <c:x val="-6.8905529606302876E-2"/>
                  <c:y val="-7.0348339946799218E-2"/>
                </c:manualLayout>
              </c:layout>
              <c:tx>
                <c:rich>
                  <a:bodyPr/>
                  <a:lstStyle/>
                  <a:p>
                    <a:fld id="{CB76B88A-BB76-445D-953D-7EDFAB495199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D52-492D-AFA4-DD900205E0C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0A5C90A-7750-4447-8C29-C5985B9BACEC}" type="CELLRANGE">
                      <a:rPr lang="pt-BR" sz="1200" b="1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/>
                      <a:t>[INTERVALODACÉLULA]</a:t>
                    </a:fld>
                    <a:r>
                      <a:rPr lang="pt-BR" sz="12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 </a:t>
                    </a:r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13544114544511"/>
                      <c:h val="6.908438852712131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3D52-492D-AFA4-DD900205E0C3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764C663A-B333-4262-8F1D-94382BAF047A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D52-492D-AFA4-DD900205E0C3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A7E2E5BD-B664-489B-A919-34D191454FCB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D52-492D-AFA4-DD900205E0C3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B3266537-2ADF-45D7-97A8-75355DA7FB98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D52-492D-AFA4-DD900205E0C3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47BF746C-702F-485D-A88D-813045B07DE3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3D52-492D-AFA4-DD900205E0C3}"/>
                </c:ext>
              </c:extLst>
            </c:dLbl>
            <c:dLbl>
              <c:idx val="17"/>
              <c:layout>
                <c:manualLayout>
                  <c:x val="-7.0230006226456504E-2"/>
                  <c:y val="-4.3704681256177144E-2"/>
                </c:manualLayout>
              </c:layout>
              <c:tx>
                <c:rich>
                  <a:bodyPr/>
                  <a:lstStyle/>
                  <a:p>
                    <a:r>
                      <a:rPr lang="pt-BR" sz="900" b="0" i="0" u="none" strike="noStrike" baseline="0" dirty="0">
                        <a:effectLst/>
                      </a:rPr>
                      <a:t>Rede de Atenção à Saúde das Pessoas com Doenças Crônicas no âmbito do SUS – PRT 483/2014</a:t>
                    </a:r>
                    <a:endParaRPr lang="pt-BR" b="0" i="0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1-3D52-492D-AFA4-DD900205E0C3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20FC23A1-1E6E-4D80-B66D-DDF3729AB090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3D52-492D-AFA4-DD900205E0C3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3D52-492D-AFA4-DD900205E0C3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3D52-492D-AFA4-DD900205E0C3}"/>
                </c:ext>
              </c:extLst>
            </c:dLbl>
            <c:spPr>
              <a:solidFill>
                <a:schemeClr val="bg1">
                  <a:alpha val="72000"/>
                </a:schemeClr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0" rIns="38100" bIns="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Raleway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0"/>
              </c:ext>
            </c:extLst>
          </c:dLbls>
          <c:errBars>
            <c:errDir val="x"/>
            <c:errBarType val="minus"/>
            <c:errValType val="percentage"/>
            <c:noEndCap val="1"/>
            <c:val val="100"/>
            <c:spPr>
              <a:noFill/>
              <a:ln w="22225" cap="flat" cmpd="sng" algn="ctr">
                <a:solidFill>
                  <a:schemeClr val="accent1"/>
                </a:solidFill>
                <a:prstDash val="sysDot"/>
                <a:round/>
                <a:tailEnd type="none"/>
              </a:ln>
              <a:effectLst/>
            </c:spPr>
          </c:errBars>
          <c:xVal>
            <c:numRef>
              <c:f>[tf16400963_win322]Vertical!$Q$3:$Q$23</c:f>
              <c:numCache>
                <c:formatCode>General</c:formatCode>
                <c:ptCount val="21"/>
                <c:pt idx="1">
                  <c:v>-30</c:v>
                </c:pt>
                <c:pt idx="2">
                  <c:v>30</c:v>
                </c:pt>
                <c:pt idx="3">
                  <c:v>-50</c:v>
                </c:pt>
                <c:pt idx="4">
                  <c:v>70</c:v>
                </c:pt>
                <c:pt idx="5">
                  <c:v>60</c:v>
                </c:pt>
                <c:pt idx="6">
                  <c:v>-45</c:v>
                </c:pt>
                <c:pt idx="7">
                  <c:v>50</c:v>
                </c:pt>
                <c:pt idx="8">
                  <c:v>-80</c:v>
                </c:pt>
                <c:pt idx="9">
                  <c:v>100</c:v>
                </c:pt>
                <c:pt idx="10">
                  <c:v>-30</c:v>
                </c:pt>
                <c:pt idx="11">
                  <c:v>35</c:v>
                </c:pt>
                <c:pt idx="12">
                  <c:v>50</c:v>
                </c:pt>
                <c:pt idx="13">
                  <c:v>-80</c:v>
                </c:pt>
                <c:pt idx="14">
                  <c:v>-50</c:v>
                </c:pt>
                <c:pt idx="15">
                  <c:v>80</c:v>
                </c:pt>
                <c:pt idx="16">
                  <c:v>30</c:v>
                </c:pt>
                <c:pt idx="17">
                  <c:v>-90</c:v>
                </c:pt>
                <c:pt idx="18">
                  <c:v>-30</c:v>
                </c:pt>
              </c:numCache>
            </c:numRef>
          </c:xVal>
          <c:yVal>
            <c:numRef>
              <c:f>[tf16400963_win322]Vertical!$O$3:$O$23</c:f>
              <c:numCache>
                <c:formatCode>General</c:formatCode>
                <c:ptCount val="21"/>
                <c:pt idx="1">
                  <c:v>1997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2003</c:v>
                </c:pt>
                <c:pt idx="6">
                  <c:v>2004</c:v>
                </c:pt>
                <c:pt idx="7">
                  <c:v>2004</c:v>
                </c:pt>
                <c:pt idx="8">
                  <c:v>2004</c:v>
                </c:pt>
                <c:pt idx="9">
                  <c:v>2005</c:v>
                </c:pt>
                <c:pt idx="10">
                  <c:v>2005</c:v>
                </c:pt>
                <c:pt idx="11">
                  <c:v>2005</c:v>
                </c:pt>
                <c:pt idx="12">
                  <c:v>2010</c:v>
                </c:pt>
                <c:pt idx="13">
                  <c:v>2008</c:v>
                </c:pt>
                <c:pt idx="14">
                  <c:v>2011</c:v>
                </c:pt>
                <c:pt idx="15">
                  <c:v>2013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[tf16400963_win322]Vertical!$P$3:$P$23</c15:f>
                <c15:dlblRangeCache>
                  <c:ptCount val="21"/>
                  <c:pt idx="1">
                    <c:v>Transplante e Tratamento: Órgãos, tecidos e partes do corpo humano - Lei 9.434/1997 </c:v>
                  </c:pt>
                  <c:pt idx="2">
                    <c:v>Sangue e Hemoderivados - Lei 10.205/2001</c:v>
                  </c:pt>
                  <c:pt idx="3">
                    <c:v>Transtornos mentais e modelo assistencial em saúde mental - Lei 10.216/2001</c:v>
                  </c:pt>
                  <c:pt idx="4">
                    <c:v>Programa Nacional de Triagem Neonatal - PRT 822/2001</c:v>
                  </c:pt>
                  <c:pt idx="5">
                    <c:v>Política Nacional de Atenção às Urgências PRT 1863/2003</c:v>
                  </c:pt>
                  <c:pt idx="6">
                    <c:v>Política Nacional de Atenção Cardiovascular - PRT 1.169/2004</c:v>
                  </c:pt>
                  <c:pt idx="7">
                    <c:v>Política Nacional de Atenção ao Portador de Doença Renal - PRT 1.168/2004</c:v>
                  </c:pt>
                  <c:pt idx="8">
                    <c:v>Política Nacional de Procedimentos Cirúrgicos Eletivos de Média Complexidade -  PRT 1372/2004 </c:v>
                  </c:pt>
                  <c:pt idx="9">
                    <c:v>Política Nacional de Atenção ao Portador de Doença Neurológica - PRT 1.161/2005</c:v>
                  </c:pt>
                  <c:pt idx="10">
                    <c:v>Política Nacional de Atenção Oncológica - PRT 2.439/2005</c:v>
                  </c:pt>
                  <c:pt idx="11">
                    <c:v>Política Nacional de Atenção de Alta Complexidade em Tráumato-Ortopedia - PRT 221/2005</c:v>
                  </c:pt>
                  <c:pt idx="12">
                    <c:v>Organização da Rede de Atenção à Saúde no SUS - PRT 4.279/2010 </c:v>
                  </c:pt>
                  <c:pt idx="13">
                    <c:v>Política Nacional de Oftalmologia - PRT 2008</c:v>
                  </c:pt>
                  <c:pt idx="14">
                    <c:v>Política Nacional de Atenção e Saúde Mental na RAPS - PRT 3.088/2011</c:v>
                  </c:pt>
                  <c:pt idx="15">
                    <c:v>Política Nacional para a Prevenção e Controle do Câncer na Rede de Atenção à Saúde das Pessoas com Doenças Crônicas - PRT 874/2013</c:v>
                  </c:pt>
                  <c:pt idx="16">
                    <c:v>Política Nacional de Atenção Hospitalar (PNHOSP) - PRT 3.390/2013</c:v>
                  </c:pt>
                  <c:pt idx="17">
                    <c:v>Política Nacional de Atenção Integral às Pessoas com Doenças Raras - PRT 199/2014</c:v>
                  </c:pt>
                  <c:pt idx="18">
                    <c:v>Política Nacional de Atenção Integral à Saúde da Criança (PNAISC) - PRT 1.130/2015</c:v>
                  </c:pt>
                  <c:pt idx="19">
                    <c:v>Insira novas linhas acima desta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3D52-492D-AFA4-DD900205E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023760"/>
        <c:axId val="457238888"/>
      </c:scatterChart>
      <c:valAx>
        <c:axId val="278023760"/>
        <c:scaling>
          <c:orientation val="minMax"/>
          <c:max val="110"/>
          <c:min val="-110"/>
        </c:scaling>
        <c:delete val="1"/>
        <c:axPos val="b"/>
        <c:numFmt formatCode="General" sourceLinked="1"/>
        <c:majorTickMark val="out"/>
        <c:minorTickMark val="none"/>
        <c:tickLblPos val="nextTo"/>
        <c:crossAx val="457238888"/>
        <c:crosses val="autoZero"/>
        <c:crossBetween val="midCat"/>
        <c:majorUnit val="10"/>
      </c:valAx>
      <c:valAx>
        <c:axId val="457238888"/>
        <c:scaling>
          <c:orientation val="minMax"/>
          <c:max val="2015"/>
          <c:min val="1997"/>
        </c:scaling>
        <c:delete val="0"/>
        <c:axPos val="l"/>
        <c:numFmt formatCode="General" sourceLinked="1"/>
        <c:majorTickMark val="cross"/>
        <c:minorTickMark val="out"/>
        <c:tickLblPos val="nextTo"/>
        <c:spPr>
          <a:noFill/>
          <a:ln w="31750"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Raleway" pitchFamily="2" charset="0"/>
                <a:ea typeface="+mn-ea"/>
                <a:cs typeface="+mn-cs"/>
              </a:defRPr>
            </a:pPr>
            <a:endParaRPr lang="pt-BR"/>
          </a:p>
        </c:txPr>
        <c:crossAx val="278023760"/>
        <c:crosses val="autoZero"/>
        <c:crossBetween val="midCat"/>
        <c:majorUnit val="2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Planilha1!$B$1:$W$1</cx:f>
        <cx:lvl ptCount="22">
          <cx:pt idx="0">Atenção à Obesidade Grave</cx:pt>
          <cx:pt idx="1">Atenção à Saúde Auditiva</cx:pt>
          <cx:pt idx="2">Atenção à Saúde Bucal</cx:pt>
          <cx:pt idx="3">Atenção à Saúde Ocular</cx:pt>
          <cx:pt idx="4">Atenção à Saúde Mental</cx:pt>
          <cx:pt idx="5">Cardiovascular</cx:pt>
          <cx:pt idx="6">Cuidados Prolongados</cx:pt>
          <cx:pt idx="7">DST/Aids</cx:pt>
          <cx:pt idx="8">Hospital Dia</cx:pt>
          <cx:pt idx="9">Materno-Infantil</cx:pt>
          <cx:pt idx="10">Nefrologia</cx:pt>
          <cx:pt idx="11">Neurologia/Neurocirurgia</cx:pt>
          <cx:pt idx="12">Oncologia</cx:pt>
          <cx:pt idx="13">Pneumologia</cx:pt>
          <cx:pt idx="14">Reabilitação</cx:pt>
          <cx:pt idx="15">Terapia Nutricional</cx:pt>
          <cx:pt idx="16">Transplantes</cx:pt>
          <cx:pt idx="17">Unidade Terapia Intensiva</cx:pt>
          <cx:pt idx="18">Unidade de Cuidados Intermediários Neonatal</cx:pt>
          <cx:pt idx="19">Videocirurgias</cx:pt>
          <cx:pt idx="20">Transexualizador</cx:pt>
          <cx:pt idx="21">Atenção às Pessoas com Doenças Raras</cx:pt>
        </cx:lvl>
      </cx:strDim>
      <cx:numDim type="size">
        <cx:f dir="row">Planilha1!$B$2:$W$2</cx:f>
        <cx:lvl ptCount="22" formatCode="Geral">
          <cx:pt idx="0">4</cx:pt>
          <cx:pt idx="1">1</cx:pt>
          <cx:pt idx="2">1</cx:pt>
          <cx:pt idx="3">10</cx:pt>
          <cx:pt idx="4">38</cx:pt>
          <cx:pt idx="5">3</cx:pt>
          <cx:pt idx="6">2</cx:pt>
          <cx:pt idx="7">1</cx:pt>
          <cx:pt idx="8">25</cx:pt>
          <cx:pt idx="9">3</cx:pt>
          <cx:pt idx="10">14</cx:pt>
          <cx:pt idx="11">7</cx:pt>
          <cx:pt idx="12">3</cx:pt>
          <cx:pt idx="13">1</cx:pt>
          <cx:pt idx="14">14</cx:pt>
          <cx:pt idx="15">16</cx:pt>
          <cx:pt idx="16">124</cx:pt>
          <cx:pt idx="17">30</cx:pt>
          <cx:pt idx="18">11</cx:pt>
          <cx:pt idx="19">5</cx:pt>
          <cx:pt idx="20">7</cx:pt>
          <cx:pt idx="21">8</cx:pt>
        </cx:lvl>
      </cx:numDim>
    </cx:data>
  </cx:chartData>
  <cx:chart>
    <cx:plotArea>
      <cx:plotAreaRegion>
        <cx:series layoutId="treemap" uniqueId="{21B7F163-F6D8-4225-BB6E-9005DB82A845}">
          <cx:dataLabels pos="inEnd"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bg1"/>
    </cs:fontRef>
    <cs:defRPr sz="900" kern="120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E6A315-8DF5-458C-A141-835DB971136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33A782-8D19-456F-80A0-278851C9657D}">
      <dgm:prSet/>
      <dgm:spPr/>
      <dgm:t>
        <a:bodyPr/>
        <a:lstStyle/>
        <a:p>
          <a:r>
            <a:rPr lang="pt-BR" b="1"/>
            <a:t>o indivíduo perde sua identidade individual e coletiva ao chegar ao serviço especializado</a:t>
          </a:r>
          <a:r>
            <a:rPr lang="pt-BR"/>
            <a:t>. </a:t>
          </a:r>
          <a:endParaRPr lang="en-US"/>
        </a:p>
      </dgm:t>
    </dgm:pt>
    <dgm:pt modelId="{324593BA-FFC9-41C8-99A4-178120212513}" type="parTrans" cxnId="{DE5E38C9-7872-4392-9B54-45F2B271B149}">
      <dgm:prSet/>
      <dgm:spPr/>
      <dgm:t>
        <a:bodyPr/>
        <a:lstStyle/>
        <a:p>
          <a:endParaRPr lang="en-US"/>
        </a:p>
      </dgm:t>
    </dgm:pt>
    <dgm:pt modelId="{C83B86D3-977C-4FA0-A496-F2D32622FFC9}" type="sibTrans" cxnId="{DE5E38C9-7872-4392-9B54-45F2B271B149}">
      <dgm:prSet/>
      <dgm:spPr/>
      <dgm:t>
        <a:bodyPr/>
        <a:lstStyle/>
        <a:p>
          <a:endParaRPr lang="en-US"/>
        </a:p>
      </dgm:t>
    </dgm:pt>
    <dgm:pt modelId="{58F6F32B-ADE6-406C-B5C3-DD9597D56B83}">
      <dgm:prSet/>
      <dgm:spPr/>
      <dgm:t>
        <a:bodyPr/>
        <a:lstStyle/>
        <a:p>
          <a:r>
            <a:rPr lang="pt-BR"/>
            <a:t>O olhar do especialista identifica-o apenas como um problema funcional ou um órgão-alvo e, uma vez </a:t>
          </a:r>
          <a:endParaRPr lang="en-US"/>
        </a:p>
      </dgm:t>
    </dgm:pt>
    <dgm:pt modelId="{5C37AEE7-416C-4724-B1A6-CB529E1546C8}" type="parTrans" cxnId="{3101773D-A2CF-4C15-A1CB-D770BD33222C}">
      <dgm:prSet/>
      <dgm:spPr/>
      <dgm:t>
        <a:bodyPr/>
        <a:lstStyle/>
        <a:p>
          <a:endParaRPr lang="en-US"/>
        </a:p>
      </dgm:t>
    </dgm:pt>
    <dgm:pt modelId="{98C381A9-5E26-46A2-B640-77133568C7DF}" type="sibTrans" cxnId="{3101773D-A2CF-4C15-A1CB-D770BD33222C}">
      <dgm:prSet/>
      <dgm:spPr/>
      <dgm:t>
        <a:bodyPr/>
        <a:lstStyle/>
        <a:p>
          <a:endParaRPr lang="en-US"/>
        </a:p>
      </dgm:t>
    </dgm:pt>
    <dgm:pt modelId="{B37361DB-0C6F-4D03-B2FD-172487F6762A}">
      <dgm:prSet/>
      <dgm:spPr/>
      <dgm:t>
        <a:bodyPr/>
        <a:lstStyle/>
        <a:p>
          <a:r>
            <a:rPr lang="pt-BR"/>
            <a:t>fornecido o seu parecer, o paciente passa a fazer parte do grupo de cronificados destes serviços ou </a:t>
          </a:r>
          <a:endParaRPr lang="en-US"/>
        </a:p>
      </dgm:t>
    </dgm:pt>
    <dgm:pt modelId="{C15DED65-4A84-45C9-BDC6-4AE5EF2201EF}" type="parTrans" cxnId="{571FA5B0-B2F2-4077-8B5D-5FAE2380BD40}">
      <dgm:prSet/>
      <dgm:spPr/>
      <dgm:t>
        <a:bodyPr/>
        <a:lstStyle/>
        <a:p>
          <a:endParaRPr lang="en-US"/>
        </a:p>
      </dgm:t>
    </dgm:pt>
    <dgm:pt modelId="{D6D90263-836E-4D01-A4A7-D006CDE1F9AA}" type="sibTrans" cxnId="{571FA5B0-B2F2-4077-8B5D-5FAE2380BD40}">
      <dgm:prSet/>
      <dgm:spPr/>
      <dgm:t>
        <a:bodyPr/>
        <a:lstStyle/>
        <a:p>
          <a:endParaRPr lang="en-US"/>
        </a:p>
      </dgm:t>
    </dgm:pt>
    <dgm:pt modelId="{469C6AF1-5AC7-4342-A692-E21C6A670DCF}">
      <dgm:prSet/>
      <dgm:spPr/>
      <dgm:t>
        <a:bodyPr/>
        <a:lstStyle/>
        <a:p>
          <a:r>
            <a:rPr lang="pt-BR"/>
            <a:t>retorna à unidade, muitas vezes sem nenhuma compreensão sobre a situação e, o que é pior, sem que nem mesmo o médico da unidade de origem tenha esse entendimento, em grande parte dos casos.</a:t>
          </a:r>
          <a:endParaRPr lang="en-US"/>
        </a:p>
      </dgm:t>
    </dgm:pt>
    <dgm:pt modelId="{4D6DAF8D-5AA8-4A89-BBD5-0AC0ACB82769}" type="parTrans" cxnId="{BD066F55-24B8-40AE-834C-A074A01721EF}">
      <dgm:prSet/>
      <dgm:spPr/>
      <dgm:t>
        <a:bodyPr/>
        <a:lstStyle/>
        <a:p>
          <a:endParaRPr lang="en-US"/>
        </a:p>
      </dgm:t>
    </dgm:pt>
    <dgm:pt modelId="{C9F89DCA-8CEF-4F2D-AB0F-019CADDFBB06}" type="sibTrans" cxnId="{BD066F55-24B8-40AE-834C-A074A01721EF}">
      <dgm:prSet/>
      <dgm:spPr/>
      <dgm:t>
        <a:bodyPr/>
        <a:lstStyle/>
        <a:p>
          <a:endParaRPr lang="en-US"/>
        </a:p>
      </dgm:t>
    </dgm:pt>
    <dgm:pt modelId="{4D9F2017-3162-4481-AFFF-01BBE8C59CAD}" type="pres">
      <dgm:prSet presAssocID="{69E6A315-8DF5-458C-A141-835DB97113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A47578-C325-4215-A859-9C08F0F00D23}" type="pres">
      <dgm:prSet presAssocID="{7C33A782-8D19-456F-80A0-278851C9657D}" presName="hierRoot1" presStyleCnt="0"/>
      <dgm:spPr/>
    </dgm:pt>
    <dgm:pt modelId="{85BA8B83-3179-4234-9719-37D46C74C3CA}" type="pres">
      <dgm:prSet presAssocID="{7C33A782-8D19-456F-80A0-278851C9657D}" presName="composite" presStyleCnt="0"/>
      <dgm:spPr/>
    </dgm:pt>
    <dgm:pt modelId="{74464B8E-F17B-4A9A-B79E-010C552E1F4E}" type="pres">
      <dgm:prSet presAssocID="{7C33A782-8D19-456F-80A0-278851C9657D}" presName="background" presStyleLbl="node0" presStyleIdx="0" presStyleCnt="1"/>
      <dgm:spPr/>
    </dgm:pt>
    <dgm:pt modelId="{06135926-6F8C-4C6C-9053-BFB8ADE3F078}" type="pres">
      <dgm:prSet presAssocID="{7C33A782-8D19-456F-80A0-278851C9657D}" presName="text" presStyleLbl="fgAcc0" presStyleIdx="0" presStyleCnt="1">
        <dgm:presLayoutVars>
          <dgm:chPref val="3"/>
        </dgm:presLayoutVars>
      </dgm:prSet>
      <dgm:spPr/>
    </dgm:pt>
    <dgm:pt modelId="{857310EA-3C5E-4106-AD39-971A3FDBDF63}" type="pres">
      <dgm:prSet presAssocID="{7C33A782-8D19-456F-80A0-278851C9657D}" presName="hierChild2" presStyleCnt="0"/>
      <dgm:spPr/>
    </dgm:pt>
    <dgm:pt modelId="{242687E5-2F51-40B7-8CD9-9ACF4938ADB6}" type="pres">
      <dgm:prSet presAssocID="{5C37AEE7-416C-4724-B1A6-CB529E1546C8}" presName="Name10" presStyleLbl="parChTrans1D2" presStyleIdx="0" presStyleCnt="3"/>
      <dgm:spPr/>
    </dgm:pt>
    <dgm:pt modelId="{FF0BFEDB-3EAC-41F4-A6B7-72C55BCE272C}" type="pres">
      <dgm:prSet presAssocID="{58F6F32B-ADE6-406C-B5C3-DD9597D56B83}" presName="hierRoot2" presStyleCnt="0"/>
      <dgm:spPr/>
    </dgm:pt>
    <dgm:pt modelId="{658A88B5-E3FC-491D-A41C-C3C1E023CDF0}" type="pres">
      <dgm:prSet presAssocID="{58F6F32B-ADE6-406C-B5C3-DD9597D56B83}" presName="composite2" presStyleCnt="0"/>
      <dgm:spPr/>
    </dgm:pt>
    <dgm:pt modelId="{DF12FD4D-3A00-4B45-8A7A-48E9B8945344}" type="pres">
      <dgm:prSet presAssocID="{58F6F32B-ADE6-406C-B5C3-DD9597D56B83}" presName="background2" presStyleLbl="node2" presStyleIdx="0" presStyleCnt="3"/>
      <dgm:spPr/>
    </dgm:pt>
    <dgm:pt modelId="{CC5D13D9-0DB4-452D-AA8F-F0A761F5CFAB}" type="pres">
      <dgm:prSet presAssocID="{58F6F32B-ADE6-406C-B5C3-DD9597D56B83}" presName="text2" presStyleLbl="fgAcc2" presStyleIdx="0" presStyleCnt="3">
        <dgm:presLayoutVars>
          <dgm:chPref val="3"/>
        </dgm:presLayoutVars>
      </dgm:prSet>
      <dgm:spPr/>
    </dgm:pt>
    <dgm:pt modelId="{CA88528C-8288-4E4C-BBE5-A0B2C74FD74D}" type="pres">
      <dgm:prSet presAssocID="{58F6F32B-ADE6-406C-B5C3-DD9597D56B83}" presName="hierChild3" presStyleCnt="0"/>
      <dgm:spPr/>
    </dgm:pt>
    <dgm:pt modelId="{37AFF256-BB42-4DC5-BE2C-9F2E29C2B370}" type="pres">
      <dgm:prSet presAssocID="{C15DED65-4A84-45C9-BDC6-4AE5EF2201EF}" presName="Name10" presStyleLbl="parChTrans1D2" presStyleIdx="1" presStyleCnt="3"/>
      <dgm:spPr/>
    </dgm:pt>
    <dgm:pt modelId="{82A92E50-3065-4C48-BFB2-86159184EDF0}" type="pres">
      <dgm:prSet presAssocID="{B37361DB-0C6F-4D03-B2FD-172487F6762A}" presName="hierRoot2" presStyleCnt="0"/>
      <dgm:spPr/>
    </dgm:pt>
    <dgm:pt modelId="{E7128344-05AB-4B24-8D3E-032CF758A9A3}" type="pres">
      <dgm:prSet presAssocID="{B37361DB-0C6F-4D03-B2FD-172487F6762A}" presName="composite2" presStyleCnt="0"/>
      <dgm:spPr/>
    </dgm:pt>
    <dgm:pt modelId="{9CBF24D1-8194-403A-B004-123B9B568F37}" type="pres">
      <dgm:prSet presAssocID="{B37361DB-0C6F-4D03-B2FD-172487F6762A}" presName="background2" presStyleLbl="node2" presStyleIdx="1" presStyleCnt="3"/>
      <dgm:spPr/>
    </dgm:pt>
    <dgm:pt modelId="{B5CB713E-330C-4352-B173-87C954D79997}" type="pres">
      <dgm:prSet presAssocID="{B37361DB-0C6F-4D03-B2FD-172487F6762A}" presName="text2" presStyleLbl="fgAcc2" presStyleIdx="1" presStyleCnt="3">
        <dgm:presLayoutVars>
          <dgm:chPref val="3"/>
        </dgm:presLayoutVars>
      </dgm:prSet>
      <dgm:spPr/>
    </dgm:pt>
    <dgm:pt modelId="{3A36FCB6-FECB-4594-BD5E-EC618079ABA7}" type="pres">
      <dgm:prSet presAssocID="{B37361DB-0C6F-4D03-B2FD-172487F6762A}" presName="hierChild3" presStyleCnt="0"/>
      <dgm:spPr/>
    </dgm:pt>
    <dgm:pt modelId="{B3E03FAD-EF71-458E-AE79-62FE9CDF4A85}" type="pres">
      <dgm:prSet presAssocID="{4D6DAF8D-5AA8-4A89-BBD5-0AC0ACB82769}" presName="Name10" presStyleLbl="parChTrans1D2" presStyleIdx="2" presStyleCnt="3"/>
      <dgm:spPr/>
    </dgm:pt>
    <dgm:pt modelId="{D620E6CF-CBF0-4B75-9A01-54DE28991A57}" type="pres">
      <dgm:prSet presAssocID="{469C6AF1-5AC7-4342-A692-E21C6A670DCF}" presName="hierRoot2" presStyleCnt="0"/>
      <dgm:spPr/>
    </dgm:pt>
    <dgm:pt modelId="{DECF814B-4455-4751-8A6C-839CB18947B6}" type="pres">
      <dgm:prSet presAssocID="{469C6AF1-5AC7-4342-A692-E21C6A670DCF}" presName="composite2" presStyleCnt="0"/>
      <dgm:spPr/>
    </dgm:pt>
    <dgm:pt modelId="{8881C79A-3897-4C89-951C-C598EAB274A7}" type="pres">
      <dgm:prSet presAssocID="{469C6AF1-5AC7-4342-A692-E21C6A670DCF}" presName="background2" presStyleLbl="node2" presStyleIdx="2" presStyleCnt="3"/>
      <dgm:spPr/>
    </dgm:pt>
    <dgm:pt modelId="{2FFC3CE8-5881-4725-8497-529A1123D560}" type="pres">
      <dgm:prSet presAssocID="{469C6AF1-5AC7-4342-A692-E21C6A670DCF}" presName="text2" presStyleLbl="fgAcc2" presStyleIdx="2" presStyleCnt="3">
        <dgm:presLayoutVars>
          <dgm:chPref val="3"/>
        </dgm:presLayoutVars>
      </dgm:prSet>
      <dgm:spPr/>
    </dgm:pt>
    <dgm:pt modelId="{21699A41-8B63-4DCD-9D25-FE6DA6C5B71F}" type="pres">
      <dgm:prSet presAssocID="{469C6AF1-5AC7-4342-A692-E21C6A670DCF}" presName="hierChild3" presStyleCnt="0"/>
      <dgm:spPr/>
    </dgm:pt>
  </dgm:ptLst>
  <dgm:cxnLst>
    <dgm:cxn modelId="{6AAD0436-EEB5-4B49-9253-512BB47E619E}" type="presOf" srcId="{4D6DAF8D-5AA8-4A89-BBD5-0AC0ACB82769}" destId="{B3E03FAD-EF71-458E-AE79-62FE9CDF4A85}" srcOrd="0" destOrd="0" presId="urn:microsoft.com/office/officeart/2005/8/layout/hierarchy1"/>
    <dgm:cxn modelId="{3101773D-A2CF-4C15-A1CB-D770BD33222C}" srcId="{7C33A782-8D19-456F-80A0-278851C9657D}" destId="{58F6F32B-ADE6-406C-B5C3-DD9597D56B83}" srcOrd="0" destOrd="0" parTransId="{5C37AEE7-416C-4724-B1A6-CB529E1546C8}" sibTransId="{98C381A9-5E26-46A2-B640-77133568C7DF}"/>
    <dgm:cxn modelId="{03B19A5F-CC3F-493A-8134-236F0B021500}" type="presOf" srcId="{C15DED65-4A84-45C9-BDC6-4AE5EF2201EF}" destId="{37AFF256-BB42-4DC5-BE2C-9F2E29C2B370}" srcOrd="0" destOrd="0" presId="urn:microsoft.com/office/officeart/2005/8/layout/hierarchy1"/>
    <dgm:cxn modelId="{A5A67843-890A-4000-AF6C-170FD94C92CF}" type="presOf" srcId="{69E6A315-8DF5-458C-A141-835DB9711360}" destId="{4D9F2017-3162-4481-AFFF-01BBE8C59CAD}" srcOrd="0" destOrd="0" presId="urn:microsoft.com/office/officeart/2005/8/layout/hierarchy1"/>
    <dgm:cxn modelId="{7AEDBF69-9458-410E-9FD6-420FEBF8D564}" type="presOf" srcId="{58F6F32B-ADE6-406C-B5C3-DD9597D56B83}" destId="{CC5D13D9-0DB4-452D-AA8F-F0A761F5CFAB}" srcOrd="0" destOrd="0" presId="urn:microsoft.com/office/officeart/2005/8/layout/hierarchy1"/>
    <dgm:cxn modelId="{BFA20C71-AA64-42FB-B856-D8650A4A0955}" type="presOf" srcId="{B37361DB-0C6F-4D03-B2FD-172487F6762A}" destId="{B5CB713E-330C-4352-B173-87C954D79997}" srcOrd="0" destOrd="0" presId="urn:microsoft.com/office/officeart/2005/8/layout/hierarchy1"/>
    <dgm:cxn modelId="{22AA2A73-C679-4BFC-97F7-970AA5077ECC}" type="presOf" srcId="{469C6AF1-5AC7-4342-A692-E21C6A670DCF}" destId="{2FFC3CE8-5881-4725-8497-529A1123D560}" srcOrd="0" destOrd="0" presId="urn:microsoft.com/office/officeart/2005/8/layout/hierarchy1"/>
    <dgm:cxn modelId="{BD066F55-24B8-40AE-834C-A074A01721EF}" srcId="{7C33A782-8D19-456F-80A0-278851C9657D}" destId="{469C6AF1-5AC7-4342-A692-E21C6A670DCF}" srcOrd="2" destOrd="0" parTransId="{4D6DAF8D-5AA8-4A89-BBD5-0AC0ACB82769}" sibTransId="{C9F89DCA-8CEF-4F2D-AB0F-019CADDFBB06}"/>
    <dgm:cxn modelId="{540C9F99-0A6F-498A-A652-FF88E0D3D80B}" type="presOf" srcId="{7C33A782-8D19-456F-80A0-278851C9657D}" destId="{06135926-6F8C-4C6C-9053-BFB8ADE3F078}" srcOrd="0" destOrd="0" presId="urn:microsoft.com/office/officeart/2005/8/layout/hierarchy1"/>
    <dgm:cxn modelId="{4208E3AD-C2A0-4D50-877C-7D5007EE445D}" type="presOf" srcId="{5C37AEE7-416C-4724-B1A6-CB529E1546C8}" destId="{242687E5-2F51-40B7-8CD9-9ACF4938ADB6}" srcOrd="0" destOrd="0" presId="urn:microsoft.com/office/officeart/2005/8/layout/hierarchy1"/>
    <dgm:cxn modelId="{571FA5B0-B2F2-4077-8B5D-5FAE2380BD40}" srcId="{7C33A782-8D19-456F-80A0-278851C9657D}" destId="{B37361DB-0C6F-4D03-B2FD-172487F6762A}" srcOrd="1" destOrd="0" parTransId="{C15DED65-4A84-45C9-BDC6-4AE5EF2201EF}" sibTransId="{D6D90263-836E-4D01-A4A7-D006CDE1F9AA}"/>
    <dgm:cxn modelId="{DE5E38C9-7872-4392-9B54-45F2B271B149}" srcId="{69E6A315-8DF5-458C-A141-835DB9711360}" destId="{7C33A782-8D19-456F-80A0-278851C9657D}" srcOrd="0" destOrd="0" parTransId="{324593BA-FFC9-41C8-99A4-178120212513}" sibTransId="{C83B86D3-977C-4FA0-A496-F2D32622FFC9}"/>
    <dgm:cxn modelId="{8E72D9CC-BF7C-45C0-B32C-1AC4043ABE52}" type="presParOf" srcId="{4D9F2017-3162-4481-AFFF-01BBE8C59CAD}" destId="{B0A47578-C325-4215-A859-9C08F0F00D23}" srcOrd="0" destOrd="0" presId="urn:microsoft.com/office/officeart/2005/8/layout/hierarchy1"/>
    <dgm:cxn modelId="{2F1A5AFE-609B-4D65-B03F-2EFF8A78D427}" type="presParOf" srcId="{B0A47578-C325-4215-A859-9C08F0F00D23}" destId="{85BA8B83-3179-4234-9719-37D46C74C3CA}" srcOrd="0" destOrd="0" presId="urn:microsoft.com/office/officeart/2005/8/layout/hierarchy1"/>
    <dgm:cxn modelId="{C2919307-F780-4B53-BD78-D659C592437F}" type="presParOf" srcId="{85BA8B83-3179-4234-9719-37D46C74C3CA}" destId="{74464B8E-F17B-4A9A-B79E-010C552E1F4E}" srcOrd="0" destOrd="0" presId="urn:microsoft.com/office/officeart/2005/8/layout/hierarchy1"/>
    <dgm:cxn modelId="{3D9D77AA-0EB9-4D45-AB4B-2A6A0EDE1BE3}" type="presParOf" srcId="{85BA8B83-3179-4234-9719-37D46C74C3CA}" destId="{06135926-6F8C-4C6C-9053-BFB8ADE3F078}" srcOrd="1" destOrd="0" presId="urn:microsoft.com/office/officeart/2005/8/layout/hierarchy1"/>
    <dgm:cxn modelId="{AE35BC38-7FA4-4DF3-A14F-94A55CD0E259}" type="presParOf" srcId="{B0A47578-C325-4215-A859-9C08F0F00D23}" destId="{857310EA-3C5E-4106-AD39-971A3FDBDF63}" srcOrd="1" destOrd="0" presId="urn:microsoft.com/office/officeart/2005/8/layout/hierarchy1"/>
    <dgm:cxn modelId="{FF05D3D8-EDB8-487E-B45E-E1FA02F28395}" type="presParOf" srcId="{857310EA-3C5E-4106-AD39-971A3FDBDF63}" destId="{242687E5-2F51-40B7-8CD9-9ACF4938ADB6}" srcOrd="0" destOrd="0" presId="urn:microsoft.com/office/officeart/2005/8/layout/hierarchy1"/>
    <dgm:cxn modelId="{0E17C21C-9739-4A65-9931-99AF8D66DC48}" type="presParOf" srcId="{857310EA-3C5E-4106-AD39-971A3FDBDF63}" destId="{FF0BFEDB-3EAC-41F4-A6B7-72C55BCE272C}" srcOrd="1" destOrd="0" presId="urn:microsoft.com/office/officeart/2005/8/layout/hierarchy1"/>
    <dgm:cxn modelId="{13F92EA9-4D11-4818-83E6-2513992556AB}" type="presParOf" srcId="{FF0BFEDB-3EAC-41F4-A6B7-72C55BCE272C}" destId="{658A88B5-E3FC-491D-A41C-C3C1E023CDF0}" srcOrd="0" destOrd="0" presId="urn:microsoft.com/office/officeart/2005/8/layout/hierarchy1"/>
    <dgm:cxn modelId="{E4E309A0-A537-4EB0-9F55-AEE522D194CF}" type="presParOf" srcId="{658A88B5-E3FC-491D-A41C-C3C1E023CDF0}" destId="{DF12FD4D-3A00-4B45-8A7A-48E9B8945344}" srcOrd="0" destOrd="0" presId="urn:microsoft.com/office/officeart/2005/8/layout/hierarchy1"/>
    <dgm:cxn modelId="{056A97EA-B65A-4C33-A5E1-9BA165C897AE}" type="presParOf" srcId="{658A88B5-E3FC-491D-A41C-C3C1E023CDF0}" destId="{CC5D13D9-0DB4-452D-AA8F-F0A761F5CFAB}" srcOrd="1" destOrd="0" presId="urn:microsoft.com/office/officeart/2005/8/layout/hierarchy1"/>
    <dgm:cxn modelId="{308B78E7-4508-4137-9C8D-A5918E76D944}" type="presParOf" srcId="{FF0BFEDB-3EAC-41F4-A6B7-72C55BCE272C}" destId="{CA88528C-8288-4E4C-BBE5-A0B2C74FD74D}" srcOrd="1" destOrd="0" presId="urn:microsoft.com/office/officeart/2005/8/layout/hierarchy1"/>
    <dgm:cxn modelId="{1A50D1B1-D5E8-4007-9AD9-C1386D48E77F}" type="presParOf" srcId="{857310EA-3C5E-4106-AD39-971A3FDBDF63}" destId="{37AFF256-BB42-4DC5-BE2C-9F2E29C2B370}" srcOrd="2" destOrd="0" presId="urn:microsoft.com/office/officeart/2005/8/layout/hierarchy1"/>
    <dgm:cxn modelId="{9FC71EE4-8DCD-44E4-950F-4048C4E3C195}" type="presParOf" srcId="{857310EA-3C5E-4106-AD39-971A3FDBDF63}" destId="{82A92E50-3065-4C48-BFB2-86159184EDF0}" srcOrd="3" destOrd="0" presId="urn:microsoft.com/office/officeart/2005/8/layout/hierarchy1"/>
    <dgm:cxn modelId="{D98B93AD-4BC6-4D26-BF64-D42688A2EE66}" type="presParOf" srcId="{82A92E50-3065-4C48-BFB2-86159184EDF0}" destId="{E7128344-05AB-4B24-8D3E-032CF758A9A3}" srcOrd="0" destOrd="0" presId="urn:microsoft.com/office/officeart/2005/8/layout/hierarchy1"/>
    <dgm:cxn modelId="{14B8CCE8-7327-4138-9FB8-AC81F02DC4DB}" type="presParOf" srcId="{E7128344-05AB-4B24-8D3E-032CF758A9A3}" destId="{9CBF24D1-8194-403A-B004-123B9B568F37}" srcOrd="0" destOrd="0" presId="urn:microsoft.com/office/officeart/2005/8/layout/hierarchy1"/>
    <dgm:cxn modelId="{271A0B79-189B-492A-A39D-243DCD8F5C71}" type="presParOf" srcId="{E7128344-05AB-4B24-8D3E-032CF758A9A3}" destId="{B5CB713E-330C-4352-B173-87C954D79997}" srcOrd="1" destOrd="0" presId="urn:microsoft.com/office/officeart/2005/8/layout/hierarchy1"/>
    <dgm:cxn modelId="{CDC43CFA-F8DC-46CC-B60B-204E29D8484C}" type="presParOf" srcId="{82A92E50-3065-4C48-BFB2-86159184EDF0}" destId="{3A36FCB6-FECB-4594-BD5E-EC618079ABA7}" srcOrd="1" destOrd="0" presId="urn:microsoft.com/office/officeart/2005/8/layout/hierarchy1"/>
    <dgm:cxn modelId="{61CBA097-6937-4960-8188-0F938C667C2C}" type="presParOf" srcId="{857310EA-3C5E-4106-AD39-971A3FDBDF63}" destId="{B3E03FAD-EF71-458E-AE79-62FE9CDF4A85}" srcOrd="4" destOrd="0" presId="urn:microsoft.com/office/officeart/2005/8/layout/hierarchy1"/>
    <dgm:cxn modelId="{AD5A427F-3CDA-4DED-8610-22715839069C}" type="presParOf" srcId="{857310EA-3C5E-4106-AD39-971A3FDBDF63}" destId="{D620E6CF-CBF0-4B75-9A01-54DE28991A57}" srcOrd="5" destOrd="0" presId="urn:microsoft.com/office/officeart/2005/8/layout/hierarchy1"/>
    <dgm:cxn modelId="{F2FF63B4-17C8-4D78-812B-CC78787A766F}" type="presParOf" srcId="{D620E6CF-CBF0-4B75-9A01-54DE28991A57}" destId="{DECF814B-4455-4751-8A6C-839CB18947B6}" srcOrd="0" destOrd="0" presId="urn:microsoft.com/office/officeart/2005/8/layout/hierarchy1"/>
    <dgm:cxn modelId="{BAC76328-D567-4101-B2C0-A131192657B5}" type="presParOf" srcId="{DECF814B-4455-4751-8A6C-839CB18947B6}" destId="{8881C79A-3897-4C89-951C-C598EAB274A7}" srcOrd="0" destOrd="0" presId="urn:microsoft.com/office/officeart/2005/8/layout/hierarchy1"/>
    <dgm:cxn modelId="{6C52080B-330C-4064-89FF-95C0B3BC0BE0}" type="presParOf" srcId="{DECF814B-4455-4751-8A6C-839CB18947B6}" destId="{2FFC3CE8-5881-4725-8497-529A1123D560}" srcOrd="1" destOrd="0" presId="urn:microsoft.com/office/officeart/2005/8/layout/hierarchy1"/>
    <dgm:cxn modelId="{40A792F5-1625-4BD4-BC76-A922B65D77D2}" type="presParOf" srcId="{D620E6CF-CBF0-4B75-9A01-54DE28991A57}" destId="{21699A41-8B63-4DCD-9D25-FE6DA6C5B71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03FAD-EF71-458E-AE79-62FE9CDF4A85}">
      <dsp:nvSpPr>
        <dsp:cNvPr id="0" name=""/>
        <dsp:cNvSpPr/>
      </dsp:nvSpPr>
      <dsp:spPr>
        <a:xfrm>
          <a:off x="4251796" y="1090772"/>
          <a:ext cx="2099099" cy="499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388"/>
              </a:lnTo>
              <a:lnTo>
                <a:pt x="2099099" y="340388"/>
              </a:lnTo>
              <a:lnTo>
                <a:pt x="2099099" y="4994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FF256-BB42-4DC5-BE2C-9F2E29C2B370}">
      <dsp:nvSpPr>
        <dsp:cNvPr id="0" name=""/>
        <dsp:cNvSpPr/>
      </dsp:nvSpPr>
      <dsp:spPr>
        <a:xfrm>
          <a:off x="4206076" y="1090772"/>
          <a:ext cx="91440" cy="4994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4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2687E5-2F51-40B7-8CD9-9ACF4938ADB6}">
      <dsp:nvSpPr>
        <dsp:cNvPr id="0" name=""/>
        <dsp:cNvSpPr/>
      </dsp:nvSpPr>
      <dsp:spPr>
        <a:xfrm>
          <a:off x="2152696" y="1090772"/>
          <a:ext cx="2099099" cy="499490"/>
        </a:xfrm>
        <a:custGeom>
          <a:avLst/>
          <a:gdLst/>
          <a:ahLst/>
          <a:cxnLst/>
          <a:rect l="0" t="0" r="0" b="0"/>
          <a:pathLst>
            <a:path>
              <a:moveTo>
                <a:pt x="2099099" y="0"/>
              </a:moveTo>
              <a:lnTo>
                <a:pt x="2099099" y="340388"/>
              </a:lnTo>
              <a:lnTo>
                <a:pt x="0" y="340388"/>
              </a:lnTo>
              <a:lnTo>
                <a:pt x="0" y="4994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64B8E-F17B-4A9A-B79E-010C552E1F4E}">
      <dsp:nvSpPr>
        <dsp:cNvPr id="0" name=""/>
        <dsp:cNvSpPr/>
      </dsp:nvSpPr>
      <dsp:spPr>
        <a:xfrm>
          <a:off x="3393073" y="195"/>
          <a:ext cx="1717445" cy="10905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135926-6F8C-4C6C-9053-BFB8ADE3F078}">
      <dsp:nvSpPr>
        <dsp:cNvPr id="0" name=""/>
        <dsp:cNvSpPr/>
      </dsp:nvSpPr>
      <dsp:spPr>
        <a:xfrm>
          <a:off x="3583901" y="181481"/>
          <a:ext cx="1717445" cy="10905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b="1" kern="1200"/>
            <a:t>o indivíduo perde sua identidade individual e coletiva ao chegar ao serviço especializado</a:t>
          </a:r>
          <a:r>
            <a:rPr lang="pt-BR" sz="900" kern="1200"/>
            <a:t>. </a:t>
          </a:r>
          <a:endParaRPr lang="en-US" sz="900" kern="1200"/>
        </a:p>
      </dsp:txBody>
      <dsp:txXfrm>
        <a:off x="3615843" y="213423"/>
        <a:ext cx="1653561" cy="1026693"/>
      </dsp:txXfrm>
    </dsp:sp>
    <dsp:sp modelId="{DF12FD4D-3A00-4B45-8A7A-48E9B8945344}">
      <dsp:nvSpPr>
        <dsp:cNvPr id="0" name=""/>
        <dsp:cNvSpPr/>
      </dsp:nvSpPr>
      <dsp:spPr>
        <a:xfrm>
          <a:off x="1293974" y="1590263"/>
          <a:ext cx="1717445" cy="10905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D13D9-0DB4-452D-AA8F-F0A761F5CFAB}">
      <dsp:nvSpPr>
        <dsp:cNvPr id="0" name=""/>
        <dsp:cNvSpPr/>
      </dsp:nvSpPr>
      <dsp:spPr>
        <a:xfrm>
          <a:off x="1484801" y="1771549"/>
          <a:ext cx="1717445" cy="10905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/>
            <a:t>O olhar do especialista identifica-o apenas como um problema funcional ou um órgão-alvo e, uma vez </a:t>
          </a:r>
          <a:endParaRPr lang="en-US" sz="900" kern="1200"/>
        </a:p>
      </dsp:txBody>
      <dsp:txXfrm>
        <a:off x="1516743" y="1803491"/>
        <a:ext cx="1653561" cy="1026693"/>
      </dsp:txXfrm>
    </dsp:sp>
    <dsp:sp modelId="{9CBF24D1-8194-403A-B004-123B9B568F37}">
      <dsp:nvSpPr>
        <dsp:cNvPr id="0" name=""/>
        <dsp:cNvSpPr/>
      </dsp:nvSpPr>
      <dsp:spPr>
        <a:xfrm>
          <a:off x="3393073" y="1590263"/>
          <a:ext cx="1717445" cy="10905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B713E-330C-4352-B173-87C954D79997}">
      <dsp:nvSpPr>
        <dsp:cNvPr id="0" name=""/>
        <dsp:cNvSpPr/>
      </dsp:nvSpPr>
      <dsp:spPr>
        <a:xfrm>
          <a:off x="3583901" y="1771549"/>
          <a:ext cx="1717445" cy="10905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/>
            <a:t>fornecido o seu parecer, o paciente passa a fazer parte do grupo de cronificados destes serviços ou </a:t>
          </a:r>
          <a:endParaRPr lang="en-US" sz="900" kern="1200"/>
        </a:p>
      </dsp:txBody>
      <dsp:txXfrm>
        <a:off x="3615843" y="1803491"/>
        <a:ext cx="1653561" cy="1026693"/>
      </dsp:txXfrm>
    </dsp:sp>
    <dsp:sp modelId="{8881C79A-3897-4C89-951C-C598EAB274A7}">
      <dsp:nvSpPr>
        <dsp:cNvPr id="0" name=""/>
        <dsp:cNvSpPr/>
      </dsp:nvSpPr>
      <dsp:spPr>
        <a:xfrm>
          <a:off x="5492173" y="1590263"/>
          <a:ext cx="1717445" cy="10905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C3CE8-5881-4725-8497-529A1123D560}">
      <dsp:nvSpPr>
        <dsp:cNvPr id="0" name=""/>
        <dsp:cNvSpPr/>
      </dsp:nvSpPr>
      <dsp:spPr>
        <a:xfrm>
          <a:off x="5683000" y="1771549"/>
          <a:ext cx="1717445" cy="10905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/>
            <a:t>retorna à unidade, muitas vezes sem nenhuma compreensão sobre a situação e, o que é pior, sem que nem mesmo o médico da unidade de origem tenha esse entendimento, em grande parte dos casos.</a:t>
          </a:r>
          <a:endParaRPr lang="en-US" sz="900" kern="1200"/>
        </a:p>
      </dsp:txBody>
      <dsp:txXfrm>
        <a:off x="5714942" y="1803491"/>
        <a:ext cx="1653561" cy="1026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F438D-8010-467E-ADAE-1A77B1071673}" type="datetimeFigureOut">
              <a:rPr lang="pt-BR" smtClean="0"/>
              <a:t>10/08/2023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E98CA-1CAE-49CD-8996-01EA8D1FB3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280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7" name="Google Shape;37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439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6286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111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6423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936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111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4859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5188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9" name="Google Shape;3769;p1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0" name="Google Shape;37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4" name="Google Shape;5204;p137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31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307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8fc1bd382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8fc1bd382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370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111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86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111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2885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1" name="Google Shape;4951;p111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2" name="Google Shape;4952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112:notes"/>
          <p:cNvSpPr txBox="1">
            <a:spLocks noGrp="1"/>
          </p:cNvSpPr>
          <p:nvPr>
            <p:ph type="body" idx="1"/>
          </p:nvPr>
        </p:nvSpPr>
        <p:spPr>
          <a:xfrm>
            <a:off x="679450" y="4803933"/>
            <a:ext cx="5435559" cy="39305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47775"/>
            <a:ext cx="5991225" cy="33702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73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0" t="2041" b="85455"/>
          <a:stretch/>
        </p:blipFill>
        <p:spPr>
          <a:xfrm>
            <a:off x="10510980" y="0"/>
            <a:ext cx="1681020" cy="6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8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010">
            <a:off x="1386933" y="1558076"/>
            <a:ext cx="5444800" cy="3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11333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253">
            <a:off x="1386933" y="5186300"/>
            <a:ext cx="54448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l="-11823" t="16146" r="25266" b="59833"/>
          <a:stretch/>
        </p:blipFill>
        <p:spPr>
          <a:xfrm rot="5400005">
            <a:off x="-2052449" y="3597287"/>
            <a:ext cx="5392732" cy="138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12728" t="23636" r="-21329" b="-3514"/>
          <a:stretch/>
        </p:blipFill>
        <p:spPr>
          <a:xfrm rot="-8" flipH="1">
            <a:off x="7323032" y="-62761"/>
            <a:ext cx="4930733" cy="332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5">
            <a:alphaModFix/>
          </a:blip>
          <a:srcRect l="17648" t="52418" r="1024" b="3848"/>
          <a:stretch/>
        </p:blipFill>
        <p:spPr>
          <a:xfrm rot="10800000">
            <a:off x="6856899" y="4268267"/>
            <a:ext cx="5353535" cy="26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6">
            <a:alphaModFix/>
          </a:blip>
          <a:srcRect l="-2664" t="1809" r="-2664" b="65763"/>
          <a:stretch/>
        </p:blipFill>
        <p:spPr>
          <a:xfrm rot="10800000">
            <a:off x="1019099" y="-62765"/>
            <a:ext cx="5773435" cy="1344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875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15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1/4 imagem" userDrawn="1">
  <p:cSld name="Lâmina 1/4 imagem"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1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Título" userDrawn="1">
  <p:cSld name="Lâmina de Título">
    <p:spTree>
      <p:nvGrpSpPr>
        <p:cNvPr id="1" name="Shape 36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18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407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69592EA-E0D0-18F5-87EA-CB878572F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684" t="22857" r="6698" b="9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9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3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45BEA6D-2FC5-4941-BD8E-90604FF9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5E939-7DEB-42E0-AE01-6D1171B97C9E}" type="datetimeFigureOut">
              <a:rPr lang="pt-BR" smtClean="0"/>
              <a:t>10/08/2023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2861345-D5C0-4474-A64F-1F162EBC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74E5CBB-FCA3-498F-AB2D-25F216BB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065AF-C9B2-4973-9CB1-3A72C520784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11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3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1768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0B329BA-92C4-A68A-BF7A-F6A4E9B3B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93" b="1683"/>
          <a:stretch/>
        </p:blipFill>
        <p:spPr>
          <a:xfrm>
            <a:off x="0" y="6239163"/>
            <a:ext cx="12192000" cy="6188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E6BDED-C2DC-1BC8-AB0D-1897BF10845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17" y="6464956"/>
            <a:ext cx="617944" cy="2517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8AACB47-FF12-3CCA-AF66-206D28A4E11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3" y="6283850"/>
            <a:ext cx="3195293" cy="52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0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8" r:id="rId4"/>
    <p:sldLayoutId id="2147483662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92F181-5684-2502-52D5-05963DD38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4" t="18155" r="42672" b="62958"/>
          <a:stretch/>
        </p:blipFill>
        <p:spPr>
          <a:xfrm>
            <a:off x="643467" y="1492533"/>
            <a:ext cx="10905066" cy="3872933"/>
          </a:xfrm>
          <a:prstGeom prst="rect">
            <a:avLst/>
          </a:prstGeom>
          <a:ln>
            <a:noFill/>
          </a:ln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ABFC28A-8A0C-0243-BFBF-341F009B1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42" y="5892195"/>
            <a:ext cx="791197" cy="3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48640" y="2204863"/>
            <a:ext cx="11240086" cy="367240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80"/>
              </a:spcBef>
              <a:spcAft>
                <a:spcPts val="1800"/>
              </a:spcAft>
            </a:pPr>
            <a:r>
              <a:rPr lang="pt-BR" sz="2400" dirty="0"/>
              <a:t>Para assegurar ao usuário o acesso universal, igualitário e ordenado às ações e serviços do SUS, caberá aos entes federativos, nas </a:t>
            </a:r>
            <a:r>
              <a:rPr lang="pt-BR" sz="2400" b="1" dirty="0"/>
              <a:t>Comissões Intergestores</a:t>
            </a:r>
            <a:r>
              <a:rPr lang="pt-BR" sz="2400" dirty="0"/>
              <a:t>:</a:t>
            </a:r>
          </a:p>
          <a:p>
            <a:pPr lvl="1" algn="just">
              <a:spcBef>
                <a:spcPts val="480"/>
              </a:spcBef>
              <a:spcAft>
                <a:spcPts val="1800"/>
              </a:spcAft>
            </a:pPr>
            <a:r>
              <a:rPr lang="pt-BR" sz="2400" dirty="0"/>
              <a:t>Garantir a </a:t>
            </a:r>
            <a:r>
              <a:rPr lang="pt-BR" sz="2400" b="1" dirty="0"/>
              <a:t>transparência</a:t>
            </a:r>
            <a:r>
              <a:rPr lang="pt-BR" sz="2400" dirty="0"/>
              <a:t>, a </a:t>
            </a:r>
            <a:r>
              <a:rPr lang="pt-BR" sz="2400" b="1" dirty="0"/>
              <a:t>integralidade</a:t>
            </a:r>
            <a:r>
              <a:rPr lang="pt-BR" sz="2400" dirty="0"/>
              <a:t> e a </a:t>
            </a:r>
            <a:r>
              <a:rPr lang="pt-BR" sz="2400" b="1" dirty="0"/>
              <a:t>equidade</a:t>
            </a:r>
            <a:r>
              <a:rPr lang="pt-BR" sz="2400" dirty="0"/>
              <a:t> no acesso às ações e serviços de saúde</a:t>
            </a:r>
          </a:p>
          <a:p>
            <a:pPr lvl="1" algn="just">
              <a:spcBef>
                <a:spcPts val="480"/>
              </a:spcBef>
              <a:spcAft>
                <a:spcPts val="1800"/>
              </a:spcAft>
            </a:pPr>
            <a:r>
              <a:rPr lang="pt-BR" sz="2400" b="1" dirty="0"/>
              <a:t>Orientar e ordenar os fluxos</a:t>
            </a:r>
            <a:r>
              <a:rPr lang="pt-BR" sz="2400" dirty="0"/>
              <a:t> das ações e dos serviços de saúde</a:t>
            </a:r>
          </a:p>
          <a:p>
            <a:pPr lvl="1" algn="just">
              <a:spcBef>
                <a:spcPts val="480"/>
              </a:spcBef>
              <a:spcAft>
                <a:spcPts val="1800"/>
              </a:spcAft>
            </a:pPr>
            <a:r>
              <a:rPr lang="pt-BR" sz="2400" b="1" dirty="0"/>
              <a:t>Monitorar o acesso</a:t>
            </a:r>
            <a:r>
              <a:rPr lang="pt-BR" sz="2400" dirty="0"/>
              <a:t> às ações e aos serviços de saúde</a:t>
            </a:r>
          </a:p>
          <a:p>
            <a:pPr lvl="1" algn="just">
              <a:spcBef>
                <a:spcPts val="480"/>
              </a:spcBef>
              <a:spcAft>
                <a:spcPts val="1800"/>
              </a:spcAft>
            </a:pPr>
            <a:r>
              <a:rPr lang="pt-BR" sz="2400" b="1" dirty="0"/>
              <a:t>Ofertar regionalmente</a:t>
            </a:r>
            <a:r>
              <a:rPr lang="pt-BR" sz="2400" dirty="0"/>
              <a:t> as ações e serviços de saúde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970856" y="260648"/>
            <a:ext cx="8229600" cy="58092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Decreto 7.508/11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45588" y="980729"/>
            <a:ext cx="1104313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As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Comissões Intergestores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como as </a:t>
            </a:r>
            <a:r>
              <a:rPr lang="pt-BR" sz="2000" b="1" i="1" dirty="0">
                <a:solidFill>
                  <a:schemeClr val="accent1">
                    <a:lumMod val="50000"/>
                  </a:schemeClr>
                </a:solidFill>
              </a:rPr>
              <a:t>instâncias de pactuação consensual entre os entes federativos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, para definição das regras da gestão compartilhada do SUS, expressão da articulação interfederativa. (Lei 12.466, de 24 de agosto de 2011)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7FC46E6-4F44-BDE6-5D32-8ED855BC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-1" y="6330381"/>
            <a:ext cx="12191999" cy="620110"/>
          </a:xfrm>
          <a:prstGeom prst="rect">
            <a:avLst/>
          </a:prstGeom>
        </p:spPr>
      </p:pic>
      <p:sp>
        <p:nvSpPr>
          <p:cNvPr id="3" name="Texto Explicativo: Linha 2">
            <a:extLst>
              <a:ext uri="{FF2B5EF4-FFF2-40B4-BE49-F238E27FC236}">
                <a16:creationId xmlns:a16="http://schemas.microsoft.com/office/drawing/2014/main" id="{86D36DD4-A1D7-0612-90A8-A8024ADD5F87}"/>
              </a:ext>
            </a:extLst>
          </p:cNvPr>
          <p:cNvSpPr/>
          <p:nvPr/>
        </p:nvSpPr>
        <p:spPr>
          <a:xfrm>
            <a:off x="9614302" y="3825529"/>
            <a:ext cx="2194560" cy="1574800"/>
          </a:xfrm>
          <a:prstGeom prst="border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Que avaliação temos dessas atribuições 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A953950-D51A-23DE-5E4D-F798DCA02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187440"/>
            <a:ext cx="12155995" cy="7630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2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565" y="1475495"/>
            <a:ext cx="11718387" cy="4392488"/>
          </a:xfrm>
        </p:spPr>
        <p:txBody>
          <a:bodyPr>
            <a:noAutofit/>
          </a:bodyPr>
          <a:lstStyle/>
          <a:p>
            <a:pPr algn="just">
              <a:spcBef>
                <a:spcPts val="498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Regiões de Saúde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- o espaço geográfico contínuo constituído por aglomerado de municípios com a </a:t>
            </a:r>
            <a:r>
              <a:rPr lang="pt-BR" sz="2000" i="1" dirty="0">
                <a:solidFill>
                  <a:schemeClr val="tx2">
                    <a:lumMod val="75000"/>
                  </a:schemeClr>
                </a:solidFill>
              </a:rPr>
              <a:t>finalidade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pt-BR" sz="2000" b="1" i="1" dirty="0">
                <a:solidFill>
                  <a:schemeClr val="tx2">
                    <a:lumMod val="75000"/>
                  </a:schemeClr>
                </a:solidFill>
              </a:rPr>
              <a:t>integrar a organização, o planejamento e a execução de ações e serviços de saúde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pt-BR" sz="2000" u="sng" dirty="0">
                <a:solidFill>
                  <a:schemeClr val="tx2">
                    <a:lumMod val="75000"/>
                  </a:schemeClr>
                </a:solidFill>
              </a:rPr>
              <a:t>serão referência para a </a:t>
            </a:r>
            <a:r>
              <a:rPr lang="pt-BR" sz="2000" i="1" u="sng" dirty="0">
                <a:solidFill>
                  <a:schemeClr val="tx2">
                    <a:lumMod val="75000"/>
                  </a:schemeClr>
                </a:solidFill>
              </a:rPr>
              <a:t>transferência de recursos entre os entes federativos</a:t>
            </a:r>
            <a:r>
              <a:rPr lang="pt-BR" sz="2000" u="sng" dirty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algn="just">
              <a:spcBef>
                <a:spcPts val="498"/>
              </a:spcBef>
              <a:spcAft>
                <a:spcPts val="1200"/>
              </a:spcAft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498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Rede de Atenção à Saúde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, como o conjunto de ações e serviços de saúde articulados em níveis de complexidade crescente, com a finalidade de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garantir a integralidade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da assistência à saúde</a:t>
            </a:r>
          </a:p>
          <a:p>
            <a:pPr algn="just">
              <a:spcBef>
                <a:spcPts val="498"/>
              </a:spcBef>
              <a:spcAft>
                <a:spcPts val="1200"/>
              </a:spcAft>
              <a:buNone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	Art. 20.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 A integralidade da assistência à saúde se inicia e se completa na Rede de Atenção à Saúde, mediante </a:t>
            </a:r>
            <a:r>
              <a:rPr lang="pt-BR" sz="2000" b="1" dirty="0" err="1">
                <a:solidFill>
                  <a:schemeClr val="tx2">
                    <a:lumMod val="75000"/>
                  </a:schemeClr>
                </a:solidFill>
              </a:rPr>
              <a:t>referenciamento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 do usuário na </a:t>
            </a:r>
            <a:r>
              <a:rPr lang="pt-BR" sz="2000" b="1" u="sng" dirty="0">
                <a:solidFill>
                  <a:schemeClr val="tx2">
                    <a:lumMod val="75000"/>
                  </a:schemeClr>
                </a:solidFill>
              </a:rPr>
              <a:t>rede regional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e </a:t>
            </a:r>
            <a:r>
              <a:rPr lang="pt-BR" sz="2000" b="1" u="sng" dirty="0">
                <a:solidFill>
                  <a:schemeClr val="tx2">
                    <a:lumMod val="75000"/>
                  </a:schemeClr>
                </a:solidFill>
              </a:rPr>
              <a:t>interestadual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pt-BR" sz="2000" dirty="0">
                <a:solidFill>
                  <a:srgbClr val="FF0000"/>
                </a:solidFill>
              </a:rPr>
              <a:t>conforme pactuado nas Comissões Intergestores</a:t>
            </a:r>
          </a:p>
          <a:p>
            <a:pPr lvl="1" algn="just">
              <a:spcBef>
                <a:spcPts val="498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Art. 7º As 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</a:rPr>
              <a:t>Redes de Atenção à Saúde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estarão compreendidas no âmbito de </a:t>
            </a:r>
            <a:r>
              <a:rPr lang="pt-BR" sz="2000" b="1" i="1" dirty="0">
                <a:solidFill>
                  <a:schemeClr val="tx2">
                    <a:lumMod val="75000"/>
                  </a:schemeClr>
                </a:solidFill>
              </a:rPr>
              <a:t>uma Região de Saúde ou em várias delas</a:t>
            </a:r>
            <a:r>
              <a:rPr lang="pt-BR" sz="2000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em consonância com diretrizes pactuadas nas Comissões Intergestores.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919536" y="260648"/>
            <a:ext cx="8229600" cy="508918"/>
          </a:xfrm>
        </p:spPr>
        <p:txBody>
          <a:bodyPr>
            <a:noAutofit/>
          </a:bodyPr>
          <a:lstStyle/>
          <a:p>
            <a:pPr lvl="0"/>
            <a:r>
              <a:rPr lang="pt-BR" b="1" dirty="0">
                <a:solidFill>
                  <a:schemeClr val="tx2">
                    <a:lumMod val="50000"/>
                  </a:schemeClr>
                </a:solidFill>
              </a:rPr>
              <a:t>Decreto 7.508/11</a:t>
            </a:r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5032435" y="2570019"/>
            <a:ext cx="1512168" cy="36004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Box 5"/>
          <p:cNvSpPr txBox="1"/>
          <p:nvPr/>
        </p:nvSpPr>
        <p:spPr>
          <a:xfrm>
            <a:off x="7448168" y="307901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u="sng" dirty="0">
                <a:solidFill>
                  <a:schemeClr val="accent1">
                    <a:lumMod val="50000"/>
                  </a:schemeClr>
                </a:solidFill>
              </a:rPr>
              <a:t>CAPÍTULO II - DA ORGANIZAÇÃO DO SUS</a:t>
            </a:r>
          </a:p>
          <a:p>
            <a:pPr algn="r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CBE6D9-C9ED-E42C-4301-0F607E72D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-1" y="6330381"/>
            <a:ext cx="12191999" cy="6201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52CFD3-A22D-A4E6-7884-D9320431E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29787"/>
            <a:ext cx="12155995" cy="7207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6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3"/>
          <p:cNvSpPr txBox="1">
            <a:spLocks noChangeArrowheads="1"/>
          </p:cNvSpPr>
          <p:nvPr/>
        </p:nvSpPr>
        <p:spPr bwMode="auto">
          <a:xfrm>
            <a:off x="407369" y="2456892"/>
            <a:ext cx="2880319" cy="1944216"/>
          </a:xfrm>
          <a:prstGeom prst="rect">
            <a:avLst/>
          </a:prstGeom>
          <a:solidFill>
            <a:srgbClr val="1E3C8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chemeClr val="bg1"/>
                </a:solidFill>
              </a:rPr>
              <a:t>Importância da regionalização e do PRI para o fortalecimento do SUS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3517319" y="1280350"/>
            <a:ext cx="7624726" cy="4297300"/>
            <a:chOff x="3729074" y="1671454"/>
            <a:chExt cx="7624726" cy="4297300"/>
          </a:xfrm>
        </p:grpSpPr>
        <p:sp>
          <p:nvSpPr>
            <p:cNvPr id="8" name="CaixaDeTexto 7"/>
            <p:cNvSpPr txBox="1"/>
            <p:nvPr/>
          </p:nvSpPr>
          <p:spPr>
            <a:xfrm>
              <a:off x="3731839" y="1671454"/>
              <a:ext cx="7621961" cy="110799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pt-BR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Diminuir a fragmentação das ações e serviços de saúde, viabilizando o alcance da integralidade da atenção à saúde da população;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731839" y="2847407"/>
              <a:ext cx="7621961" cy="110799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pt-BR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Organizar a Rede de Atenção à Saúde (RAS), melhorando os fluxos de acesso aos pontos de atenção, tornando-os mais resolutivos e assim, melhorar a eficiência do gasto público;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729074" y="4023360"/>
              <a:ext cx="7621961" cy="76944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pt-BR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Promover uma melhor governança da Rede de Atenção à Saúde no espaço regional e macrorregional; 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729074" y="4860758"/>
              <a:ext cx="7619197" cy="110799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pt-BR" sz="2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Aperfeiçoar a capacidade de orientar a alocação de recursos, a partir das necessidades de saúde da população (planejamento ascendente)</a:t>
              </a: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94C1DD2D-0343-0FBB-2882-E836CE24E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0" y="6179065"/>
            <a:ext cx="12191999" cy="67893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9DC00FF-C19C-853F-4497-1CAC7189C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178476"/>
            <a:ext cx="12192001" cy="6714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33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8B130D6-F4D4-481D-B731-53FC63D6CFE3}"/>
              </a:ext>
            </a:extLst>
          </p:cNvPr>
          <p:cNvSpPr txBox="1"/>
          <p:nvPr/>
        </p:nvSpPr>
        <p:spPr>
          <a:xfrm>
            <a:off x="7739378" y="1840716"/>
            <a:ext cx="4108694" cy="13542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17" tIns="60958" rIns="121917" bIns="60958" rtlCol="0">
            <a:spAutoFit/>
          </a:bodyPr>
          <a:lstStyle>
            <a:defPPr>
              <a:defRPr lang="en-US"/>
            </a:defPPr>
            <a:lvl1pPr>
              <a:defRPr sz="19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Calibri" panose="020F0502020204030204" pitchFamily="34" charset="0"/>
              </a:rPr>
              <a:t>Diretrizes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Calibri" panose="020F0502020204030204" pitchFamily="34" charset="0"/>
              </a:rPr>
              <a:t> para </a:t>
            </a:r>
            <a:r>
              <a:rPr lang="pt-BR" sz="2000" b="0" noProof="0" dirty="0">
                <a:latin typeface="Roboto"/>
                <a:cs typeface="Calibri" panose="020F0502020204030204" pitchFamily="34" charset="0"/>
              </a:rPr>
              <a:t>os processos de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cs typeface="Calibri" panose="020F0502020204030204" pitchFamily="34" charset="0"/>
              </a:rPr>
              <a:t>Regionalização, Planejamento Regional Integrado e Governança da Rede de Atenção à Saúde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83DE59-9DCC-4B2B-8DB1-A3A50F05B3D0}"/>
              </a:ext>
            </a:extLst>
          </p:cNvPr>
          <p:cNvSpPr txBox="1"/>
          <p:nvPr/>
        </p:nvSpPr>
        <p:spPr>
          <a:xfrm>
            <a:off x="3953933" y="2029106"/>
            <a:ext cx="2870202" cy="1046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17" tIns="60958" rIns="121917" bIns="60958" rtlCol="0">
            <a:spAutoFit/>
          </a:bodyPr>
          <a:lstStyle>
            <a:defPPr>
              <a:defRPr lang="pt-BR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>
                <a:latin typeface="Roboto"/>
              </a:rPr>
              <a:t>TÍTULO I – CAPÍTULO I </a:t>
            </a:r>
            <a:r>
              <a:rPr lang="pt-BR" b="1" dirty="0">
                <a:solidFill>
                  <a:srgbClr val="FF5500"/>
                </a:solidFill>
                <a:latin typeface="Roboto"/>
              </a:rPr>
              <a:t>(Resolução CIT 23/2017)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750664-4404-4519-A419-66B1727126C9}"/>
              </a:ext>
            </a:extLst>
          </p:cNvPr>
          <p:cNvSpPr txBox="1"/>
          <p:nvPr/>
        </p:nvSpPr>
        <p:spPr>
          <a:xfrm>
            <a:off x="7815858" y="4005087"/>
            <a:ext cx="3989878" cy="13542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17" tIns="60958" rIns="121917" bIns="60958" rtlCol="0">
            <a:spAutoFit/>
          </a:bodyPr>
          <a:lstStyle>
            <a:defPPr>
              <a:defRPr lang="pt-BR"/>
            </a:defPPr>
            <a:lvl1pPr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noProof="0" dirty="0">
                <a:solidFill>
                  <a:schemeClr val="tx1"/>
                </a:solidFill>
                <a:latin typeface="Roboto"/>
                <a:cs typeface="Calibri" panose="020F0502020204030204" pitchFamily="34" charset="0"/>
              </a:rPr>
              <a:t>Trata do </a:t>
            </a:r>
            <a:r>
              <a:rPr lang="pt-BR" sz="2000" dirty="0">
                <a:solidFill>
                  <a:schemeClr val="tx1"/>
                </a:solidFill>
                <a:latin typeface="Roboto"/>
                <a:cs typeface="Calibri" panose="020F0502020204030204" pitchFamily="34" charset="0"/>
              </a:rPr>
              <a:t>processo de </a:t>
            </a:r>
            <a:r>
              <a:rPr lang="pt-BR" sz="2000" b="1" dirty="0">
                <a:solidFill>
                  <a:schemeClr val="tx1"/>
                </a:solidFill>
                <a:latin typeface="Roboto"/>
                <a:cs typeface="Calibri" panose="020F0502020204030204" pitchFamily="34" charset="0"/>
              </a:rPr>
              <a:t>Planejamento Regional Integrado</a:t>
            </a:r>
            <a:r>
              <a:rPr lang="pt-BR" sz="2000" dirty="0">
                <a:solidFill>
                  <a:schemeClr val="tx1"/>
                </a:solidFill>
                <a:latin typeface="Roboto"/>
                <a:cs typeface="Calibri" panose="020F0502020204030204" pitchFamily="34" charset="0"/>
              </a:rPr>
              <a:t> e da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/>
                <a:cs typeface="Calibri" panose="020F0502020204030204" pitchFamily="34" charset="0"/>
              </a:rPr>
              <a:t>Organização de Macrorregiões de Saúde.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75E9EB0-225D-4F38-A483-440F8A72A2D0}"/>
              </a:ext>
            </a:extLst>
          </p:cNvPr>
          <p:cNvSpPr/>
          <p:nvPr/>
        </p:nvSpPr>
        <p:spPr>
          <a:xfrm>
            <a:off x="386264" y="3194929"/>
            <a:ext cx="3114524" cy="16004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pt-BR" sz="2400" dirty="0">
                <a:latin typeface="Roboto"/>
                <a:cs typeface="Calibri" panose="020F0502020204030204" pitchFamily="34" charset="0"/>
              </a:rPr>
              <a:t>RESOLUÇÃO DE CONSOLIDAÇÃO CIT Nº 01, de 30 de março de 2021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583DE59-9DCC-4B2B-8DB1-A3A50F05B3D0}"/>
              </a:ext>
            </a:extLst>
          </p:cNvPr>
          <p:cNvSpPr txBox="1"/>
          <p:nvPr/>
        </p:nvSpPr>
        <p:spPr>
          <a:xfrm>
            <a:off x="3953933" y="4158975"/>
            <a:ext cx="2870200" cy="1046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17" tIns="60958" rIns="121917" bIns="60958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>
                <a:solidFill>
                  <a:schemeClr val="tx1"/>
                </a:solidFill>
                <a:latin typeface="Roboto"/>
              </a:rPr>
              <a:t>TÍTULO I – CAPÍTULO II </a:t>
            </a:r>
            <a:r>
              <a:rPr lang="pt-BR" b="1" dirty="0">
                <a:solidFill>
                  <a:srgbClr val="FF5500"/>
                </a:solidFill>
                <a:latin typeface="Roboto"/>
              </a:rPr>
              <a:t>(Resolução CIT 37/2018</a:t>
            </a:r>
            <a:r>
              <a:rPr lang="pt-BR" sz="1600" b="1" dirty="0">
                <a:solidFill>
                  <a:srgbClr val="FF5500"/>
                </a:solidFill>
                <a:latin typeface="Roboto"/>
              </a:rPr>
              <a:t>) 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6981190" y="2604479"/>
            <a:ext cx="601133" cy="262467"/>
          </a:xfrm>
          <a:prstGeom prst="rightArrow">
            <a:avLst/>
          </a:prstGeom>
          <a:solidFill>
            <a:srgbClr val="FF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15"/>
          <p:cNvSpPr/>
          <p:nvPr/>
        </p:nvSpPr>
        <p:spPr>
          <a:xfrm>
            <a:off x="7019429" y="4682193"/>
            <a:ext cx="601133" cy="262467"/>
          </a:xfrm>
          <a:prstGeom prst="rightArrow">
            <a:avLst/>
          </a:prstGeom>
          <a:solidFill>
            <a:srgbClr val="FF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E08D6C-9EE3-B1F9-538E-B9DE18CE2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0" y="6237890"/>
            <a:ext cx="12191999" cy="620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B3E43C5-BD6E-E149-B429-85C33CCD1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2978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4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DDDDC-3F59-A86A-4A80-CA1E58F7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84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Art. 1º Estabelecer diretrizes para os processos de Regionalização, Planejamento Regional Integrado, elaborado de forma ascendente, e Governança das Redes de Atenção à Saúde no âmbito do SUS:</a:t>
            </a:r>
            <a:endParaRPr lang="pt-BR" sz="16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AA475CE-118F-C676-3127-8C6B0D82052A}"/>
              </a:ext>
            </a:extLst>
          </p:cNvPr>
          <p:cNvSpPr txBox="1"/>
          <p:nvPr/>
        </p:nvSpPr>
        <p:spPr>
          <a:xfrm>
            <a:off x="3048000" y="638095"/>
            <a:ext cx="6096000" cy="5875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- Compromisso dos três entes federados na implementação de modelo de atenção à saúde que atenda às políticas pactuadas e às necessidades de saúde da população brasileira;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3945D8-F18F-2B2A-40AC-A64A3F89FA34}"/>
              </a:ext>
            </a:extLst>
          </p:cNvPr>
          <p:cNvSpPr txBox="1"/>
          <p:nvPr/>
        </p:nvSpPr>
        <p:spPr>
          <a:xfrm>
            <a:off x="1227960" y="1570463"/>
            <a:ext cx="3902840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100" b="1" dirty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pt-BR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Implementação do </a:t>
            </a:r>
            <a:r>
              <a:rPr lang="pt-BR" sz="11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processo de planejamento regional integrado visa a organização das RAS com a integração regional</a:t>
            </a:r>
            <a:endParaRPr lang="pt-BR" sz="11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6EAAC7-AD58-A565-2389-34CEF19E4088}"/>
              </a:ext>
            </a:extLst>
          </p:cNvPr>
          <p:cNvSpPr txBox="1"/>
          <p:nvPr/>
        </p:nvSpPr>
        <p:spPr>
          <a:xfrm>
            <a:off x="5543891" y="1618707"/>
            <a:ext cx="6046251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A organização das RAS poderá envolver uma ou mais regiões de saúde, inclusive em mais de um estado, </a:t>
            </a:r>
            <a:r>
              <a:rPr lang="pt-BR" sz="11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na perspectiva de construção de um espaço regional, onde se complementam e compartilham a oferta de ações e serviços de saúde</a:t>
            </a:r>
            <a:r>
              <a:rPr lang="pt-BR" sz="1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integrados por Sistemas Logísticos</a:t>
            </a:r>
            <a:endParaRPr lang="pt-BR" sz="11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FC68B89-4614-54F9-00FB-770FC710FDCF}"/>
              </a:ext>
            </a:extLst>
          </p:cNvPr>
          <p:cNvSpPr txBox="1"/>
          <p:nvPr/>
        </p:nvSpPr>
        <p:spPr>
          <a:xfrm>
            <a:off x="557046" y="3796658"/>
            <a:ext cx="1107790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espaço regional, onde se organiza a RAS,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requer a definição dos limites geográficos e base populacional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bem como a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definição do conjunto de ações 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serviços, garantindo acessibilidade e sustentabilidade operacional</a:t>
            </a:r>
            <a:r>
              <a:rPr lang="pt-BR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CB06FB1-1944-FEA2-585F-635C4A5C69A5}"/>
              </a:ext>
            </a:extLst>
          </p:cNvPr>
          <p:cNvSpPr txBox="1"/>
          <p:nvPr/>
        </p:nvSpPr>
        <p:spPr>
          <a:xfrm>
            <a:off x="6272610" y="2660945"/>
            <a:ext cx="531753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Atenção Básica/Atenção Primária à Saúde </a:t>
            </a:r>
            <a:r>
              <a:rPr lang="pt-BR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como ordenadora das RAS e coordenadora do cuidado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considerando ainda os demais conceitos, fundamentos, atributos e elementos constitutivos das RAS descritos na Portaria GM/MS nº 4279/2010, sem prejuízo de outros que venham ser definidos pela CIT;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22C722-8CC9-99E7-4A3F-7C156A501A67}"/>
              </a:ext>
            </a:extLst>
          </p:cNvPr>
          <p:cNvSpPr txBox="1"/>
          <p:nvPr/>
        </p:nvSpPr>
        <p:spPr>
          <a:xfrm>
            <a:off x="386194" y="5215875"/>
            <a:ext cx="1121453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Estabelecimento e </a:t>
            </a:r>
            <a:r>
              <a:rPr lang="pt-BR" sz="1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disponibilização de parâmetros nacionais e regionalizados 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para orientar o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planejamento e a programação das ações e serviços de saúde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considerando a diversidade socioeconômica, geográfica, epidemiológica e sanitária das regiões de saúde brasileiras;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C3F535F-2CCE-1A4D-6706-82BB15F3E3CB}"/>
              </a:ext>
            </a:extLst>
          </p:cNvPr>
          <p:cNvSpPr txBox="1"/>
          <p:nvPr/>
        </p:nvSpPr>
        <p:spPr>
          <a:xfrm>
            <a:off x="420411" y="4556662"/>
            <a:ext cx="11351172" cy="4756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Implementação de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gestão de custos em saúde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como componente do processo de gestão e planejamento no SUS, como també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</a:rPr>
              <a:t>m a </a:t>
            </a:r>
            <a:r>
              <a:rPr lang="pt-BR" sz="1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alocação de recursos de capital e custeio pelas três esferas de gestão deve respeitar a regionalização e a organização das RAS</a:t>
            </a:r>
            <a:r>
              <a:rPr lang="pt-BR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1CF909D-05E3-1DED-2030-85B30ACE8D5B}"/>
              </a:ext>
            </a:extLst>
          </p:cNvPr>
          <p:cNvSpPr txBox="1"/>
          <p:nvPr/>
        </p:nvSpPr>
        <p:spPr>
          <a:xfrm>
            <a:off x="1031240" y="2426643"/>
            <a:ext cx="403352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</a:t>
            </a:r>
            <a:r>
              <a:rPr lang="pt-BR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planejamento regional integrado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elaborado de forma </a:t>
            </a:r>
            <a:r>
              <a:rPr lang="pt-BR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ascendente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deve sistematizar </a:t>
            </a:r>
            <a:r>
              <a:rPr lang="pt-BR" sz="1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 definição das responsabilidades de cada ente federado no âmbito das RAS </a:t>
            </a:r>
            <a:r>
              <a:rPr lang="pt-BR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 do financiamento compartilhado, sem prejuízo das demais definições presentes na legislação vigente;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E6B0B9D-514E-DA2F-947E-EABE1EED6145}"/>
              </a:ext>
            </a:extLst>
          </p:cNvPr>
          <p:cNvSpPr/>
          <p:nvPr/>
        </p:nvSpPr>
        <p:spPr>
          <a:xfrm>
            <a:off x="3358385" y="5887778"/>
            <a:ext cx="3041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/>
              <a:t>RESOLUÇÃO Nº 23, DE 17 DE Agosto DE 2017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C1DD2D-0343-0FBB-2882-E836CE24E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-1" y="6143794"/>
            <a:ext cx="12191999" cy="877817"/>
          </a:xfrm>
          <a:prstGeom prst="rect">
            <a:avLst/>
          </a:prstGeom>
        </p:spPr>
      </p:pic>
      <p:sp>
        <p:nvSpPr>
          <p:cNvPr id="20" name="Seta em curva para a direita 4">
            <a:extLst>
              <a:ext uri="{FF2B5EF4-FFF2-40B4-BE49-F238E27FC236}">
                <a16:creationId xmlns:a16="http://schemas.microsoft.com/office/drawing/2014/main" id="{B11D745F-BE86-2151-891F-1202A3729170}"/>
              </a:ext>
            </a:extLst>
          </p:cNvPr>
          <p:cNvSpPr/>
          <p:nvPr/>
        </p:nvSpPr>
        <p:spPr>
          <a:xfrm rot="10800000">
            <a:off x="11240692" y="691012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 em curva para a direita 4">
            <a:extLst>
              <a:ext uri="{FF2B5EF4-FFF2-40B4-BE49-F238E27FC236}">
                <a16:creationId xmlns:a16="http://schemas.microsoft.com/office/drawing/2014/main" id="{B11D745F-BE86-2151-891F-1202A3729170}"/>
              </a:ext>
            </a:extLst>
          </p:cNvPr>
          <p:cNvSpPr/>
          <p:nvPr/>
        </p:nvSpPr>
        <p:spPr>
          <a:xfrm>
            <a:off x="524581" y="727051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0D0C28-1584-8433-B1A6-23E7B29E4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36005" y="6140265"/>
            <a:ext cx="12191999" cy="86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75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A19506F-FF46-49EE-983F-1BBB125EAE6E}"/>
              </a:ext>
            </a:extLst>
          </p:cNvPr>
          <p:cNvSpPr/>
          <p:nvPr/>
        </p:nvSpPr>
        <p:spPr>
          <a:xfrm>
            <a:off x="970671" y="335674"/>
            <a:ext cx="100584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dirty="0"/>
              <a:t>A CIB deverá instituir, </a:t>
            </a:r>
            <a:r>
              <a:rPr lang="pt-BR" b="1" dirty="0"/>
              <a:t>em espaços regionais onde se organizam as RAS, observadas as realidades locais, Comitês Executivos de Governança das RAS</a:t>
            </a:r>
            <a:r>
              <a:rPr lang="pt-BR" dirty="0"/>
              <a:t>, de natureza técnica e operacional, com o objetivo de monitorar, acompanhar, avaliar e propor soluções para o adequado funcionamento das RAS, contemplando a participação dos diversos atores envolvidos no seu funcionamento e resultados, incluindo os prestadores de serviços, o controle social e representantes do Ministério da Saúde; </a:t>
            </a:r>
          </a:p>
        </p:txBody>
      </p:sp>
      <p:sp>
        <p:nvSpPr>
          <p:cNvPr id="5" name="Chave Direita 4">
            <a:extLst>
              <a:ext uri="{FF2B5EF4-FFF2-40B4-BE49-F238E27FC236}">
                <a16:creationId xmlns:a16="http://schemas.microsoft.com/office/drawing/2014/main" id="{50D0E6C5-011D-4EE3-B34B-52C33CC8C5E2}"/>
              </a:ext>
            </a:extLst>
          </p:cNvPr>
          <p:cNvSpPr/>
          <p:nvPr/>
        </p:nvSpPr>
        <p:spPr>
          <a:xfrm rot="5400000">
            <a:off x="4120662" y="-3100360"/>
            <a:ext cx="3664634" cy="1053670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22BB4A9-AC7A-4C17-9106-DD986DAEDC7C}"/>
              </a:ext>
            </a:extLst>
          </p:cNvPr>
          <p:cNvSpPr/>
          <p:nvPr/>
        </p:nvSpPr>
        <p:spPr>
          <a:xfrm>
            <a:off x="436096" y="2275009"/>
            <a:ext cx="43609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CIB definirá a composição, atribuições e funcionamento dos </a:t>
            </a:r>
            <a:r>
              <a:rPr lang="pt-BR" sz="1600" b="1" dirty="0"/>
              <a:t>Comitês Executivos de Governança das RAS.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Os Comitês Executivos de Governança das RAS </a:t>
            </a:r>
            <a:r>
              <a:rPr lang="pt-BR" sz="1600" b="1" dirty="0"/>
              <a:t>deverão subsidiar a CIB nas tomadas de decisões acerca do seu espaço regional, no que se refere à implementação das RAS</a:t>
            </a:r>
            <a:r>
              <a:rPr lang="pt-BR" sz="1600" dirty="0"/>
              <a:t>, bem como contribuirão para a efetivação dos acordos pactuados na CIB e CIR.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A Secretaria de Estado da Saúde </a:t>
            </a:r>
            <a:r>
              <a:rPr lang="pt-BR" sz="1600" b="1" dirty="0"/>
              <a:t>fornecerá os meios necessários para o desenvolvimento das atividades dos comitês vinculados às CIB</a:t>
            </a:r>
            <a:r>
              <a:rPr lang="pt-BR" sz="1600" dirty="0"/>
              <a:t>;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11E839-97A7-417A-958F-F19E27019E84}"/>
              </a:ext>
            </a:extLst>
          </p:cNvPr>
          <p:cNvSpPr/>
          <p:nvPr/>
        </p:nvSpPr>
        <p:spPr>
          <a:xfrm>
            <a:off x="6278882" y="2413508"/>
            <a:ext cx="54770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Nos casos de espaços regionais, onde se organizam as RAS, que envolvam mais de um estado, </a:t>
            </a:r>
            <a:r>
              <a:rPr lang="pt-BR" sz="1600" b="1" dirty="0"/>
              <a:t>os comitês instituídos pelas CIB terão sua coordenação compartilhada;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/>
              <a:t>As CIB garantirão mecanismos de comunicação, visando à transparência dos processos de Regionalização, Planejamento Regional Integrado e Governança das RAS</a:t>
            </a:r>
            <a:r>
              <a:rPr lang="pt-BR" sz="1600" dirty="0"/>
              <a:t>;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As CIB </a:t>
            </a:r>
            <a:r>
              <a:rPr lang="pt-BR" sz="1600" b="1" u="sng" dirty="0"/>
              <a:t>deverão fortalecer as CIR como espaço de governança regional e de gestão, envolvendo os três entes federados para a implementação do processo de planejamento regional integrado visando a organização das RAS; 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D3DF8AEB-5E4C-432A-AC32-5B44AF84E9EF}"/>
              </a:ext>
            </a:extLst>
          </p:cNvPr>
          <p:cNvSpPr/>
          <p:nvPr/>
        </p:nvSpPr>
        <p:spPr>
          <a:xfrm>
            <a:off x="436096" y="743252"/>
            <a:ext cx="562708" cy="56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494EEF04-BC09-4039-92FC-ADE042AE5589}"/>
              </a:ext>
            </a:extLst>
          </p:cNvPr>
          <p:cNvSpPr/>
          <p:nvPr/>
        </p:nvSpPr>
        <p:spPr>
          <a:xfrm>
            <a:off x="0" y="5064978"/>
            <a:ext cx="562708" cy="56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6809EB1A-ADBE-4737-995A-944B21A48CEE}"/>
              </a:ext>
            </a:extLst>
          </p:cNvPr>
          <p:cNvSpPr/>
          <p:nvPr/>
        </p:nvSpPr>
        <p:spPr>
          <a:xfrm>
            <a:off x="5631765" y="3438219"/>
            <a:ext cx="562708" cy="56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513D130F-012B-48EF-A664-59940CC7664F}"/>
              </a:ext>
            </a:extLst>
          </p:cNvPr>
          <p:cNvSpPr/>
          <p:nvPr/>
        </p:nvSpPr>
        <p:spPr>
          <a:xfrm>
            <a:off x="5631765" y="4731561"/>
            <a:ext cx="562708" cy="56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588140C-28F9-EA0F-727B-AC45DA529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4" t="18155" r="42672" b="62958"/>
          <a:stretch/>
        </p:blipFill>
        <p:spPr>
          <a:xfrm>
            <a:off x="-1" y="622978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7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343F942-DF0B-42F5-9671-5FC730A26789}"/>
              </a:ext>
            </a:extLst>
          </p:cNvPr>
          <p:cNvSpPr/>
          <p:nvPr/>
        </p:nvSpPr>
        <p:spPr>
          <a:xfrm>
            <a:off x="609600" y="296865"/>
            <a:ext cx="112630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A consolidação dos Planos Regionais será parte integrante do </a:t>
            </a:r>
            <a:r>
              <a:rPr lang="pt-BR" sz="2400" u="sng" dirty="0"/>
              <a:t>Plano Estadual de Saúde</a:t>
            </a:r>
            <a:r>
              <a:rPr lang="pt-BR" u="sng" dirty="0"/>
              <a:t>.</a:t>
            </a:r>
          </a:p>
          <a:p>
            <a:endParaRPr lang="pt-BR" u="sng" dirty="0"/>
          </a:p>
          <a:p>
            <a:r>
              <a:rPr lang="pt-BR" dirty="0"/>
              <a:t>Art. 3º O espaço regional ampliado que garanta a resolutividade da RAS será denominado de </a:t>
            </a:r>
            <a:r>
              <a:rPr lang="pt-BR" u="sng" dirty="0"/>
              <a:t>macrorregião de saúde </a:t>
            </a:r>
            <a:r>
              <a:rPr lang="pt-BR" dirty="0"/>
              <a:t>e deve ser instituído pelas CIB no processo de planejamento regional integrado, </a:t>
            </a:r>
            <a:r>
              <a:rPr lang="pt-BR" b="1" u="sng" dirty="0"/>
              <a:t>coordenado pelos estados em articulação com os municípios e a participação da União, </a:t>
            </a:r>
            <a:r>
              <a:rPr lang="pt-BR" dirty="0"/>
              <a:t>tendo como base </a:t>
            </a:r>
            <a:r>
              <a:rPr lang="pt-BR" b="1" u="sng" dirty="0"/>
              <a:t>a configuração das regiões de saúde existentes, observando os seguintes critérios:</a:t>
            </a:r>
          </a:p>
          <a:p>
            <a:endParaRPr lang="pt-BR" dirty="0"/>
          </a:p>
          <a:p>
            <a:pPr marL="400050" indent="-400050">
              <a:buAutoNum type="romanUcPeriod"/>
            </a:pPr>
            <a:r>
              <a:rPr lang="pt-BR" dirty="0"/>
              <a:t>Conformação regional com escala necessária para a sustentabilidade dos serviços de alta complexidade, baseada em um limite geográfico, independente de divisas estaduais, e um contingente mínimo populacional de 700 mil habitantes, exceto para os estados da Região Norte cuja base mínima populacional é de 500 mil habitantes;</a:t>
            </a:r>
          </a:p>
          <a:p>
            <a:endParaRPr lang="pt-BR" dirty="0"/>
          </a:p>
          <a:p>
            <a:r>
              <a:rPr lang="pt-BR" dirty="0"/>
              <a:t>II. Contiguidade territorial, </a:t>
            </a:r>
            <a:r>
              <a:rPr lang="pt-BR" u="sng" dirty="0"/>
              <a:t>mesmo quando ultrapassar as divisas estaduais</a:t>
            </a:r>
            <a:r>
              <a:rPr lang="pt-BR" dirty="0"/>
              <a:t>, visando dar coesão regional bem como proporcionar a organização, o planejamento e a regulação de serviços de saúde no território.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06CD537-D8E6-44DB-B36A-6B39F45C40D8}"/>
              </a:ext>
            </a:extLst>
          </p:cNvPr>
          <p:cNvSpPr/>
          <p:nvPr/>
        </p:nvSpPr>
        <p:spPr>
          <a:xfrm>
            <a:off x="515257" y="4517946"/>
            <a:ext cx="11451771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2000" dirty="0"/>
              <a:t>Art. 5º </a:t>
            </a:r>
            <a:r>
              <a:rPr lang="pt-BR" sz="2000" b="1" dirty="0"/>
              <a:t>O Comitê Executivo de Governança da RAS, de natureza técnica e operacional, vinculado à CIB deverá ser instituído na macrorregião de saúde, com o objetivo de monitorar, acompanhar, avaliar e propor soluções para o adequado funcionamento da RAS </a:t>
            </a:r>
            <a:r>
              <a:rPr lang="pt-BR" sz="2000" dirty="0"/>
              <a:t>e fornecerá subsídios para a tomada de decisão na macrorregião bem como contribuirá para a efetivação dos acordos pactuados nas CIB e CIR, conforme a Resolução CIT nº 23/2017.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7B04197F-E961-42B3-A0EA-0BB96B427CA2}"/>
              </a:ext>
            </a:extLst>
          </p:cNvPr>
          <p:cNvSpPr/>
          <p:nvPr/>
        </p:nvSpPr>
        <p:spPr>
          <a:xfrm>
            <a:off x="46892" y="1200452"/>
            <a:ext cx="562708" cy="56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8DF835A7-A2A4-4C84-A089-82807711E7E8}"/>
              </a:ext>
            </a:extLst>
          </p:cNvPr>
          <p:cNvSpPr/>
          <p:nvPr/>
        </p:nvSpPr>
        <p:spPr>
          <a:xfrm>
            <a:off x="46892" y="2859199"/>
            <a:ext cx="562708" cy="562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4C1DD2D-0343-0FBB-2882-E836CE24E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0" y="6228465"/>
            <a:ext cx="12191999" cy="71225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8115678-36B4-740C-A8CF-325434A62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29786"/>
            <a:ext cx="12155995" cy="7109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8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37"/>
          <p:cNvSpPr txBox="1">
            <a:spLocks noGrp="1"/>
          </p:cNvSpPr>
          <p:nvPr>
            <p:ph type="title" idx="4294967295"/>
          </p:nvPr>
        </p:nvSpPr>
        <p:spPr>
          <a:xfrm>
            <a:off x="492641" y="0"/>
            <a:ext cx="10515600" cy="1325563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FF5500"/>
                </a:solidFill>
                <a:latin typeface="Roboto"/>
              </a:rPr>
              <a:t>Resolução CIT 37/2018</a:t>
            </a:r>
            <a:endParaRPr sz="3200" b="1" dirty="0">
              <a:solidFill>
                <a:srgbClr val="1C58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1" name="Google Shape;971;p37"/>
          <p:cNvGrpSpPr/>
          <p:nvPr/>
        </p:nvGrpSpPr>
        <p:grpSpPr>
          <a:xfrm>
            <a:off x="1100892" y="4712541"/>
            <a:ext cx="7524633" cy="1196800"/>
            <a:chOff x="931238" y="1143750"/>
            <a:chExt cx="5643475" cy="897600"/>
          </a:xfrm>
        </p:grpSpPr>
        <p:sp>
          <p:nvSpPr>
            <p:cNvPr id="972" name="Google Shape;972;p37"/>
            <p:cNvSpPr/>
            <p:nvPr/>
          </p:nvSpPr>
          <p:spPr>
            <a:xfrm flipH="1">
              <a:off x="2190750" y="1143750"/>
              <a:ext cx="4383963" cy="897600"/>
            </a:xfrm>
            <a:prstGeom prst="chevron">
              <a:avLst>
                <a:gd name="adj" fmla="val 24864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243833" tIns="121900" rIns="853433" bIns="121900" anchor="ctr" anchorCtr="0">
              <a:noAutofit/>
            </a:bodyPr>
            <a:lstStyle/>
            <a:p>
              <a:pPr algn="r">
                <a:buClr>
                  <a:srgbClr val="000000"/>
                </a:buClr>
                <a:buSzPts val="1100"/>
              </a:pPr>
              <a:endParaRPr sz="200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73" name="Google Shape;973;p37"/>
            <p:cNvSpPr/>
            <p:nvPr/>
          </p:nvSpPr>
          <p:spPr>
            <a:xfrm flipH="1">
              <a:off x="1014795" y="1175850"/>
              <a:ext cx="833400" cy="8334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Book Antiqua" panose="02040602050305030304" pitchFamily="18" charset="0"/>
              </a:endParaRPr>
            </a:p>
          </p:txBody>
        </p:sp>
        <p:sp>
          <p:nvSpPr>
            <p:cNvPr id="974" name="Google Shape;974;p37"/>
            <p:cNvSpPr txBox="1"/>
            <p:nvPr/>
          </p:nvSpPr>
          <p:spPr>
            <a:xfrm>
              <a:off x="931238" y="1465487"/>
              <a:ext cx="982363" cy="250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CGRAS</a:t>
              </a:r>
              <a:endParaRPr sz="2000" b="1" dirty="0">
                <a:solidFill>
                  <a:schemeClr val="lt1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975" name="Google Shape;975;p37"/>
            <p:cNvSpPr txBox="1"/>
            <p:nvPr/>
          </p:nvSpPr>
          <p:spPr>
            <a:xfrm>
              <a:off x="2495400" y="1183783"/>
              <a:ext cx="3846000" cy="808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solidFill>
                    <a:schemeClr val="lt1"/>
                  </a:solidFill>
                  <a:ea typeface="Roboto"/>
                  <a:cs typeface="Roboto"/>
                  <a:sym typeface="Roboto"/>
                </a:rPr>
                <a:t>Cada Macrorregião de saúde deverá implantar um Comitê Executivo de Governança da RAS </a:t>
              </a:r>
            </a:p>
            <a:p>
              <a:r>
                <a:rPr lang="en" sz="1600" dirty="0">
                  <a:solidFill>
                    <a:schemeClr val="lt1"/>
                  </a:solidFill>
                  <a:ea typeface="Roboto"/>
                  <a:cs typeface="Roboto"/>
                  <a:sym typeface="Roboto"/>
                </a:rPr>
                <a:t>(</a:t>
              </a:r>
              <a:r>
                <a:rPr lang="pt-BR" sz="1600" dirty="0">
                  <a:solidFill>
                    <a:schemeClr val="lt1"/>
                  </a:solidFill>
                  <a:ea typeface="Roboto"/>
                  <a:cs typeface="Roboto"/>
                  <a:sym typeface="Roboto"/>
                </a:rPr>
                <a:t>Orientação</a:t>
              </a:r>
              <a:r>
                <a:rPr lang="en" sz="1600" dirty="0">
                  <a:solidFill>
                    <a:schemeClr val="lt1"/>
                  </a:solidFill>
                  <a:ea typeface="Roboto"/>
                  <a:cs typeface="Roboto"/>
                  <a:sym typeface="Roboto"/>
                </a:rPr>
                <a:t> tripartite: Ao  final do PRI)</a:t>
              </a:r>
              <a:endParaRPr sz="1600" dirty="0">
                <a:solidFill>
                  <a:schemeClr val="lt1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76" name="Google Shape;976;p37"/>
          <p:cNvGrpSpPr/>
          <p:nvPr/>
        </p:nvGrpSpPr>
        <p:grpSpPr>
          <a:xfrm>
            <a:off x="3186442" y="3515992"/>
            <a:ext cx="7511740" cy="1196800"/>
            <a:chOff x="2495400" y="3836376"/>
            <a:chExt cx="5633805" cy="897600"/>
          </a:xfrm>
        </p:grpSpPr>
        <p:sp>
          <p:nvSpPr>
            <p:cNvPr id="977" name="Google Shape;977;p37"/>
            <p:cNvSpPr/>
            <p:nvPr/>
          </p:nvSpPr>
          <p:spPr>
            <a:xfrm>
              <a:off x="2495400" y="3836376"/>
              <a:ext cx="4457900" cy="897600"/>
            </a:xfrm>
            <a:prstGeom prst="chevron">
              <a:avLst>
                <a:gd name="adj" fmla="val 24864"/>
              </a:avLst>
            </a:prstGeom>
            <a:solidFill>
              <a:srgbClr val="125C96"/>
            </a:solidFill>
            <a:ln>
              <a:noFill/>
            </a:ln>
          </p:spPr>
          <p:txBody>
            <a:bodyPr spcFirstLastPara="1" wrap="square" lIns="243833" tIns="121900" rIns="853433" bIns="121900" anchor="ctr" anchorCtr="0">
              <a:noAutofit/>
            </a:bodyPr>
            <a:lstStyle/>
            <a:p>
              <a:endParaRPr sz="2000">
                <a:solidFill>
                  <a:srgbClr val="FFFFFF"/>
                </a:solidFill>
                <a:latin typeface="Book Antiqua" panose="02040602050305030304" pitchFamily="18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7442275" y="4132742"/>
              <a:ext cx="51775" cy="304879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Book Antiqua" panose="02040602050305030304" pitchFamily="18" charset="0"/>
              </a:endParaRPr>
            </a:p>
          </p:txBody>
        </p:sp>
        <p:sp>
          <p:nvSpPr>
            <p:cNvPr id="979" name="Google Shape;979;p37"/>
            <p:cNvSpPr/>
            <p:nvPr/>
          </p:nvSpPr>
          <p:spPr>
            <a:xfrm flipH="1">
              <a:off x="7295805" y="3868481"/>
              <a:ext cx="833400" cy="833400"/>
            </a:xfrm>
            <a:prstGeom prst="ellipse">
              <a:avLst/>
            </a:prstGeom>
            <a:solidFill>
              <a:srgbClr val="125C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Book Antiqua" panose="02040602050305030304" pitchFamily="18" charset="0"/>
              </a:endParaRPr>
            </a:p>
          </p:txBody>
        </p:sp>
        <p:sp>
          <p:nvSpPr>
            <p:cNvPr id="980" name="Google Shape;980;p37"/>
            <p:cNvSpPr txBox="1"/>
            <p:nvPr/>
          </p:nvSpPr>
          <p:spPr>
            <a:xfrm>
              <a:off x="7314700" y="4158731"/>
              <a:ext cx="7956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PRI</a:t>
              </a:r>
              <a:endParaRPr sz="2000" b="1" dirty="0">
                <a:solidFill>
                  <a:schemeClr val="lt1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981" name="Google Shape;981;p37"/>
            <p:cNvSpPr txBox="1"/>
            <p:nvPr/>
          </p:nvSpPr>
          <p:spPr>
            <a:xfrm flipH="1">
              <a:off x="2970578" y="4005998"/>
              <a:ext cx="3795719" cy="678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1600" dirty="0">
                  <a:solidFill>
                    <a:schemeClr val="lt1"/>
                  </a:solidFill>
                  <a:ea typeface="Roboto"/>
                  <a:cs typeface="Roboto"/>
                  <a:sym typeface="Roboto"/>
                </a:rPr>
                <a:t>O Planejamento Regional Integrado deverá ser pactuado em CIB, e esta é responsável por articular as CIR das regiões de saúde</a:t>
              </a:r>
              <a:endParaRPr sz="1600" dirty="0">
                <a:solidFill>
                  <a:schemeClr val="lt1"/>
                </a:solidFill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2" name="Google Shape;982;p37"/>
          <p:cNvGrpSpPr/>
          <p:nvPr/>
        </p:nvGrpSpPr>
        <p:grpSpPr>
          <a:xfrm>
            <a:off x="1111779" y="2319289"/>
            <a:ext cx="7513746" cy="1196800"/>
            <a:chOff x="939404" y="2938849"/>
            <a:chExt cx="5635309" cy="897600"/>
          </a:xfrm>
        </p:grpSpPr>
        <p:sp>
          <p:nvSpPr>
            <p:cNvPr id="983" name="Google Shape;983;p37"/>
            <p:cNvSpPr/>
            <p:nvPr/>
          </p:nvSpPr>
          <p:spPr>
            <a:xfrm flipH="1">
              <a:off x="2190749" y="2938849"/>
              <a:ext cx="4383964" cy="897600"/>
            </a:xfrm>
            <a:prstGeom prst="chevron">
              <a:avLst>
                <a:gd name="adj" fmla="val 24864"/>
              </a:avLst>
            </a:prstGeom>
            <a:solidFill>
              <a:srgbClr val="0A958E"/>
            </a:solidFill>
            <a:ln>
              <a:noFill/>
            </a:ln>
          </p:spPr>
          <p:txBody>
            <a:bodyPr spcFirstLastPara="1" wrap="square" lIns="243833" tIns="121900" rIns="853433" bIns="121900" anchor="ctr" anchorCtr="0">
              <a:noAutofit/>
            </a:bodyPr>
            <a:lstStyle/>
            <a:p>
              <a:pPr algn="r"/>
              <a:endParaRPr sz="200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84" name="Google Shape;984;p37"/>
            <p:cNvSpPr/>
            <p:nvPr/>
          </p:nvSpPr>
          <p:spPr>
            <a:xfrm flipH="1">
              <a:off x="1014795" y="2970938"/>
              <a:ext cx="833400" cy="833400"/>
            </a:xfrm>
            <a:prstGeom prst="ellipse">
              <a:avLst/>
            </a:prstGeom>
            <a:solidFill>
              <a:srgbClr val="0A95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Book Antiqua" panose="02040602050305030304" pitchFamily="18" charset="0"/>
              </a:endParaRPr>
            </a:p>
          </p:txBody>
        </p:sp>
        <p:sp>
          <p:nvSpPr>
            <p:cNvPr id="985" name="Google Shape;985;p37"/>
            <p:cNvSpPr txBox="1"/>
            <p:nvPr/>
          </p:nvSpPr>
          <p:spPr>
            <a:xfrm>
              <a:off x="939404" y="3286544"/>
              <a:ext cx="982363" cy="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Objetivo</a:t>
              </a:r>
              <a:endParaRPr sz="2000" b="1" dirty="0">
                <a:solidFill>
                  <a:schemeClr val="lt1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986" name="Google Shape;986;p37"/>
            <p:cNvSpPr txBox="1"/>
            <p:nvPr/>
          </p:nvSpPr>
          <p:spPr>
            <a:xfrm flipH="1">
              <a:off x="2459731" y="2955843"/>
              <a:ext cx="3846000" cy="8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pt-BR" sz="1600" dirty="0">
                  <a:solidFill>
                    <a:schemeClr val="lt1"/>
                  </a:solidFill>
                  <a:latin typeface="Calibri "/>
                  <a:ea typeface="Roboto"/>
                  <a:cs typeface="Roboto"/>
                  <a:sym typeface="Roboto"/>
                </a:rPr>
                <a:t>Conformação de espaço regional ampliado que garanta a resolutividade da RAS, incluindo escala necessária para a sustentabilidade dos serviços de alta complexidade</a:t>
              </a:r>
            </a:p>
          </p:txBody>
        </p:sp>
      </p:grpSp>
      <p:grpSp>
        <p:nvGrpSpPr>
          <p:cNvPr id="987" name="Google Shape;987;p37"/>
          <p:cNvGrpSpPr/>
          <p:nvPr/>
        </p:nvGrpSpPr>
        <p:grpSpPr>
          <a:xfrm>
            <a:off x="3186441" y="1127822"/>
            <a:ext cx="7511740" cy="1196800"/>
            <a:chOff x="2709941" y="2041300"/>
            <a:chExt cx="5419264" cy="897600"/>
          </a:xfrm>
        </p:grpSpPr>
        <p:sp>
          <p:nvSpPr>
            <p:cNvPr id="988" name="Google Shape;988;p37"/>
            <p:cNvSpPr/>
            <p:nvPr/>
          </p:nvSpPr>
          <p:spPr>
            <a:xfrm>
              <a:off x="2709941" y="2041300"/>
              <a:ext cx="4243360" cy="897600"/>
            </a:xfrm>
            <a:prstGeom prst="chevron">
              <a:avLst>
                <a:gd name="adj" fmla="val 2486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243833" tIns="121900" rIns="853433" bIns="121900" anchor="ctr" anchorCtr="0">
              <a:noAutofit/>
            </a:bodyPr>
            <a:lstStyle/>
            <a:p>
              <a:endParaRPr sz="200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89" name="Google Shape;989;p37"/>
            <p:cNvSpPr/>
            <p:nvPr/>
          </p:nvSpPr>
          <p:spPr>
            <a:xfrm flipH="1">
              <a:off x="7295805" y="2073394"/>
              <a:ext cx="833400" cy="833400"/>
            </a:xfrm>
            <a:prstGeom prst="ellipse">
              <a:avLst/>
            </a:prstGeom>
            <a:solidFill>
              <a:srgbClr val="76B2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>
                <a:latin typeface="Book Antiqua" panose="02040602050305030304" pitchFamily="18" charset="0"/>
              </a:endParaRPr>
            </a:p>
          </p:txBody>
        </p:sp>
        <p:sp>
          <p:nvSpPr>
            <p:cNvPr id="990" name="Google Shape;990;p37"/>
            <p:cNvSpPr txBox="1"/>
            <p:nvPr/>
          </p:nvSpPr>
          <p:spPr>
            <a:xfrm>
              <a:off x="7257950" y="2363644"/>
              <a:ext cx="871255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chemeClr val="lt1"/>
                  </a:solidFill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500 Mil</a:t>
              </a:r>
              <a:endParaRPr sz="2000" b="1" dirty="0">
                <a:solidFill>
                  <a:schemeClr val="lt1"/>
                </a:solidFill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991" name="Google Shape;991;p37"/>
            <p:cNvSpPr txBox="1"/>
            <p:nvPr/>
          </p:nvSpPr>
          <p:spPr>
            <a:xfrm>
              <a:off x="2893434" y="2073422"/>
              <a:ext cx="3951304" cy="833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lvl="0"/>
              <a:r>
                <a:rPr lang="pt-BR" sz="1600" b="1" u="sng" dirty="0">
                  <a:solidFill>
                    <a:schemeClr val="bg1"/>
                  </a:solidFill>
                </a:rPr>
                <a:t>Critério populacional para conformação de macros:</a:t>
              </a:r>
            </a:p>
            <a:p>
              <a:pPr lvl="0"/>
              <a:r>
                <a:rPr lang="pt-BR" sz="1600" dirty="0">
                  <a:solidFill>
                    <a:schemeClr val="bg1"/>
                  </a:solidFill>
                </a:rPr>
                <a:t>Mínimo de </a:t>
              </a:r>
              <a:r>
                <a:rPr lang="pt-BR" sz="1600" b="1" dirty="0">
                  <a:solidFill>
                    <a:srgbClr val="7030A0"/>
                  </a:solidFill>
                </a:rPr>
                <a:t>500 mil </a:t>
              </a:r>
              <a:r>
                <a:rPr lang="pt-BR" sz="1600" dirty="0">
                  <a:solidFill>
                    <a:schemeClr val="bg1"/>
                  </a:solidFill>
                </a:rPr>
                <a:t>habitantes (Região norte)</a:t>
              </a:r>
            </a:p>
            <a:p>
              <a:pPr lvl="0"/>
              <a:r>
                <a:rPr lang="pt-BR" sz="1600" dirty="0">
                  <a:solidFill>
                    <a:schemeClr val="bg1"/>
                  </a:solidFill>
                </a:rPr>
                <a:t>Mínimo de </a:t>
              </a:r>
              <a:r>
                <a:rPr lang="pt-BR" sz="1600" b="1" dirty="0">
                  <a:solidFill>
                    <a:srgbClr val="0070C0"/>
                  </a:solidFill>
                </a:rPr>
                <a:t>700 mil</a:t>
              </a:r>
              <a:r>
                <a:rPr lang="pt-BR" sz="1600" dirty="0">
                  <a:solidFill>
                    <a:schemeClr val="bg1"/>
                  </a:solidFill>
                </a:rPr>
                <a:t>, podendo chegar a</a:t>
              </a:r>
              <a:r>
                <a:rPr lang="pt-BR" sz="1600" dirty="0">
                  <a:solidFill>
                    <a:prstClr val="black"/>
                  </a:solidFill>
                </a:rPr>
                <a:t> </a:t>
              </a:r>
              <a:r>
                <a:rPr lang="pt-BR" sz="1600" b="1" dirty="0">
                  <a:solidFill>
                    <a:srgbClr val="7030A0"/>
                  </a:solidFill>
                </a:rPr>
                <a:t>500 mil</a:t>
              </a:r>
              <a:r>
                <a:rPr lang="pt-BR" sz="1600" b="1" dirty="0">
                  <a:solidFill>
                    <a:prstClr val="black"/>
                  </a:solidFill>
                </a:rPr>
                <a:t> </a:t>
              </a:r>
              <a:r>
                <a:rPr lang="pt-BR" sz="1600" dirty="0">
                  <a:solidFill>
                    <a:schemeClr val="bg1"/>
                  </a:solidFill>
                </a:rPr>
                <a:t>desde que justificado (Demais regiões)</a:t>
              </a:r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94C1DD2D-0343-0FBB-2882-E836CE24E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0" y="6279953"/>
            <a:ext cx="12191999" cy="54668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6780C2-8D58-527F-9A6E-38CF35386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3994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14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35"/>
          <p:cNvSpPr/>
          <p:nvPr/>
        </p:nvSpPr>
        <p:spPr>
          <a:xfrm>
            <a:off x="2458320" y="2774499"/>
            <a:ext cx="7108370" cy="181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2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PERCEPÇÃO DOS GESTORES DO SUS SOBRE OS DESAFIOS DA GESTÃO E GOVERNANÇA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BEF880-9F4F-1908-A772-18FD19C12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7" y="1241651"/>
            <a:ext cx="3216356" cy="13049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4624385-6A46-DC80-A247-C64D1DB2E6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711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>
            <a:extLst>
              <a:ext uri="{FF2B5EF4-FFF2-40B4-BE49-F238E27FC236}">
                <a16:creationId xmlns:a16="http://schemas.microsoft.com/office/drawing/2014/main" id="{66C69EA9-CF5E-6470-8EC8-80506E406AFA}"/>
              </a:ext>
            </a:extLst>
          </p:cNvPr>
          <p:cNvSpPr txBox="1"/>
          <p:nvPr/>
        </p:nvSpPr>
        <p:spPr>
          <a:xfrm>
            <a:off x="3716337" y="4958445"/>
            <a:ext cx="8028623" cy="11132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4D6BBFB-94C4-1C4E-CF80-A64173DECFB0}"/>
              </a:ext>
            </a:extLst>
          </p:cNvPr>
          <p:cNvSpPr/>
          <p:nvPr/>
        </p:nvSpPr>
        <p:spPr>
          <a:xfrm>
            <a:off x="21588" y="728097"/>
            <a:ext cx="4409440" cy="422656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D514F23-4E7F-C2CB-85D0-BFC64EC361DF}"/>
              </a:ext>
            </a:extLst>
          </p:cNvPr>
          <p:cNvSpPr/>
          <p:nvPr/>
        </p:nvSpPr>
        <p:spPr>
          <a:xfrm>
            <a:off x="3716337" y="630110"/>
            <a:ext cx="4683760" cy="422656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0DBE54C-4FED-60D5-EA47-565949C21FB8}"/>
              </a:ext>
            </a:extLst>
          </p:cNvPr>
          <p:cNvSpPr/>
          <p:nvPr/>
        </p:nvSpPr>
        <p:spPr>
          <a:xfrm>
            <a:off x="7899400" y="722361"/>
            <a:ext cx="4225291" cy="422656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4C0D55-712A-4C6F-2222-6E7BECE9BDD2}"/>
              </a:ext>
            </a:extLst>
          </p:cNvPr>
          <p:cNvSpPr txBox="1"/>
          <p:nvPr/>
        </p:nvSpPr>
        <p:spPr>
          <a:xfrm>
            <a:off x="4661217" y="240690"/>
            <a:ext cx="2794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Media e Alta Complexidade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C39628-2943-4B6C-C02C-2873752417EC}"/>
              </a:ext>
            </a:extLst>
          </p:cNvPr>
          <p:cNvSpPr txBox="1"/>
          <p:nvPr/>
        </p:nvSpPr>
        <p:spPr>
          <a:xfrm>
            <a:off x="676907" y="309602"/>
            <a:ext cx="2794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Atenção Básica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E62AABA-F116-3B2D-BFF1-55DF14FD5C5B}"/>
              </a:ext>
            </a:extLst>
          </p:cNvPr>
          <p:cNvSpPr txBox="1"/>
          <p:nvPr/>
        </p:nvSpPr>
        <p:spPr>
          <a:xfrm>
            <a:off x="8721095" y="260778"/>
            <a:ext cx="2794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Regionalização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501FFB-52EA-465A-CD1C-ECCD704153AB}"/>
              </a:ext>
            </a:extLst>
          </p:cNvPr>
          <p:cNvSpPr txBox="1"/>
          <p:nvPr/>
        </p:nvSpPr>
        <p:spPr>
          <a:xfrm>
            <a:off x="777240" y="1431220"/>
            <a:ext cx="279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Efetivação da contrapartida do Estado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4B858BC-1E24-0FA2-C3C8-4DE575951086}"/>
              </a:ext>
            </a:extLst>
          </p:cNvPr>
          <p:cNvSpPr txBox="1"/>
          <p:nvPr/>
        </p:nvSpPr>
        <p:spPr>
          <a:xfrm>
            <a:off x="934720" y="3241215"/>
            <a:ext cx="2479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Implementação dos sistemas de informação e melhorar infraestrutura das UBS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94A77D6-A407-E2C1-DC85-F3C626D29CF4}"/>
              </a:ext>
            </a:extLst>
          </p:cNvPr>
          <p:cNvSpPr txBox="1"/>
          <p:nvPr/>
        </p:nvSpPr>
        <p:spPr>
          <a:xfrm>
            <a:off x="427987" y="2293033"/>
            <a:ext cx="3291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Investimento no processo de planificação da atenção básica.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73E5DD7-17C3-220C-70AC-BCDF380833AB}"/>
              </a:ext>
            </a:extLst>
          </p:cNvPr>
          <p:cNvSpPr txBox="1"/>
          <p:nvPr/>
        </p:nvSpPr>
        <p:spPr>
          <a:xfrm>
            <a:off x="4959351" y="897258"/>
            <a:ext cx="2814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Garantia de consultas, exames e internações em quantidade e qualidade.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4D3A354-AD94-9363-3E67-D408FECC4D95}"/>
              </a:ext>
            </a:extLst>
          </p:cNvPr>
          <p:cNvSpPr txBox="1"/>
          <p:nvPr/>
        </p:nvSpPr>
        <p:spPr>
          <a:xfrm>
            <a:off x="4123687" y="2016034"/>
            <a:ext cx="3515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Organização dos serviços de forma regionalizada, garantindo consultas, exames e internações.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BDD20E5-7178-91F4-555A-1E299304AF1A}"/>
              </a:ext>
            </a:extLst>
          </p:cNvPr>
          <p:cNvSpPr txBox="1"/>
          <p:nvPr/>
        </p:nvSpPr>
        <p:spPr>
          <a:xfrm>
            <a:off x="4233545" y="3060116"/>
            <a:ext cx="374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Garantia de mais recursos por parte do Ministério da Saúde.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55555D7-2A1E-6BDE-0358-CCBD1B73B876}"/>
              </a:ext>
            </a:extLst>
          </p:cNvPr>
          <p:cNvSpPr txBox="1"/>
          <p:nvPr/>
        </p:nvSpPr>
        <p:spPr>
          <a:xfrm>
            <a:off x="4433570" y="3829989"/>
            <a:ext cx="3348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Fortalecimento da Atenção Básica como ordenadora do cuidado.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41BFCDE-45BF-FDE2-EC3B-2EBAA85331AE}"/>
              </a:ext>
            </a:extLst>
          </p:cNvPr>
          <p:cNvSpPr txBox="1"/>
          <p:nvPr/>
        </p:nvSpPr>
        <p:spPr>
          <a:xfrm>
            <a:off x="3886198" y="5090417"/>
            <a:ext cx="8192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Qualificação das equipes gestoras municipais para pratica do planejamento em saúde.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55EA196-F800-A96A-BC03-E62E55CA41D7}"/>
              </a:ext>
            </a:extLst>
          </p:cNvPr>
          <p:cNvSpPr txBox="1"/>
          <p:nvPr/>
        </p:nvSpPr>
        <p:spPr>
          <a:xfrm>
            <a:off x="3886198" y="5429443"/>
            <a:ext cx="8498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Qualificação dos instrumentos de planejamento, com base em indicadores de saúde pactuados.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383AB9-188A-7FF3-900E-69372CC8B416}"/>
              </a:ext>
            </a:extLst>
          </p:cNvPr>
          <p:cNvSpPr txBox="1"/>
          <p:nvPr/>
        </p:nvSpPr>
        <p:spPr>
          <a:xfrm>
            <a:off x="3840476" y="5737220"/>
            <a:ext cx="82842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Integração das práticas de planejamento com monitoramento e avaliação das ações da gestão. 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5738F24-6B9A-E269-C3D2-D59D2AD0E610}"/>
              </a:ext>
            </a:extLst>
          </p:cNvPr>
          <p:cNvSpPr txBox="1"/>
          <p:nvPr/>
        </p:nvSpPr>
        <p:spPr>
          <a:xfrm>
            <a:off x="8604567" y="1358923"/>
            <a:ext cx="29991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Fortalecimento das CIR como instâncias de planejamento, gestão e pactuação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D4BC311-8881-F046-E1DC-020BCCD9653C}"/>
              </a:ext>
            </a:extLst>
          </p:cNvPr>
          <p:cNvSpPr txBox="1"/>
          <p:nvPr/>
        </p:nvSpPr>
        <p:spPr>
          <a:xfrm>
            <a:off x="8592502" y="3488768"/>
            <a:ext cx="35994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Ampliação dos recursos financeiros tendo como base as diferenças regionais.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0D704EF-CF22-98BF-4168-EA0BB8A36D1F}"/>
              </a:ext>
            </a:extLst>
          </p:cNvPr>
          <p:cNvSpPr txBox="1"/>
          <p:nvPr/>
        </p:nvSpPr>
        <p:spPr>
          <a:xfrm>
            <a:off x="8354060" y="2349994"/>
            <a:ext cx="3811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Disponibilização por parte da SES , de recursos humanos, tecnológicos e financeiros, conforme pactuação estabelecida no intuito de fortalecer o processo de regionalização</a:t>
            </a:r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EDC79BF7-3591-E5B1-D52D-6F5370B0FE9F}"/>
              </a:ext>
            </a:extLst>
          </p:cNvPr>
          <p:cNvSpPr/>
          <p:nvPr/>
        </p:nvSpPr>
        <p:spPr>
          <a:xfrm>
            <a:off x="487680" y="5139323"/>
            <a:ext cx="2894646" cy="6845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Planejamento 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29E839A0-A3AD-8869-540F-5499289E9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59072BCE-68F1-302A-D570-12AB6EBB93B4}"/>
              </a:ext>
            </a:extLst>
          </p:cNvPr>
          <p:cNvSpPr txBox="1"/>
          <p:nvPr/>
        </p:nvSpPr>
        <p:spPr>
          <a:xfrm>
            <a:off x="253999" y="5902960"/>
            <a:ext cx="346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Fonte: Pesquisa Gestores 2017-2020</a:t>
            </a:r>
          </a:p>
        </p:txBody>
      </p:sp>
    </p:spTree>
    <p:extLst>
      <p:ext uri="{BB962C8B-B14F-4D97-AF65-F5344CB8AC3E}">
        <p14:creationId xmlns:p14="http://schemas.microsoft.com/office/powerpoint/2010/main" val="210056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" grpId="0" animBg="1"/>
      <p:bldP spid="5" grpId="0" animBg="1"/>
      <p:bldP spid="6" grpId="0" animBg="1"/>
      <p:bldP spid="11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40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26"/>
          <p:cNvSpPr txBox="1">
            <a:spLocks noGrp="1"/>
          </p:cNvSpPr>
          <p:nvPr>
            <p:ph type="body" idx="4294967295"/>
          </p:nvPr>
        </p:nvSpPr>
        <p:spPr>
          <a:xfrm>
            <a:off x="492753" y="359391"/>
            <a:ext cx="4162376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3600"/>
              <a:buNone/>
            </a:pPr>
            <a:r>
              <a:rPr lang="pt-BR" sz="4000" b="1" dirty="0">
                <a:solidFill>
                  <a:srgbClr val="183EFF"/>
                </a:solidFill>
                <a:latin typeface="Montserrat" panose="020B0604020202020204" charset="0"/>
              </a:rPr>
              <a:t>Apresentação</a:t>
            </a:r>
            <a:endParaRPr sz="4000" b="1" dirty="0">
              <a:solidFill>
                <a:srgbClr val="183EFF"/>
              </a:solidFill>
              <a:latin typeface="Montserrat" panose="020B0604020202020204" charset="0"/>
            </a:endParaRPr>
          </a:p>
        </p:txBody>
      </p:sp>
      <p:sp>
        <p:nvSpPr>
          <p:cNvPr id="3780" name="Google Shape;3780;p26"/>
          <p:cNvSpPr txBox="1">
            <a:spLocks noGrp="1"/>
          </p:cNvSpPr>
          <p:nvPr>
            <p:ph type="body" idx="4294967295"/>
          </p:nvPr>
        </p:nvSpPr>
        <p:spPr>
          <a:xfrm>
            <a:off x="4166004" y="1347682"/>
            <a:ext cx="7660236" cy="3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8288" indent="-2682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Montserrat" panose="020B0604020202020204" charset="0"/>
              </a:rPr>
              <a:t>CONSIDERAÇÕES INICIAIS: Abordagem sobre a Integralidade, Regionalização e a Atenção Especializada </a:t>
            </a:r>
          </a:p>
          <a:p>
            <a:pPr marL="268288" indent="-2682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Montserrat" panose="020B0604020202020204" charset="0"/>
              </a:rPr>
              <a:t>PERCEPÇÃO DOS GESTORES DO SUS SOBRE OS DESAFIOS DA GESTÃO E GOVERNANÇA </a:t>
            </a:r>
          </a:p>
          <a:p>
            <a:pPr marL="268288" indent="-2682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Montserrat" panose="020B0604020202020204" charset="0"/>
              </a:rPr>
              <a:t>SITUAÇÃO DA ATENÇÃO ESPECIALIZADA EM SAÚDE NO BRASIL</a:t>
            </a:r>
          </a:p>
          <a:p>
            <a:pPr marL="268288" indent="-2682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Montserrat" panose="020B0604020202020204" charset="0"/>
              </a:rPr>
              <a:t>AÇÕES ESTRUTURANTES PARA A CONSTRUÇÃO DE UMA PNAE INTEGRAL E INTEGRADA</a:t>
            </a:r>
          </a:p>
          <a:p>
            <a:pPr marL="268288" indent="-26828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ct val="110000"/>
              <a:buFont typeface="+mj-lt"/>
              <a:buAutoNum type="arabicPeriod"/>
            </a:pPr>
            <a:r>
              <a:rPr lang="pt-BR" sz="1800" b="1" dirty="0">
                <a:solidFill>
                  <a:schemeClr val="bg2">
                    <a:lumMod val="25000"/>
                  </a:schemeClr>
                </a:solidFill>
                <a:latin typeface="Montserrat" panose="020B0604020202020204" charset="0"/>
              </a:rPr>
              <a:t>DESAFIOS E DIRETRIZES PARA A POLÍTICA NACIONAL DE ATENÇÃO ESPECIALIZADA EM SAÚDE (PNAE)</a:t>
            </a:r>
          </a:p>
          <a:p>
            <a:pPr marL="6223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600"/>
              <a:buFont typeface="+mj-lt"/>
              <a:buAutoNum type="arabicPeriod"/>
            </a:pPr>
            <a:endParaRPr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55CEEF-E79D-B9F7-7052-1318F13EB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9" y="4262278"/>
            <a:ext cx="3216356" cy="13049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CD56B13-15C5-46B3-608E-3A7CAB41B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351509" y="1631803"/>
            <a:ext cx="3774615" cy="13558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C4A353-F8EB-BD4D-FFCA-6D919B853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0" y="6256522"/>
            <a:ext cx="12192000" cy="60564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35"/>
          <p:cNvSpPr/>
          <p:nvPr/>
        </p:nvSpPr>
        <p:spPr>
          <a:xfrm>
            <a:off x="2458320" y="2774499"/>
            <a:ext cx="7108370" cy="181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4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Situação da Atenção </a:t>
            </a:r>
            <a:br>
              <a:rPr lang="pt-BR" sz="4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4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Especializada em </a:t>
            </a:r>
            <a:br>
              <a:rPr lang="pt-BR" sz="4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4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Saúde no Brasil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BEF880-9F4F-1908-A772-18FD19C12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7" y="1241651"/>
            <a:ext cx="3216356" cy="130492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0" y="6237890"/>
            <a:ext cx="12191999" cy="620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93B77C7-7001-8BCC-54A4-199AA67410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038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845B01-99D5-C5ED-45E1-BAB125015A08}"/>
              </a:ext>
            </a:extLst>
          </p:cNvPr>
          <p:cNvSpPr txBox="1"/>
          <p:nvPr/>
        </p:nvSpPr>
        <p:spPr>
          <a:xfrm>
            <a:off x="175260" y="387757"/>
            <a:ext cx="5128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No processo de construção do SUS, os serviços ditos especializados foram implantados dentro do modelo tecno-assistencial tradicional, </a:t>
            </a:r>
            <a:r>
              <a:rPr lang="pt-BR" b="1" dirty="0">
                <a:solidFill>
                  <a:srgbClr val="FF0000"/>
                </a:solidFill>
              </a:rPr>
              <a:t>“centrado na consulta e/ou saber médico, para responder às necessidades das unidades da rede (básica), </a:t>
            </a:r>
            <a:r>
              <a:rPr lang="pt-BR" dirty="0"/>
              <a:t>recebendo pacientes triados a partir de problemas específicos (...).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38861D-A458-FB08-1648-F293882C893B}"/>
              </a:ext>
            </a:extLst>
          </p:cNvPr>
          <p:cNvSpPr txBox="1"/>
          <p:nvPr/>
        </p:nvSpPr>
        <p:spPr>
          <a:xfrm>
            <a:off x="6311900" y="387757"/>
            <a:ext cx="5514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 atenção especializada é um campo caracterizado pela enorme autonomia do processo de trabalho, mas que sem regulação (do cuidado e da sua organização) </a:t>
            </a:r>
            <a:r>
              <a:rPr lang="pt-BR" b="1" dirty="0">
                <a:solidFill>
                  <a:srgbClr val="FF0000"/>
                </a:solidFill>
              </a:rPr>
              <a:t>acaba por desresponsabilizar os serviços (e seus profissionais) pelo cuidado com os usuários.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E923CF-EFC0-817C-DE49-003E93B245BB}"/>
              </a:ext>
            </a:extLst>
          </p:cNvPr>
          <p:cNvSpPr txBox="1"/>
          <p:nvPr/>
        </p:nvSpPr>
        <p:spPr>
          <a:xfrm>
            <a:off x="0" y="58295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Solla &amp; </a:t>
            </a:r>
            <a:r>
              <a:rPr lang="pt-BR" dirty="0" err="1"/>
              <a:t>Chioro</a:t>
            </a:r>
            <a:r>
              <a:rPr lang="pt-BR" dirty="0"/>
              <a:t> (2012)</a:t>
            </a:r>
          </a:p>
        </p:txBody>
      </p:sp>
      <p:pic>
        <p:nvPicPr>
          <p:cNvPr id="1028" name="Picture 4" descr="Alepi">
            <a:extLst>
              <a:ext uri="{FF2B5EF4-FFF2-40B4-BE49-F238E27FC236}">
                <a16:creationId xmlns:a16="http://schemas.microsoft.com/office/drawing/2014/main" id="{A03041AF-34DC-F076-B50F-049DD546B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33650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4C1DD2D-0343-0FBB-2882-E836CE24E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0" y="6279953"/>
            <a:ext cx="12191999" cy="54668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53F7872-5706-F957-9E3A-E58B1C6B5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  <p:graphicFrame>
        <p:nvGraphicFramePr>
          <p:cNvPr id="1030" name="CaixaDeTexto 10">
            <a:extLst>
              <a:ext uri="{FF2B5EF4-FFF2-40B4-BE49-F238E27FC236}">
                <a16:creationId xmlns:a16="http://schemas.microsoft.com/office/drawing/2014/main" id="{912A63A7-FAA5-E5AA-7A63-41C94DFCD7DB}"/>
              </a:ext>
            </a:extLst>
          </p:cNvPr>
          <p:cNvGraphicFramePr/>
          <p:nvPr/>
        </p:nvGraphicFramePr>
        <p:xfrm>
          <a:off x="3271520" y="2533650"/>
          <a:ext cx="869442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6223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F93CA71-0EC7-A723-8221-5CDFC0A7A1DF}"/>
              </a:ext>
            </a:extLst>
          </p:cNvPr>
          <p:cNvSpPr txBox="1"/>
          <p:nvPr/>
        </p:nvSpPr>
        <p:spPr>
          <a:xfrm>
            <a:off x="375920" y="1225689"/>
            <a:ext cx="1167384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Ausência de planejamento,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Não-observação das necessidades/perfil da população,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Acesso baseado na oferta de serviços,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Incorporação tecnológica acrítica,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Serviços com baixa resolubilidade,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Déficits no padrão de oferta que resultam em demanda reprimida, filas e longo tempo de espera ou a não garantia de acesso e oportunidade de utilização dos serviços necessários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Baixos investimentos em qualificação profissional,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Insuficiência dos parâmetros técnicos e epidemiológicos existentes e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Baixa regulação da oferta existente pela gestão pública.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Sistemas de referência ainda são insuficientemente organizados e os fluxos, pouco regulados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Inadequação na programação da oferta dos serviços e a ausência de integralidade na configuração do perfil assistencial na atenção ambulatorial especializada agravam este cenário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Financiada, historicamente, com base na lógica de oferta de procedimentos, desconsiderando as necessidades e o perfil epidemiológico da população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Baixa capacidade de regulação sobre a oferta e enorme dificuldade na aquisição de serviços em função da defasagem dos valores pagos pelo SUS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Superposição de oferta de serviços nas redes ambulatorial e hospitalar, concentração em locais de alta densidade populacional e baixo grau de integração entre as ações dos diferentes níveis ou graus de complexidade da assistência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E553ADD-50BB-2185-E61F-494549FD1E3B}"/>
              </a:ext>
            </a:extLst>
          </p:cNvPr>
          <p:cNvSpPr txBox="1"/>
          <p:nvPr/>
        </p:nvSpPr>
        <p:spPr>
          <a:xfrm>
            <a:off x="314960" y="219836"/>
            <a:ext cx="11795760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dirty="0"/>
              <a:t>A média complexidade tornou-se um dos principais ‘gargalos’ do SUS, em parte pela forte expansão da atenção básica nos últimos anos, gerando intenso aumento da demanda por SADT e procedimentos especializados como necessidade identificada a partir da atenção básica: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3AFAFA-3440-D336-E0A6-1FCBEFB20EDA}"/>
              </a:ext>
            </a:extLst>
          </p:cNvPr>
          <p:cNvSpPr txBox="1"/>
          <p:nvPr/>
        </p:nvSpPr>
        <p:spPr>
          <a:xfrm>
            <a:off x="116840" y="586890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Solla &amp; </a:t>
            </a:r>
            <a:r>
              <a:rPr lang="pt-BR" dirty="0" err="1"/>
              <a:t>Chioro</a:t>
            </a:r>
            <a:r>
              <a:rPr lang="pt-BR" dirty="0"/>
              <a:t> (2012)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C1DD2D-0343-0FBB-2882-E836CE24E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0" y="6279953"/>
            <a:ext cx="12191999" cy="54668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D2D58B6-07E7-6ACB-7D9C-5A8F31F49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281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D337651-A581-B300-39AC-5D1B2DE2092F}"/>
              </a:ext>
            </a:extLst>
          </p:cNvPr>
          <p:cNvSpPr/>
          <p:nvPr/>
        </p:nvSpPr>
        <p:spPr>
          <a:xfrm>
            <a:off x="0" y="1413163"/>
            <a:ext cx="12192000" cy="36731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1364" t="18572" r="47825" b="8730"/>
          <a:stretch/>
        </p:blipFill>
        <p:spPr>
          <a:xfrm>
            <a:off x="325326" y="1648691"/>
            <a:ext cx="5797182" cy="317911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2065" t="20476" r="48286" b="10000"/>
          <a:stretch/>
        </p:blipFill>
        <p:spPr>
          <a:xfrm>
            <a:off x="6351982" y="1648691"/>
            <a:ext cx="5514692" cy="3179111"/>
          </a:xfrm>
          <a:prstGeom prst="rect">
            <a:avLst/>
          </a:prstGeom>
        </p:spPr>
      </p:pic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0C595AAC-4E69-CD45-0EB0-78F5A14E8D52}"/>
              </a:ext>
            </a:extLst>
          </p:cNvPr>
          <p:cNvSpPr txBox="1">
            <a:spLocks/>
          </p:cNvSpPr>
          <p:nvPr/>
        </p:nvSpPr>
        <p:spPr>
          <a:xfrm>
            <a:off x="0" y="268499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buClr>
                <a:srgbClr val="183EFF"/>
              </a:buClr>
              <a:buSzPts val="3600"/>
              <a:buFont typeface="Arial"/>
              <a:buNone/>
            </a:pPr>
            <a:r>
              <a:rPr lang="pt-BR" sz="2400" b="1" dirty="0">
                <a:solidFill>
                  <a:srgbClr val="183EFF"/>
                </a:solidFill>
                <a:latin typeface="Montserrat"/>
              </a:rPr>
              <a:t>Situação da Atenção Especializada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797657-C8FB-104E-AB3D-CD775AE18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910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E4E18AD-2D18-B151-02EF-E46BE5E0E5B5}"/>
              </a:ext>
            </a:extLst>
          </p:cNvPr>
          <p:cNvSpPr/>
          <p:nvPr/>
        </p:nvSpPr>
        <p:spPr>
          <a:xfrm>
            <a:off x="0" y="0"/>
            <a:ext cx="12192000" cy="62483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F3931AB-0F62-DF28-3545-9EC5A41E7B89}"/>
              </a:ext>
            </a:extLst>
          </p:cNvPr>
          <p:cNvGrpSpPr/>
          <p:nvPr/>
        </p:nvGrpSpPr>
        <p:grpSpPr>
          <a:xfrm>
            <a:off x="828930" y="243205"/>
            <a:ext cx="10916969" cy="5448300"/>
            <a:chOff x="1036085" y="922481"/>
            <a:chExt cx="9680757" cy="4831347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2"/>
            <a:srcRect b="13540"/>
            <a:stretch/>
          </p:blipFill>
          <p:spPr>
            <a:xfrm>
              <a:off x="1036086" y="922481"/>
              <a:ext cx="4846394" cy="2356994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b="12865"/>
            <a:stretch/>
          </p:blipFill>
          <p:spPr>
            <a:xfrm>
              <a:off x="6009929" y="922481"/>
              <a:ext cx="4706518" cy="235699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4"/>
            <a:srcRect b="12865"/>
            <a:stretch/>
          </p:blipFill>
          <p:spPr>
            <a:xfrm>
              <a:off x="1036085" y="3396834"/>
              <a:ext cx="4846395" cy="2356993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5"/>
            <a:srcRect b="12865"/>
            <a:stretch/>
          </p:blipFill>
          <p:spPr>
            <a:xfrm>
              <a:off x="6009929" y="3396834"/>
              <a:ext cx="4706913" cy="2356994"/>
            </a:xfrm>
            <a:prstGeom prst="rect">
              <a:avLst/>
            </a:prstGeom>
          </p:spPr>
        </p:pic>
      </p:grp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4C7BEF12-3587-0957-12CD-E5C734F7C73B}"/>
              </a:ext>
            </a:extLst>
          </p:cNvPr>
          <p:cNvSpPr txBox="1">
            <a:spLocks/>
          </p:cNvSpPr>
          <p:nvPr/>
        </p:nvSpPr>
        <p:spPr>
          <a:xfrm rot="16200000">
            <a:off x="-2713948" y="2793465"/>
            <a:ext cx="6072475" cy="48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buClr>
                <a:srgbClr val="183EFF"/>
              </a:buClr>
              <a:buSzPts val="3600"/>
              <a:buFont typeface="Arial"/>
              <a:buNone/>
            </a:pPr>
            <a:r>
              <a:rPr lang="pt-BR" sz="2400" b="1" dirty="0">
                <a:solidFill>
                  <a:srgbClr val="183EFF"/>
                </a:solidFill>
                <a:latin typeface="Montserrat"/>
              </a:rPr>
              <a:t>Situação da Atenção Especializada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5F1841B-D06B-61E8-3BE0-C44965062B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1C1EE7-063F-A4AA-035B-7BB4DACB7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929" y="172085"/>
            <a:ext cx="10916523" cy="59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35"/>
          <p:cNvSpPr/>
          <p:nvPr/>
        </p:nvSpPr>
        <p:spPr>
          <a:xfrm>
            <a:off x="3171333" y="2752473"/>
            <a:ext cx="5682343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Ações Realizadas ou em Andamento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4500" b="1" dirty="0">
              <a:solidFill>
                <a:srgbClr val="183E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75B22F-C724-BB31-E57C-8751624FD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7" y="1241651"/>
            <a:ext cx="3216356" cy="13049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9096A00-9243-42AF-41CC-8F7EC13D1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312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A6559B5-76B3-0428-7AEF-53067F6C35C5}"/>
              </a:ext>
            </a:extLst>
          </p:cNvPr>
          <p:cNvSpPr/>
          <p:nvPr/>
        </p:nvSpPr>
        <p:spPr>
          <a:xfrm>
            <a:off x="-10984" y="2259012"/>
            <a:ext cx="12202984" cy="25633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98098"/>
            <a:ext cx="6277234" cy="207988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470518" y="4974772"/>
            <a:ext cx="59736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latin typeface="Roboto" panose="020B0604020202020204" charset="0"/>
                <a:ea typeface="Roboto" panose="020B0604020202020204" charset="0"/>
              </a:rPr>
              <a:t>Fonte: </a:t>
            </a:r>
            <a:r>
              <a:rPr lang="pt-BR" sz="1100" dirty="0">
                <a:latin typeface="Roboto" panose="020B0604020202020204" charset="0"/>
                <a:ea typeface="Roboto" panose="020B0604020202020204" charset="0"/>
              </a:rPr>
              <a:t>Departamento de Regulação Assistencial e Controle (DRAC), junho/2023.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361" y="2498098"/>
            <a:ext cx="6118639" cy="207988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42261" y="347290"/>
            <a:ext cx="9042763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>
              <a:lnSpc>
                <a:spcPct val="90000"/>
              </a:lnSpc>
              <a:spcBef>
                <a:spcPts val="1000"/>
              </a:spcBef>
              <a:buClr>
                <a:srgbClr val="183EFF"/>
              </a:buClr>
              <a:buSzPts val="3600"/>
            </a:pPr>
            <a:r>
              <a:rPr lang="pt-BR" sz="4400" b="1" dirty="0">
                <a:solidFill>
                  <a:srgbClr val="183EFF"/>
                </a:solidFill>
                <a:latin typeface="Montserrat"/>
              </a:rPr>
              <a:t>Ações em Andamento </a:t>
            </a:r>
          </a:p>
        </p:txBody>
      </p:sp>
      <p:sp>
        <p:nvSpPr>
          <p:cNvPr id="7" name="Retângulo 6"/>
          <p:cNvSpPr/>
          <p:nvPr/>
        </p:nvSpPr>
        <p:spPr>
          <a:xfrm>
            <a:off x="762000" y="1135707"/>
            <a:ext cx="10061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B0604020202020204" charset="0"/>
              </a:rPr>
              <a:t>Programa Nacional de Redução de Filas de Cirurgias Eletivas, Exames Complementares e Consultas Especializadas (PNRF): Adesão dos Estados 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4B7CAD7-D611-7C51-E0BC-4168A656D2ED}"/>
              </a:ext>
            </a:extLst>
          </p:cNvPr>
          <p:cNvSpPr/>
          <p:nvPr/>
        </p:nvSpPr>
        <p:spPr>
          <a:xfrm>
            <a:off x="141416" y="2411412"/>
            <a:ext cx="12202984" cy="229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E1349A1-3B83-C73F-C6B6-D64158C76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298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29503" y="5606573"/>
            <a:ext cx="323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latin typeface="Gadugi" panose="020B0502040204020203" pitchFamily="34" charset="0"/>
                <a:ea typeface="Gadugi" panose="020B0502040204020203" pitchFamily="34" charset="0"/>
              </a:rPr>
              <a:t>Fonte: </a:t>
            </a:r>
            <a:r>
              <a:rPr lang="pt-BR" sz="1200" dirty="0">
                <a:latin typeface="Gadugi" panose="020B0502040204020203" pitchFamily="34" charset="0"/>
                <a:ea typeface="Gadugi" panose="020B0502040204020203" pitchFamily="34" charset="0"/>
              </a:rPr>
              <a:t>Departamento de Regulação Assistencial e Controle (DRAC), junho/2023.</a:t>
            </a:r>
          </a:p>
        </p:txBody>
      </p:sp>
      <p:sp>
        <p:nvSpPr>
          <p:cNvPr id="6" name="Título 1"/>
          <p:cNvSpPr>
            <a:spLocks noGrp="1"/>
          </p:cNvSpPr>
          <p:nvPr>
            <p:ph type="ctrTitle" idx="4294967295"/>
          </p:nvPr>
        </p:nvSpPr>
        <p:spPr>
          <a:xfrm>
            <a:off x="629503" y="518412"/>
            <a:ext cx="3811869" cy="63062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rgbClr val="183EFF"/>
                </a:solidFill>
                <a:latin typeface="Montserrat"/>
                <a:ea typeface="+mn-ea"/>
                <a:cs typeface="+mn-cs"/>
              </a:rPr>
              <a:t>Número de Cirurgias Previstas por UF no PNRF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814" y="207304"/>
            <a:ext cx="4845299" cy="586093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287A155-5D80-1F3F-3540-9703F84930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4"/>
          <a:stretch/>
        </p:blipFill>
        <p:spPr>
          <a:xfrm>
            <a:off x="716293" y="2466688"/>
            <a:ext cx="1077687" cy="114262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3F9D0DC-40AF-A04C-505E-FB3C81822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163" y="619760"/>
            <a:ext cx="8745253" cy="4825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CD5E2F7-2BFE-918C-B047-3480369CD8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9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298E96E-CB91-75A7-5DBB-3C5D82E8FD76}"/>
              </a:ext>
            </a:extLst>
          </p:cNvPr>
          <p:cNvSpPr/>
          <p:nvPr/>
        </p:nvSpPr>
        <p:spPr>
          <a:xfrm>
            <a:off x="804040" y="1426027"/>
            <a:ext cx="8350846" cy="381000"/>
          </a:xfrm>
          <a:prstGeom prst="roundRect">
            <a:avLst>
              <a:gd name="adj" fmla="val 50000"/>
            </a:avLst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59" name="Google Shape;4959;p136"/>
          <p:cNvSpPr txBox="1">
            <a:spLocks noGrp="1"/>
          </p:cNvSpPr>
          <p:nvPr>
            <p:ph type="body" idx="4294967295"/>
          </p:nvPr>
        </p:nvSpPr>
        <p:spPr>
          <a:xfrm>
            <a:off x="607800" y="316670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3600"/>
              <a:buFont typeface="Arial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Outras Ações em Andamento </a:t>
            </a:r>
            <a:endParaRPr sz="3000" b="1" dirty="0">
              <a:solidFill>
                <a:srgbClr val="183EFF"/>
              </a:solidFill>
              <a:latin typeface="Montserrat"/>
            </a:endParaRPr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804040" y="1293514"/>
            <a:ext cx="10388320" cy="4684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just">
              <a:lnSpc>
                <a:spcPct val="100000"/>
              </a:lnSpc>
              <a:buClr>
                <a:srgbClr val="183EFF"/>
              </a:buClr>
              <a:buNone/>
            </a:pPr>
            <a:r>
              <a:rPr lang="pt-BR" sz="2000" b="1" dirty="0">
                <a:solidFill>
                  <a:schemeClr val="bg1"/>
                </a:solidFill>
                <a:latin typeface="Montserrat" panose="020B0604020202020204" charset="0"/>
              </a:rPr>
              <a:t>Expansão da oferta de serviços ambulatoriais especializados: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Simplificação dos critérios de habilitação para os serviços de alta complexidade em Cardiovascular,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Traumato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Ortopedia e Neurocirurgia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Implantação do incentivo de custeio da TRS para serviços de DRC com menos de 30 cadeiras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Habilitação de serviços e ampliação de teto para cofinanciar estes serviços. 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 teto MAC anual, em dezembro de 2022, era de R$ 48.9 bi. Atualmente, o Teto MAC anual é de R$ 50.5 bi. Houve um acréscimo de R$1.5 bi. 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latin typeface="Gadugi" panose="020B0502040204020203" pitchFamily="34" charset="0"/>
                <a:ea typeface="Gadugi" panose="020B0502040204020203" pitchFamily="34" charset="0"/>
              </a:rPr>
              <a:t>Revisão dos valores de custeio das redes (RAPS em curso)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Revisão de valores: “pacote” estratégico de procedimentos: TRS, OPME - cardiologia e TO</a:t>
            </a:r>
          </a:p>
          <a:p>
            <a:pPr marL="271463" indent="-220663">
              <a:lnSpc>
                <a:spcPct val="100000"/>
              </a:lnSpc>
              <a:buClr>
                <a:schemeClr val="tx1">
                  <a:lumMod val="85000"/>
                  <a:lumOff val="15000"/>
                </a:schemeClr>
              </a:buClr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Suspensão do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Qualidot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nova Política Nacional de Transplantes de Órgãos e Tecidos (julho/2023). </a:t>
            </a:r>
          </a:p>
          <a:p>
            <a:pPr marL="50800" lvl="0" indent="0" algn="just">
              <a:lnSpc>
                <a:spcPct val="100000"/>
              </a:lnSpc>
              <a:buClr>
                <a:srgbClr val="183EFF"/>
              </a:buClr>
              <a:buNone/>
            </a:pPr>
            <a:endParaRPr lang="pt-BR" sz="2000" b="1" dirty="0">
              <a:solidFill>
                <a:srgbClr val="183EFF"/>
              </a:solidFill>
              <a:latin typeface="Montserrat" panose="020B0604020202020204" charset="0"/>
            </a:endParaRPr>
          </a:p>
          <a:p>
            <a:pPr marL="50800" lvl="0" indent="0" algn="just">
              <a:lnSpc>
                <a:spcPct val="100000"/>
              </a:lnSpc>
              <a:buClr>
                <a:srgbClr val="183EFF"/>
              </a:buClr>
              <a:buNone/>
            </a:pPr>
            <a:endParaRPr lang="pt-BR" sz="2000" b="1" dirty="0">
              <a:solidFill>
                <a:srgbClr val="183EFF"/>
              </a:solidFill>
              <a:latin typeface="Montserrat" panose="020B0604020202020204" charset="0"/>
            </a:endParaRPr>
          </a:p>
          <a:p>
            <a:pPr marL="508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4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34B4925-CC88-8D77-5C39-E67987863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0" r="-1"/>
          <a:stretch/>
        </p:blipFill>
        <p:spPr>
          <a:xfrm>
            <a:off x="9241971" y="664406"/>
            <a:ext cx="1687285" cy="11426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FA4E36-5CBC-EA85-1906-26E1D59A507D}"/>
              </a:ext>
            </a:extLst>
          </p:cNvPr>
          <p:cNvSpPr txBox="1"/>
          <p:nvPr/>
        </p:nvSpPr>
        <p:spPr>
          <a:xfrm>
            <a:off x="804040" y="5160907"/>
            <a:ext cx="9556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Expansão dos </a:t>
            </a:r>
            <a:r>
              <a:rPr lang="pt-BR" sz="18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Cacon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pt-BR" sz="18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Unacon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Novos medicamentos para câncer: atuação da </a:t>
            </a:r>
            <a:r>
              <a:rPr lang="pt-BR" sz="18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Conitec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articulação com a SCTIE para produção nacional e registro nacional de preços.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21B5A61-CFD1-122D-D5CC-12C6884005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28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79DE252-19DA-823D-D0B4-EC36A526F124}"/>
              </a:ext>
            </a:extLst>
          </p:cNvPr>
          <p:cNvSpPr/>
          <p:nvPr/>
        </p:nvSpPr>
        <p:spPr>
          <a:xfrm>
            <a:off x="714394" y="1415141"/>
            <a:ext cx="10497891" cy="381000"/>
          </a:xfrm>
          <a:prstGeom prst="roundRect">
            <a:avLst>
              <a:gd name="adj" fmla="val 50000"/>
            </a:avLst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714395" y="1296257"/>
            <a:ext cx="10497891" cy="52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just">
              <a:lnSpc>
                <a:spcPct val="100000"/>
              </a:lnSpc>
              <a:buNone/>
            </a:pPr>
            <a:r>
              <a:rPr lang="pt-BR" sz="2000" b="1" dirty="0">
                <a:solidFill>
                  <a:schemeClr val="bg1"/>
                </a:solidFill>
                <a:latin typeface="Montserrat" panose="020B0604020202020204" charset="0"/>
              </a:rPr>
              <a:t>Mais integralidade, acesso e qualidade na Atenção Ambulatorial Especializada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Reconhecimento, qualificação e financiamento de outros serviços de atenção especializada com vistas à ampliação do acesso, mudança do modelo, melhoria da qualidade e integralidade da atenção: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Policlínicas, Centros de Especialidades ou novas tipologias de serviços com conceito de habilitação regional de base estadual, financiamento federal e monitoramento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Estratégia para consultas e exames como um recorte do Programa de Redução das Filas voltado para pontos críticos e sensíveis da atenção ambulatorial especializada.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Política do Sangue: recuperação dos hemocentros e a qualidade do plasma (CEIS com Hemobras)</a:t>
            </a:r>
          </a:p>
          <a:p>
            <a:pPr algn="just">
              <a:lnSpc>
                <a:spcPct val="100000"/>
              </a:lnSpc>
            </a:pPr>
            <a:endParaRPr lang="pt-BR" sz="2000" dirty="0">
              <a:solidFill>
                <a:schemeClr val="tx1"/>
              </a:solidFill>
            </a:endParaRPr>
          </a:p>
          <a:p>
            <a:pPr lvl="0" algn="just">
              <a:lnSpc>
                <a:spcPct val="100000"/>
              </a:lnSpc>
              <a:buFont typeface="Roboto"/>
              <a:buChar char="-"/>
            </a:pPr>
            <a:endParaRPr lang="pt-BR" sz="1700" dirty="0"/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94954831-ED75-D88F-C5AD-15C5D105F286}"/>
              </a:ext>
            </a:extLst>
          </p:cNvPr>
          <p:cNvSpPr txBox="1">
            <a:spLocks/>
          </p:cNvSpPr>
          <p:nvPr/>
        </p:nvSpPr>
        <p:spPr>
          <a:xfrm>
            <a:off x="607800" y="316670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buClr>
                <a:srgbClr val="183EFF"/>
              </a:buClr>
              <a:buSzPts val="3600"/>
              <a:buFont typeface="Arial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Outras Ações em Andamento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D04018-88DC-E2DF-44D8-11A229361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4"/>
          <a:stretch/>
        </p:blipFill>
        <p:spPr>
          <a:xfrm>
            <a:off x="9938655" y="192543"/>
            <a:ext cx="1077687" cy="11426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2EAA2D5-B33F-53AD-58B4-3E5306D89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72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2" name="Google Shape;3772;p25"/>
          <p:cNvSpPr txBox="1">
            <a:spLocks noGrp="1"/>
          </p:cNvSpPr>
          <p:nvPr>
            <p:ph type="ctrTitle" idx="4294967295"/>
          </p:nvPr>
        </p:nvSpPr>
        <p:spPr>
          <a:xfrm>
            <a:off x="0" y="1974131"/>
            <a:ext cx="12192000" cy="22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5000"/>
              <a:buFont typeface="Montserrat ExtraBold"/>
              <a:buNone/>
            </a:pPr>
            <a:r>
              <a:rPr lang="pt-BR" sz="5000" b="1" i="0" u="none" strike="noStrike" cap="none" dirty="0">
                <a:solidFill>
                  <a:srgbClr val="183EFF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  <a:t>Secretaria de Atenção </a:t>
            </a:r>
            <a:br>
              <a:rPr lang="pt-BR" sz="5000" b="1" i="0" u="none" strike="noStrike" cap="none" dirty="0">
                <a:solidFill>
                  <a:srgbClr val="183EFF"/>
                </a:solidFill>
                <a:latin typeface="Montserrat" panose="020B0604020202020204" charset="0"/>
                <a:sym typeface="Montserrat"/>
              </a:rPr>
            </a:br>
            <a:r>
              <a:rPr lang="pt-BR" sz="5000" b="1" i="0" u="none" strike="noStrike" cap="none" dirty="0">
                <a:solidFill>
                  <a:srgbClr val="183EFF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  <a:t>Especializada à Saúde </a:t>
            </a:r>
            <a:br>
              <a:rPr lang="pt-BR" sz="5000" b="1" i="0" u="none" strike="noStrike" cap="none" dirty="0">
                <a:solidFill>
                  <a:srgbClr val="183EFF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</a:br>
            <a:r>
              <a:rPr lang="pt-BR" sz="5000" i="0" u="none" strike="noStrike" cap="none" dirty="0">
                <a:solidFill>
                  <a:srgbClr val="183EFF"/>
                </a:solidFill>
                <a:latin typeface="Montserrat" panose="020B0604020202020204" charset="0"/>
                <a:ea typeface="Montserrat ExtraBold"/>
                <a:cs typeface="Montserrat ExtraBold"/>
                <a:sym typeface="Montserrat ExtraBold"/>
              </a:rPr>
              <a:t>(SAES)</a:t>
            </a:r>
            <a:br>
              <a:rPr lang="pt-BR" sz="5000" b="1" i="0" u="none" strike="noStrike" cap="none" dirty="0">
                <a:solidFill>
                  <a:srgbClr val="183EFF"/>
                </a:solidFill>
                <a:latin typeface="Montserrat" panose="020B0604020202020204" charset="0"/>
                <a:sym typeface="Montserrat"/>
              </a:rPr>
            </a:br>
            <a:br>
              <a:rPr lang="pt-BR" sz="5000" b="1" i="0" u="none" strike="noStrike" cap="none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5000" b="1" i="0" u="none" strike="noStrike" cap="none" dirty="0">
              <a:solidFill>
                <a:srgbClr val="183E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4" name="Google Shape;3774;p25"/>
          <p:cNvSpPr txBox="1"/>
          <p:nvPr/>
        </p:nvSpPr>
        <p:spPr>
          <a:xfrm>
            <a:off x="0" y="4392680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7F7F7F"/>
                </a:solidFill>
                <a:latin typeface="Montserrat" panose="020B0604020202020204" charset="0"/>
                <a:ea typeface="Calibri"/>
                <a:cs typeface="Calibri"/>
                <a:sym typeface="Calibri"/>
              </a:rPr>
              <a:t>Agosto</a:t>
            </a:r>
            <a:r>
              <a:rPr lang="pt-BR" sz="2000" b="1" i="0" u="none" strike="noStrike" cap="none" dirty="0">
                <a:solidFill>
                  <a:srgbClr val="7F7F7F"/>
                </a:solidFill>
                <a:latin typeface="Montserrat" panose="020B0604020202020204" charset="0"/>
                <a:ea typeface="Calibri"/>
                <a:cs typeface="Calibri"/>
                <a:sym typeface="Calibri"/>
              </a:rPr>
              <a:t>, 2023</a:t>
            </a:r>
            <a:endParaRPr sz="1400" b="1" i="0" u="none" strike="noStrike" cap="none" dirty="0">
              <a:solidFill>
                <a:srgbClr val="7F7F7F"/>
              </a:solidFill>
              <a:latin typeface="Montserrat" panose="020B060402020202020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8CBCAB-BFF4-F307-CD01-FAE5179BB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1" y="6269421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6B34868-7486-B3B8-7703-B5656814C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3" y="6241491"/>
            <a:ext cx="12192001" cy="58857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Google Shape;4959;p136"/>
          <p:cNvSpPr txBox="1">
            <a:spLocks noGrp="1"/>
          </p:cNvSpPr>
          <p:nvPr>
            <p:ph type="body" idx="4294967295"/>
          </p:nvPr>
        </p:nvSpPr>
        <p:spPr>
          <a:xfrm>
            <a:off x="943187" y="282827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3600"/>
              <a:buFont typeface="Arial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Ações Realizadas</a:t>
            </a:r>
            <a:endParaRPr sz="3000" b="1" dirty="0">
              <a:solidFill>
                <a:srgbClr val="183EFF"/>
              </a:solidFill>
              <a:latin typeface="Montserrat"/>
            </a:endParaRPr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1112859" y="1205413"/>
            <a:ext cx="9174141" cy="3127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Revogação da PT 3588 – Saúde Mental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Atualização dos valores da PT 100% SUS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Autorização de Leitos de Unidade de Terapia Intensiva Pediátrica (UTIP) e de Leitos de Suporte Ventilatório Pulmonar Pediátrico (LSVP-P) para atendimento de crianças com Síndrome Respiratória Aguda Grave (SRAG)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Força Nacional do SUS – Operação Humanitária aos Yanomami e atuação em situações de emergência no Amapá e Roraima.</a:t>
            </a:r>
            <a:endParaRPr sz="14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BACA436-CF93-FA9E-4A59-55EBE0ABF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697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4294967295"/>
          </p:nvPr>
        </p:nvSpPr>
        <p:spPr>
          <a:xfrm>
            <a:off x="165208" y="340889"/>
            <a:ext cx="12037676" cy="62910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Distribuição das 328 Habilitações </a:t>
            </a:r>
            <a:r>
              <a:rPr lang="pt-BR" sz="3000" b="1" dirty="0">
                <a:solidFill>
                  <a:srgbClr val="183EFF"/>
                </a:solidFill>
                <a:latin typeface="Montserrat"/>
                <a:sym typeface="Montserrat"/>
              </a:rPr>
              <a:t>Publicadas até Maio, 2023</a:t>
            </a:r>
            <a:endParaRPr lang="pt-BR" sz="3000" b="1" dirty="0">
              <a:solidFill>
                <a:srgbClr val="183EFF"/>
              </a:solidFill>
              <a:latin typeface="Montserrat"/>
            </a:endParaRPr>
          </a:p>
        </p:txBody>
      </p:sp>
      <p:sp>
        <p:nvSpPr>
          <p:cNvPr id="6" name="Espaço Reservado para Texto 2"/>
          <p:cNvSpPr txBox="1">
            <a:spLocks/>
          </p:cNvSpPr>
          <p:nvPr/>
        </p:nvSpPr>
        <p:spPr>
          <a:xfrm>
            <a:off x="349356" y="5675302"/>
            <a:ext cx="11374557" cy="61092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Fonte: Cadastro Nacional dos Estabelecimentos de Saúde (CNES), 2023. Notas: (1) consultado em 12/06/2023. (2) Elaborado pelo DAHU/SAES. (3) Extraído do </a:t>
            </a:r>
            <a:r>
              <a:rPr lang="pt-BR" sz="12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Tabwin</a:t>
            </a:r>
            <a:r>
              <a:rPr lang="pt-BR" sz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com filtros de publicações e competências de início </a:t>
            </a:r>
            <a:r>
              <a:rPr lang="pt-BR" sz="12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jan</a:t>
            </a:r>
            <a:r>
              <a:rPr lang="pt-BR" sz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/23 a </a:t>
            </a:r>
            <a:r>
              <a:rPr lang="pt-BR" sz="1200" dirty="0" err="1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mai</a:t>
            </a:r>
            <a:r>
              <a:rPr lang="pt-BR" sz="12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/23.</a:t>
            </a:r>
          </a:p>
          <a:p>
            <a:pPr algn="l"/>
            <a:endParaRPr lang="pt-BR" sz="12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áfico 4"/>
              <p:cNvGraphicFramePr/>
              <p:nvPr>
                <p:extLst>
                  <p:ext uri="{D42A27DB-BD31-4B8C-83A1-F6EECF244321}">
                    <p14:modId xmlns:p14="http://schemas.microsoft.com/office/powerpoint/2010/main" val="1016976157"/>
                  </p:ext>
                </p:extLst>
              </p:nvPr>
            </p:nvGraphicFramePr>
            <p:xfrm>
              <a:off x="271282" y="1320800"/>
              <a:ext cx="11538280" cy="42970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Gráfico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282" y="1320800"/>
                <a:ext cx="11538280" cy="429705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m 6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D9E2A86-74C2-5DC7-80C7-F13BB7EE5D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09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35"/>
          <p:cNvSpPr/>
          <p:nvPr/>
        </p:nvSpPr>
        <p:spPr>
          <a:xfrm>
            <a:off x="0" y="2730956"/>
            <a:ext cx="12192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40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Novas Ações </a:t>
            </a:r>
          </a:p>
          <a:p>
            <a:pPr lvl="0" algn="ctr"/>
            <a:r>
              <a:rPr lang="pt-BR" sz="4000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(até dezembro/2023)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4000" b="1" dirty="0">
              <a:solidFill>
                <a:srgbClr val="183E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6700A2-EDF7-42BF-EEAE-4EA0674C9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7" y="1241651"/>
            <a:ext cx="3216356" cy="13049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7BAA70-31BE-4BF9-690E-968C781A3C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449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Google Shape;4959;p136"/>
          <p:cNvSpPr txBox="1">
            <a:spLocks noGrp="1"/>
          </p:cNvSpPr>
          <p:nvPr>
            <p:ph type="body" idx="4294967295"/>
          </p:nvPr>
        </p:nvSpPr>
        <p:spPr>
          <a:xfrm>
            <a:off x="730170" y="282633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Novas Ações (até dezembro/2023) </a:t>
            </a:r>
            <a:endParaRPr sz="3000" b="1" dirty="0">
              <a:solidFill>
                <a:srgbClr val="183EFF"/>
              </a:solidFill>
              <a:latin typeface="Montserrat"/>
            </a:endParaRPr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730170" y="1363167"/>
            <a:ext cx="10817175" cy="52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93700" indent="-342900" algn="just"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B0604020202020204" charset="0"/>
              </a:rPr>
              <a:t>Diagnóstico em tempo oportuno e tratamento do câncer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latin typeface="Gadugi" panose="020B0502040204020203" pitchFamily="34" charset="0"/>
                <a:ea typeface="Gadugi" panose="020B0502040204020203" pitchFamily="34" charset="0"/>
              </a:rPr>
              <a:t>Diagnóstico mais rápido e preciso para tratamento do usuário no menor tempo possível para atingir os melhores resultados em saúde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latin typeface="Gadugi" panose="020B0502040204020203" pitchFamily="34" charset="0"/>
                <a:ea typeface="Gadugi" panose="020B0502040204020203" pitchFamily="34" charset="0"/>
              </a:rPr>
              <a:t>Nova tipologia de serviços e criação de novo serviço ambulatorial de diagnóstico e estadiamento de câncer.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pt-BR" sz="2000" dirty="0">
              <a:latin typeface="Montserrat" panose="020B0604020202020204" charset="0"/>
            </a:endParaRPr>
          </a:p>
          <a:p>
            <a:pPr marL="393700" indent="-342900" algn="just"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B0604020202020204" charset="0"/>
              </a:rPr>
              <a:t>Mais integralidade, acesso e qualidade na Atenção Ambulatorial Especializada</a:t>
            </a:r>
          </a:p>
          <a:p>
            <a:pPr lvl="1" algn="just">
              <a:lnSpc>
                <a:spcPct val="100000"/>
              </a:lnSpc>
            </a:pPr>
            <a:r>
              <a:rPr lang="pt-BR" sz="2000" dirty="0">
                <a:latin typeface="Gadugi" panose="020B0502040204020203" pitchFamily="34" charset="0"/>
                <a:ea typeface="Gadugi" panose="020B0502040204020203" pitchFamily="34" charset="0"/>
              </a:rPr>
              <a:t>Elaboração e oferta de metodologias para apoio à gestão local: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dirty="0">
                <a:latin typeface="Gadugi" panose="020B0502040204020203" pitchFamily="34" charset="0"/>
                <a:ea typeface="Gadugi" panose="020B0502040204020203" pitchFamily="34" charset="0"/>
              </a:rPr>
              <a:t>Centros de Custo, parâmetros populacionais, ferramentas de gestão de serviços, ofertas educacionais, monitoramento e avaliação (indicadores) e papel dos serviços e relação com a RAS</a:t>
            </a:r>
          </a:p>
          <a:p>
            <a:pPr marL="50800" lvl="0" indent="0" algn="just">
              <a:lnSpc>
                <a:spcPct val="100000"/>
              </a:lnSpc>
              <a:buNone/>
            </a:pP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16BAC0E-9C6B-2211-F944-7CC35D84C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885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4539346" y="1363167"/>
            <a:ext cx="6912430" cy="435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Revisão da Política Nacional de Atenção à Saúde da  Pessoa com Deficiência por meio de consulta pública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TEA/TDH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Pé torno congênito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Qualificação e ampliação dos serviços de atenção processo </a:t>
            </a:r>
            <a:r>
              <a:rPr lang="pt-B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transsexualizador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Política do Sangue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Recuperação dos hemocentros com financiamento para investimento e implantação de incentivos de custeio com vistas a melhoria da qualidade do plasma (CEIS com Hemobrás) 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9AFD84BF-E7BD-C09F-973D-7E82660CD697}"/>
              </a:ext>
            </a:extLst>
          </p:cNvPr>
          <p:cNvSpPr txBox="1">
            <a:spLocks/>
          </p:cNvSpPr>
          <p:nvPr/>
        </p:nvSpPr>
        <p:spPr>
          <a:xfrm>
            <a:off x="730170" y="282633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Novas Ações (até dezembro/2023)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045F49-DFCC-E38B-7774-037C926DA684}"/>
              </a:ext>
            </a:extLst>
          </p:cNvPr>
          <p:cNvSpPr txBox="1"/>
          <p:nvPr/>
        </p:nvSpPr>
        <p:spPr>
          <a:xfrm>
            <a:off x="870857" y="1709057"/>
            <a:ext cx="28629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lvl="0" indent="0">
              <a:lnSpc>
                <a:spcPct val="100000"/>
              </a:lnSpc>
              <a:buNone/>
            </a:pPr>
            <a:r>
              <a:rPr lang="pt-BR" sz="2400" b="1" dirty="0">
                <a:solidFill>
                  <a:srgbClr val="03D100"/>
                </a:solidFill>
                <a:latin typeface="Montserrat" panose="020B0604020202020204" charset="0"/>
              </a:rPr>
              <a:t>Iniciativas de reformulação e qualificação de políticas e programas existentes:</a:t>
            </a:r>
          </a:p>
          <a:p>
            <a:pPr marL="50800" lvl="0" indent="0" algn="just">
              <a:lnSpc>
                <a:spcPct val="100000"/>
              </a:lnSpc>
              <a:buNone/>
            </a:pPr>
            <a:endParaRPr lang="pt-BR" sz="1800" dirty="0">
              <a:solidFill>
                <a:schemeClr val="accent1"/>
              </a:solidFill>
              <a:latin typeface="Montserrat" panose="020B0604020202020204" charset="0"/>
            </a:endParaRPr>
          </a:p>
          <a:p>
            <a:endParaRPr lang="pt-BR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47FA8369-D782-47D9-FF78-B528BE87D73E}"/>
              </a:ext>
            </a:extLst>
          </p:cNvPr>
          <p:cNvSpPr/>
          <p:nvPr/>
        </p:nvSpPr>
        <p:spPr>
          <a:xfrm>
            <a:off x="3750127" y="2413033"/>
            <a:ext cx="446314" cy="522514"/>
          </a:xfrm>
          <a:prstGeom prst="rightArrow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55E02C-A2D6-B376-6FFC-B4086C4AE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775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4016828" y="967233"/>
            <a:ext cx="7358743" cy="463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Política Nacional de atenção às pessoas com Doenças Raras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Instituição da Coordenação Geral de Atenção às Doenças Raras com definição da linha de cuidado</a:t>
            </a:r>
          </a:p>
          <a:p>
            <a:pPr>
              <a:lnSpc>
                <a:spcPct val="100000"/>
              </a:lnSpc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Apoio para a ampliação da resolubilidade da AB/APS, Saúde Digital, Regulação e Gestão de Filas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Solução para captação das filas individualizadas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Telessaúde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universalizado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Protocolos de Acesso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Microrregulação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na AB/APS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Sistema de Regulação (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eSUS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Regulação)</a:t>
            </a:r>
          </a:p>
          <a:p>
            <a:pPr>
              <a:lnSpc>
                <a:spcPct val="100000"/>
              </a:lnSpc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Qualificação do parque tecnológico e apoio para modernização dos serviços de saúde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Registro de preço nacional (junto com SCTIE e EBSERH) para compras que contribuam para a melhoria da qualidade, resolutividade e eficiência dos serviços de saúde</a:t>
            </a:r>
          </a:p>
          <a:p>
            <a:pPr lvl="1">
              <a:lnSpc>
                <a:spcPct val="100000"/>
              </a:lnSpc>
              <a:buFont typeface="Roboto"/>
              <a:buChar char="-"/>
            </a:pP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lvl="0">
              <a:lnSpc>
                <a:spcPct val="100000"/>
              </a:lnSpc>
              <a:buFont typeface="Roboto"/>
              <a:buChar char="-"/>
            </a:pPr>
            <a:endParaRPr lang="pt-BR" sz="1800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9381CC6E-149D-C9B1-0050-70A60FB77B3C}"/>
              </a:ext>
            </a:extLst>
          </p:cNvPr>
          <p:cNvSpPr txBox="1">
            <a:spLocks/>
          </p:cNvSpPr>
          <p:nvPr/>
        </p:nvSpPr>
        <p:spPr>
          <a:xfrm>
            <a:off x="730170" y="282633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Novas Ações (até dezembro/2023)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B09102-A7E8-9581-FA2A-09D525B8B902}"/>
              </a:ext>
            </a:extLst>
          </p:cNvPr>
          <p:cNvSpPr txBox="1"/>
          <p:nvPr/>
        </p:nvSpPr>
        <p:spPr>
          <a:xfrm>
            <a:off x="816429" y="1447800"/>
            <a:ext cx="2503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3D100"/>
                </a:solidFill>
                <a:latin typeface="Montserrat" panose="020B0604020202020204" charset="0"/>
              </a:rPr>
              <a:t>Novas iniciativas - políticas e programas:</a:t>
            </a:r>
          </a:p>
          <a:p>
            <a:endParaRPr lang="pt-BR" sz="2400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A341EE68-8ADF-22BE-A905-0B733757FBC3}"/>
              </a:ext>
            </a:extLst>
          </p:cNvPr>
          <p:cNvSpPr/>
          <p:nvPr/>
        </p:nvSpPr>
        <p:spPr>
          <a:xfrm>
            <a:off x="3026228" y="1803433"/>
            <a:ext cx="446314" cy="522514"/>
          </a:xfrm>
          <a:prstGeom prst="rightArrow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83272A-AB33-B38B-BBF7-2157A3CC66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094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35"/>
          <p:cNvSpPr/>
          <p:nvPr/>
        </p:nvSpPr>
        <p:spPr>
          <a:xfrm>
            <a:off x="2296887" y="2644200"/>
            <a:ext cx="7431236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pt-BR" sz="3600" b="1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Desafios e Diretrizes para a Política Nacional de Atenção Especializada em Saúde </a:t>
            </a:r>
            <a:r>
              <a:rPr lang="pt-BR" sz="3600" dirty="0">
                <a:solidFill>
                  <a:srgbClr val="183EFF"/>
                </a:solidFill>
                <a:latin typeface="Montserrat"/>
                <a:ea typeface="Montserrat"/>
                <a:cs typeface="Montserrat"/>
                <a:sym typeface="Montserrat"/>
              </a:rPr>
              <a:t>(PNAE)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860BEF-D569-BCEA-56C3-F78DB6804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27" y="1165451"/>
            <a:ext cx="3216356" cy="13049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5C9E062-2909-ABEF-70EE-27D171FD1B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343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0466" y="493305"/>
            <a:ext cx="9080211" cy="567400"/>
          </a:xfrm>
        </p:spPr>
        <p:txBody>
          <a:bodyPr>
            <a:noAutofit/>
          </a:bodyPr>
          <a:lstStyle/>
          <a:p>
            <a:pPr algn="ctr"/>
            <a:r>
              <a:rPr lang="pt-PT" sz="3200" dirty="0">
                <a:latin typeface="+mn-lt"/>
              </a:rPr>
              <a:t>Justificativa para a pactuação da PNAES</a:t>
            </a:r>
            <a:endParaRPr lang="pt-BR" sz="3200" dirty="0"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63655" y="1266093"/>
            <a:ext cx="115680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A atenção especializada conta hoje com um conjunto de normas fragmentadas;</a:t>
            </a:r>
          </a:p>
          <a:p>
            <a:pPr algn="just"/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Precisa ser encarada como um “campo de formulação de práticas e políticas” específico e com características próprias, mesmo contando com distintos tipos de serviços;</a:t>
            </a:r>
          </a:p>
          <a:p>
            <a:pPr algn="just"/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Não há, a contrário da APS, uma política que estabeleça as bases para a organização da atenção especializada;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A existência de uma PNAES é importante para apoiar os gestores na reorganização da AE nos territórios e dar base para outras normas, sobretudo as destinadas à atenção especializada ambulatorial.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AE66C71-1E2F-E7FF-D2EB-5AF1C7A82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369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9713E447-DB28-1AB7-8BCC-E34229F817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94941" y="4955577"/>
            <a:ext cx="1311819" cy="899970"/>
          </a:xfrm>
          <a:prstGeom prst="bentConnector3">
            <a:avLst>
              <a:gd name="adj1" fmla="val 64937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AD0E69-0BF9-E5B7-B329-07860FB167DA}"/>
              </a:ext>
            </a:extLst>
          </p:cNvPr>
          <p:cNvSpPr txBox="1"/>
          <p:nvPr/>
        </p:nvSpPr>
        <p:spPr>
          <a:xfrm>
            <a:off x="3632595" y="450284"/>
            <a:ext cx="5975168" cy="400110"/>
          </a:xfrm>
          <a:prstGeom prst="rect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pt-BR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 modelo atual da Atenção Especializada (AE)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F3CCE1D-9779-730F-C5A1-2C96B18C87DC}"/>
              </a:ext>
            </a:extLst>
          </p:cNvPr>
          <p:cNvSpPr txBox="1"/>
          <p:nvPr/>
        </p:nvSpPr>
        <p:spPr>
          <a:xfrm>
            <a:off x="6930626" y="1020716"/>
            <a:ext cx="4065076" cy="73866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 modo de organização dos serviços de AE e a necessidade de estruturá-los na lógica </a:t>
            </a:r>
            <a:b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 Redes de Atenção à Saúde (RAS)</a:t>
            </a:r>
            <a:endParaRPr lang="pt-BR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106BBC5-B4BB-13B0-94D4-62BDB5431A4D}"/>
              </a:ext>
            </a:extLst>
          </p:cNvPr>
          <p:cNvSpPr txBox="1"/>
          <p:nvPr/>
        </p:nvSpPr>
        <p:spPr>
          <a:xfrm>
            <a:off x="1267805" y="1018740"/>
            <a:ext cx="4339562" cy="73866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Fortalecimento da AB/APS promovendo a ampliação de sua resolubilidade e capacidade de ordenação do acesso e coordenação do cuidado</a:t>
            </a:r>
          </a:p>
        </p:txBody>
      </p:sp>
      <p:sp>
        <p:nvSpPr>
          <p:cNvPr id="14" name="Chave Direita 13">
            <a:extLst>
              <a:ext uri="{FF2B5EF4-FFF2-40B4-BE49-F238E27FC236}">
                <a16:creationId xmlns:a16="http://schemas.microsoft.com/office/drawing/2014/main" id="{324E3C05-DFA2-7124-A8AF-296ED8E00F7B}"/>
              </a:ext>
            </a:extLst>
          </p:cNvPr>
          <p:cNvSpPr/>
          <p:nvPr/>
        </p:nvSpPr>
        <p:spPr>
          <a:xfrm rot="5400000">
            <a:off x="4793628" y="-2217302"/>
            <a:ext cx="2582974" cy="11255832"/>
          </a:xfrm>
          <a:prstGeom prst="rightBrace">
            <a:avLst>
              <a:gd name="adj1" fmla="val 42136"/>
              <a:gd name="adj2" fmla="val 4980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44CE16C-188F-0A66-CFFC-3750B02FEE9B}"/>
              </a:ext>
            </a:extLst>
          </p:cNvPr>
          <p:cNvSpPr txBox="1"/>
          <p:nvPr/>
        </p:nvSpPr>
        <p:spPr>
          <a:xfrm>
            <a:off x="6930626" y="3696952"/>
            <a:ext cx="4065076" cy="52322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incorporação tecnológica e a necessidade de atualização do parque tecnológico</a:t>
            </a:r>
            <a:endParaRPr lang="pt-BR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5BD2B87-776D-FBE1-7E39-A02BD4F81578}"/>
              </a:ext>
            </a:extLst>
          </p:cNvPr>
          <p:cNvSpPr txBox="1"/>
          <p:nvPr/>
        </p:nvSpPr>
        <p:spPr>
          <a:xfrm>
            <a:off x="1448238" y="4812816"/>
            <a:ext cx="3978697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formação, o provimento e a fixação de profissionais na AE e os vazios assistenciais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6595E8A-A5D0-EC4C-C492-C8D97A77DD74}"/>
              </a:ext>
            </a:extLst>
          </p:cNvPr>
          <p:cNvSpPr txBox="1"/>
          <p:nvPr/>
        </p:nvSpPr>
        <p:spPr>
          <a:xfrm>
            <a:off x="3479907" y="5618317"/>
            <a:ext cx="5067817" cy="3077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MUDANÇA DO MODELO ATUAL DE FINANCIAMENTO</a:t>
            </a:r>
            <a:endParaRPr lang="pt-BR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41073EF-D422-727F-D667-1B8D091F97E2}"/>
              </a:ext>
            </a:extLst>
          </p:cNvPr>
          <p:cNvSpPr txBox="1"/>
          <p:nvPr/>
        </p:nvSpPr>
        <p:spPr>
          <a:xfrm>
            <a:off x="6930626" y="4832311"/>
            <a:ext cx="406507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Problemas afeitos à relação </a:t>
            </a:r>
            <a:b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público-privada na AE</a:t>
            </a:r>
            <a:endParaRPr lang="pt-BR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7" name="Google Shape;4959;p136"/>
          <p:cNvSpPr txBox="1">
            <a:spLocks/>
          </p:cNvSpPr>
          <p:nvPr/>
        </p:nvSpPr>
        <p:spPr>
          <a:xfrm>
            <a:off x="176158" y="165794"/>
            <a:ext cx="2164271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rgbClr val="183EFF"/>
              </a:buClr>
              <a:buSzPts val="3600"/>
            </a:pPr>
            <a:r>
              <a:rPr lang="pt-BR" sz="3000" b="1" dirty="0">
                <a:solidFill>
                  <a:srgbClr val="183EFF"/>
                </a:solidFill>
                <a:latin typeface="Montserrat"/>
                <a:ea typeface="+mn-ea"/>
                <a:cs typeface="+mn-cs"/>
              </a:rPr>
              <a:t>Desafios </a:t>
            </a:r>
          </a:p>
        </p:txBody>
      </p:sp>
      <p:cxnSp>
        <p:nvCxnSpPr>
          <p:cNvPr id="32" name="Conector de Seta Reta 31"/>
          <p:cNvCxnSpPr>
            <a:cxnSpLocks/>
          </p:cNvCxnSpPr>
          <p:nvPr/>
        </p:nvCxnSpPr>
        <p:spPr>
          <a:xfrm>
            <a:off x="5762716" y="1388072"/>
            <a:ext cx="92528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CCAC01-AC16-5469-0790-521B379DBC58}"/>
              </a:ext>
            </a:extLst>
          </p:cNvPr>
          <p:cNvSpPr txBox="1"/>
          <p:nvPr/>
        </p:nvSpPr>
        <p:spPr>
          <a:xfrm>
            <a:off x="6930626" y="2466210"/>
            <a:ext cx="4065076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 atual modelo de regulação assistencial</a:t>
            </a:r>
          </a:p>
          <a:p>
            <a:pPr algn="ctr"/>
            <a:endParaRPr lang="pt-BR" sz="1400" b="1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19FFB8A-7B64-EC5F-823B-E50CBDA1ECDA}"/>
              </a:ext>
            </a:extLst>
          </p:cNvPr>
          <p:cNvSpPr txBox="1"/>
          <p:nvPr/>
        </p:nvSpPr>
        <p:spPr>
          <a:xfrm>
            <a:off x="1267805" y="2466210"/>
            <a:ext cx="4339562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 modelo de gestão e de funcionamento dos serviços de AE e sua relação com a RAS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279ADCB-2D50-C293-F2E8-30BA977E0314}"/>
              </a:ext>
            </a:extLst>
          </p:cNvPr>
          <p:cNvSpPr txBox="1"/>
          <p:nvPr/>
        </p:nvSpPr>
        <p:spPr>
          <a:xfrm>
            <a:off x="2192260" y="3677114"/>
            <a:ext cx="2490652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transformação </a:t>
            </a:r>
            <a:b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t-BR" sz="14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digital na saúde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8C3D883A-C4B3-40D5-7E7C-8CF8D2F6358B}"/>
              </a:ext>
            </a:extLst>
          </p:cNvPr>
          <p:cNvCxnSpPr>
            <a:cxnSpLocks/>
          </p:cNvCxnSpPr>
          <p:nvPr/>
        </p:nvCxnSpPr>
        <p:spPr>
          <a:xfrm>
            <a:off x="3437586" y="4220172"/>
            <a:ext cx="0" cy="52310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2C04704B-7267-3255-91DE-918312A6524F}"/>
              </a:ext>
            </a:extLst>
          </p:cNvPr>
          <p:cNvCxnSpPr>
            <a:cxnSpLocks/>
          </p:cNvCxnSpPr>
          <p:nvPr/>
        </p:nvCxnSpPr>
        <p:spPr>
          <a:xfrm>
            <a:off x="3437586" y="1838730"/>
            <a:ext cx="0" cy="52310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4876B448-C7D2-5E58-AC43-3675AC2D4FD4}"/>
              </a:ext>
            </a:extLst>
          </p:cNvPr>
          <p:cNvCxnSpPr>
            <a:cxnSpLocks/>
          </p:cNvCxnSpPr>
          <p:nvPr/>
        </p:nvCxnSpPr>
        <p:spPr>
          <a:xfrm>
            <a:off x="9039366" y="1838730"/>
            <a:ext cx="0" cy="52310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62A8A61D-DE04-F269-C475-06FC287AAE5E}"/>
              </a:ext>
            </a:extLst>
          </p:cNvPr>
          <p:cNvCxnSpPr>
            <a:cxnSpLocks/>
          </p:cNvCxnSpPr>
          <p:nvPr/>
        </p:nvCxnSpPr>
        <p:spPr>
          <a:xfrm>
            <a:off x="5288324" y="5093921"/>
            <a:ext cx="1593583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EDBA119C-234C-2F90-533F-5066B5E91624}"/>
              </a:ext>
            </a:extLst>
          </p:cNvPr>
          <p:cNvCxnSpPr>
            <a:cxnSpLocks/>
          </p:cNvCxnSpPr>
          <p:nvPr/>
        </p:nvCxnSpPr>
        <p:spPr>
          <a:xfrm>
            <a:off x="9039366" y="4285243"/>
            <a:ext cx="0" cy="52310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: Angulado 47">
            <a:extLst>
              <a:ext uri="{FF2B5EF4-FFF2-40B4-BE49-F238E27FC236}">
                <a16:creationId xmlns:a16="http://schemas.microsoft.com/office/drawing/2014/main" id="{2BB6CE8A-B1FE-77CD-B2ED-0503EC620BD2}"/>
              </a:ext>
            </a:extLst>
          </p:cNvPr>
          <p:cNvCxnSpPr>
            <a:cxnSpLocks/>
          </p:cNvCxnSpPr>
          <p:nvPr/>
        </p:nvCxnSpPr>
        <p:spPr>
          <a:xfrm>
            <a:off x="2073436" y="4832311"/>
            <a:ext cx="1356713" cy="988473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6F7E1EB-1D9E-33F2-3386-B817621C8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818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212220"/>
              </p:ext>
            </p:extLst>
          </p:nvPr>
        </p:nvGraphicFramePr>
        <p:xfrm>
          <a:off x="707137" y="-988505"/>
          <a:ext cx="11484863" cy="784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06D10F19-FE4A-D197-B869-9E3C49FB34C1}"/>
              </a:ext>
            </a:extLst>
          </p:cNvPr>
          <p:cNvSpPr txBox="1"/>
          <p:nvPr/>
        </p:nvSpPr>
        <p:spPr>
          <a:xfrm rot="16200000">
            <a:off x="-3176684" y="2296302"/>
            <a:ext cx="6713983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 algn="just">
              <a:lnSpc>
                <a:spcPct val="150000"/>
              </a:lnSpc>
              <a:buNone/>
            </a:pPr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Linha do tempo: Algumas Políticas de Atenção Especializada: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áfico 6" descr="Fixar com preenchimento sólido">
            <a:extLst>
              <a:ext uri="{FF2B5EF4-FFF2-40B4-BE49-F238E27FC236}">
                <a16:creationId xmlns:a16="http://schemas.microsoft.com/office/drawing/2014/main" id="{4EF31A34-70C4-BABE-54AD-F695AB158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2200" y="1447801"/>
            <a:ext cx="355600" cy="355600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E39A55AC-848F-B1A9-9894-5A00B622E040}"/>
              </a:ext>
            </a:extLst>
          </p:cNvPr>
          <p:cNvSpPr/>
          <p:nvPr/>
        </p:nvSpPr>
        <p:spPr>
          <a:xfrm>
            <a:off x="2472267" y="1447801"/>
            <a:ext cx="2429933" cy="4995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35427AA-A238-1D3B-98EC-8A29913CC0DB}"/>
              </a:ext>
            </a:extLst>
          </p:cNvPr>
          <p:cNvSpPr/>
          <p:nvPr/>
        </p:nvSpPr>
        <p:spPr>
          <a:xfrm>
            <a:off x="6405033" y="787401"/>
            <a:ext cx="2429933" cy="4995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2DC4FB37-CDFA-0CC3-EC10-CACA1AC4997E}"/>
              </a:ext>
            </a:extLst>
          </p:cNvPr>
          <p:cNvSpPr/>
          <p:nvPr/>
        </p:nvSpPr>
        <p:spPr>
          <a:xfrm>
            <a:off x="8834966" y="537635"/>
            <a:ext cx="2518834" cy="6730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448F664-1B51-2703-A198-982B801C3950}"/>
              </a:ext>
            </a:extLst>
          </p:cNvPr>
          <p:cNvSpPr/>
          <p:nvPr/>
        </p:nvSpPr>
        <p:spPr>
          <a:xfrm>
            <a:off x="935565" y="197913"/>
            <a:ext cx="2518834" cy="6730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1F54AD1-7090-144B-24AA-F0975EE9786C}"/>
              </a:ext>
            </a:extLst>
          </p:cNvPr>
          <p:cNvSpPr/>
          <p:nvPr/>
        </p:nvSpPr>
        <p:spPr>
          <a:xfrm>
            <a:off x="3454399" y="-106901"/>
            <a:ext cx="2518834" cy="6730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2DB2D13A-A62B-CCB5-022B-B6245AFDB5FA}"/>
              </a:ext>
            </a:extLst>
          </p:cNvPr>
          <p:cNvCxnSpPr>
            <a:cxnSpLocks/>
          </p:cNvCxnSpPr>
          <p:nvPr/>
        </p:nvCxnSpPr>
        <p:spPr>
          <a:xfrm>
            <a:off x="394181" y="3615692"/>
            <a:ext cx="11960379" cy="46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1D2510C-C79B-1A43-3D02-4C87C2AAC3D8}"/>
              </a:ext>
            </a:extLst>
          </p:cNvPr>
          <p:cNvCxnSpPr>
            <a:cxnSpLocks/>
          </p:cNvCxnSpPr>
          <p:nvPr/>
        </p:nvCxnSpPr>
        <p:spPr>
          <a:xfrm>
            <a:off x="394181" y="1479794"/>
            <a:ext cx="11778488" cy="458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86A692-F39A-D3B8-569D-053942D809A8}"/>
              </a:ext>
            </a:extLst>
          </p:cNvPr>
          <p:cNvSpPr txBox="1"/>
          <p:nvPr/>
        </p:nvSpPr>
        <p:spPr>
          <a:xfrm rot="16200000">
            <a:off x="-690417" y="3915664"/>
            <a:ext cx="2436019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 algn="just">
              <a:lnSpc>
                <a:spcPct val="150000"/>
              </a:lnSpc>
              <a:buNone/>
            </a:pPr>
            <a:r>
              <a:rPr lang="pt-BR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NOB´s</a:t>
            </a:r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-NOAS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7AB1E27-71A9-4DA9-E481-F30D99061A94}"/>
              </a:ext>
            </a:extLst>
          </p:cNvPr>
          <p:cNvSpPr txBox="1"/>
          <p:nvPr/>
        </p:nvSpPr>
        <p:spPr>
          <a:xfrm rot="16200000">
            <a:off x="-648684" y="2053621"/>
            <a:ext cx="2436019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 algn="just">
              <a:lnSpc>
                <a:spcPct val="150000"/>
              </a:lnSpc>
              <a:buNone/>
            </a:pPr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PACTO PELA SAÚDE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18F11BC-15D1-DA61-FF74-03B0B4267B67}"/>
              </a:ext>
            </a:extLst>
          </p:cNvPr>
          <p:cNvSpPr txBox="1"/>
          <p:nvPr/>
        </p:nvSpPr>
        <p:spPr>
          <a:xfrm rot="16200000">
            <a:off x="-665619" y="-16109"/>
            <a:ext cx="2436019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 algn="just">
              <a:lnSpc>
                <a:spcPct val="150000"/>
              </a:lnSpc>
              <a:buNone/>
            </a:pPr>
            <a:r>
              <a:rPr lang="pt-B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 7508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EDF91CC-6E07-A161-80A9-BF91BE533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ED2F8CD8-6065-ADA7-482E-DD47246F6C6A}"/>
              </a:ext>
            </a:extLst>
          </p:cNvPr>
          <p:cNvSpPr txBox="1"/>
          <p:nvPr/>
        </p:nvSpPr>
        <p:spPr>
          <a:xfrm>
            <a:off x="180307" y="5853781"/>
            <a:ext cx="3605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/>
              <a:t>Fonte: </a:t>
            </a:r>
            <a:r>
              <a:rPr lang="pt-BR" sz="1050" b="1" dirty="0" err="1"/>
              <a:t>Adptado</a:t>
            </a:r>
            <a:r>
              <a:rPr lang="pt-BR" sz="1050" b="1" dirty="0"/>
              <a:t> do CONASS 2023</a:t>
            </a:r>
          </a:p>
        </p:txBody>
      </p:sp>
    </p:spTree>
    <p:extLst>
      <p:ext uri="{BB962C8B-B14F-4D97-AF65-F5344CB8AC3E}">
        <p14:creationId xmlns:p14="http://schemas.microsoft.com/office/powerpoint/2010/main" val="185234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26D137F-494E-FB67-6CAA-C0BDDC93F45E}"/>
              </a:ext>
            </a:extLst>
          </p:cNvPr>
          <p:cNvSpPr/>
          <p:nvPr/>
        </p:nvSpPr>
        <p:spPr>
          <a:xfrm>
            <a:off x="1154016" y="1454727"/>
            <a:ext cx="4747491" cy="369454"/>
          </a:xfrm>
          <a:prstGeom prst="roundRect">
            <a:avLst>
              <a:gd name="adj" fmla="val 50000"/>
            </a:avLst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59" name="Google Shape;4959;p136"/>
          <p:cNvSpPr txBox="1">
            <a:spLocks noGrp="1"/>
          </p:cNvSpPr>
          <p:nvPr>
            <p:ph type="body" idx="4294967295"/>
          </p:nvPr>
        </p:nvSpPr>
        <p:spPr>
          <a:xfrm>
            <a:off x="367491" y="351968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3600"/>
              <a:buFont typeface="Arial"/>
              <a:buNone/>
            </a:pPr>
            <a:r>
              <a:rPr lang="pt-BR" sz="3200" b="1" dirty="0">
                <a:latin typeface="Montserrat"/>
              </a:rPr>
              <a:t>Situação da Atenção Especializada </a:t>
            </a:r>
            <a:endParaRPr sz="3200" b="1" dirty="0">
              <a:latin typeface="Montserrat"/>
            </a:endParaRPr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1264325" y="1175954"/>
            <a:ext cx="9883966" cy="435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2800"/>
              <a:buNone/>
            </a:pPr>
            <a:r>
              <a:rPr lang="pt-BR" sz="2400" b="1" dirty="0">
                <a:solidFill>
                  <a:schemeClr val="bg1"/>
                </a:solidFill>
                <a:latin typeface="Montserrat" panose="020B0604020202020204" charset="0"/>
              </a:rPr>
              <a:t>Historicamente observa-se:</a:t>
            </a:r>
            <a:endParaRPr lang="pt-BR" sz="1700" b="1" dirty="0">
              <a:solidFill>
                <a:schemeClr val="bg1"/>
              </a:solidFill>
              <a:latin typeface="Montserrat" panose="00000500000000000000" pitchFamily="2" charset="0"/>
              <a:ea typeface="Gadug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ea typeface="Gadugi" panose="020B0502040204020203" pitchFamily="34" charset="0"/>
              </a:rPr>
              <a:t>Persistência do modelo hegemônico herdado do INAMPS</a:t>
            </a:r>
          </a:p>
          <a:p>
            <a:pPr marL="176213" lvl="1" indent="-1762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Focado na dimensão biomédica das doenças, centrado no indivíduo e em procedimentos médicos de diagnóstico e tratamento</a:t>
            </a:r>
          </a:p>
          <a:p>
            <a:pPr marL="176213" lvl="1" indent="-1762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</a:t>
            </a:r>
            <a:r>
              <a:rPr lang="pt-BR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rocesso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de trabalho fragmentado, centrado na profissão médica e reproduzindo a lógica de tomada de decisões da medicina liberal</a:t>
            </a:r>
          </a:p>
          <a:p>
            <a:pPr marL="176213" lvl="1" indent="-1762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</a:t>
            </a:r>
            <a:r>
              <a:rPr lang="pt-BR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rivilégio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de uma prática médica superespecializada, intervencionista e </a:t>
            </a:r>
            <a:r>
              <a:rPr lang="pt-BR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hiperconsumidora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de consultas, medicamentos e exames</a:t>
            </a:r>
          </a:p>
          <a:p>
            <a:pPr marL="176213" lvl="1" indent="-1762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Persistência do modelo de financiamento por procedimento </a:t>
            </a: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Houve avanços a partir de 2011, como aqueles observados nas R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</a:t>
            </a:r>
            <a:r>
              <a:rPr lang="pt-BR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des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de Atenção à Saúde, mas ainda não ocorreu o enfretamento mais amplo aos principais problemas desse modelo e ao modo de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organização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funcionamento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dos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serviços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da 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atenção especializada.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5C0A18-DE33-944C-84E3-F93999BB8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2978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872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1"/>
          <p:cNvSpPr>
            <a:spLocks noGrp="1"/>
          </p:cNvSpPr>
          <p:nvPr>
            <p:ph type="body" idx="4294967295"/>
          </p:nvPr>
        </p:nvSpPr>
        <p:spPr>
          <a:xfrm>
            <a:off x="1645862" y="99126"/>
            <a:ext cx="9253728" cy="684673"/>
          </a:xfrm>
          <a:prstGeom prst="rect">
            <a:avLst/>
          </a:prstGeom>
        </p:spPr>
        <p:txBody>
          <a:bodyPr anchor="ctr"/>
          <a:lstStyle/>
          <a:p>
            <a:pPr marL="0" indent="0"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Objetivos Estratégicos da SAES 2023-2026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0838" y="5122845"/>
            <a:ext cx="3793375" cy="888898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marL="50800" algn="ctr">
              <a:lnSpc>
                <a:spcPct val="110000"/>
              </a:lnSpc>
            </a:pPr>
            <a:r>
              <a:rPr lang="pt-BR" sz="1200" b="1" dirty="0">
                <a:solidFill>
                  <a:schemeClr val="accent6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Desenvolver estratégias visando a formação, o provimento e a fixação de profissionais de saúde no âmbito da atenção especializada, com ênfase em regiões de maior vulnerabilidade;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5926830" y="1956600"/>
            <a:ext cx="382385" cy="24702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Seta em Curva para a Direita 11"/>
          <p:cNvSpPr/>
          <p:nvPr/>
        </p:nvSpPr>
        <p:spPr>
          <a:xfrm>
            <a:off x="944004" y="2389115"/>
            <a:ext cx="598516" cy="71324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solidFill>
                <a:schemeClr val="tx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3" name="Seta em Curva para a Direita 12"/>
          <p:cNvSpPr/>
          <p:nvPr/>
        </p:nvSpPr>
        <p:spPr>
          <a:xfrm rot="10800000">
            <a:off x="10693801" y="2389114"/>
            <a:ext cx="598516" cy="71324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para a Esquerda e para a Direita 13"/>
          <p:cNvSpPr/>
          <p:nvPr/>
        </p:nvSpPr>
        <p:spPr>
          <a:xfrm>
            <a:off x="4044152" y="3841558"/>
            <a:ext cx="433979" cy="241403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5" name="Seta para a Esquerda e para a Direita 14"/>
          <p:cNvSpPr/>
          <p:nvPr/>
        </p:nvSpPr>
        <p:spPr>
          <a:xfrm>
            <a:off x="7537651" y="3820492"/>
            <a:ext cx="433979" cy="241403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cxnSp>
        <p:nvCxnSpPr>
          <p:cNvPr id="17" name="Conector de Seta Reta 16"/>
          <p:cNvCxnSpPr>
            <a:cxnSpLocks/>
          </p:cNvCxnSpPr>
          <p:nvPr/>
        </p:nvCxnSpPr>
        <p:spPr>
          <a:xfrm flipV="1">
            <a:off x="603565" y="4831258"/>
            <a:ext cx="10984871" cy="3094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4455711" y="5180746"/>
            <a:ext cx="3353556" cy="830997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accent4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Instituir novos modelos de financiamento que considerem os vazios assistenciais, as desigualdades regionais, a resolutividade dos serviços e a integralidade da atenção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8086654" y="5180745"/>
            <a:ext cx="3687298" cy="830997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accent5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Implementar um novo modelo de gestão na AE no âmbito da SAES/MS, fortalecendo a gestão interfederativa, participação social e desfragmentação das políticas e programas</a:t>
            </a:r>
          </a:p>
        </p:txBody>
      </p:sp>
      <p:sp>
        <p:nvSpPr>
          <p:cNvPr id="20" name="Seta para a Esquerda e para a Direita 19"/>
          <p:cNvSpPr/>
          <p:nvPr/>
        </p:nvSpPr>
        <p:spPr>
          <a:xfrm rot="5400000">
            <a:off x="5826517" y="4703763"/>
            <a:ext cx="433979" cy="241403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1" name="Seta para a Esquerda e para a Direita 20"/>
          <p:cNvSpPr/>
          <p:nvPr/>
        </p:nvSpPr>
        <p:spPr>
          <a:xfrm rot="5400000">
            <a:off x="2060537" y="4720389"/>
            <a:ext cx="433979" cy="241403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2" name="Seta para a Esquerda e para a Direita 21"/>
          <p:cNvSpPr/>
          <p:nvPr/>
        </p:nvSpPr>
        <p:spPr>
          <a:xfrm rot="5400000">
            <a:off x="9697486" y="4720388"/>
            <a:ext cx="433979" cy="241403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b="1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A3C73A4-0D86-84A2-6E9E-BA1628ADDC6B}"/>
              </a:ext>
            </a:extLst>
          </p:cNvPr>
          <p:cNvSpPr/>
          <p:nvPr/>
        </p:nvSpPr>
        <p:spPr>
          <a:xfrm>
            <a:off x="1687537" y="2301051"/>
            <a:ext cx="8860971" cy="713245"/>
          </a:xfrm>
          <a:prstGeom prst="roundRect">
            <a:avLst/>
          </a:prstGeom>
          <a:solidFill>
            <a:srgbClr val="183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dirty="0"/>
              <a:t>Formular e implementar a Política Nacional de Atenção Especializada em Saúde (PNAE) (hospitalar e não hospitalar), no âmbito do SUS e integrada com a Atenção Primária à Saúde</a:t>
            </a:r>
          </a:p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25C4376-8702-61CB-9716-7B0468013554}"/>
              </a:ext>
            </a:extLst>
          </p:cNvPr>
          <p:cNvSpPr/>
          <p:nvPr/>
        </p:nvSpPr>
        <p:spPr>
          <a:xfrm>
            <a:off x="1310626" y="965016"/>
            <a:ext cx="9570747" cy="932937"/>
          </a:xfrm>
          <a:prstGeom prst="roundRect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r>
              <a:rPr lang="pt-BR" b="1" dirty="0"/>
              <a:t>Ampliar o acesso da AES, em tempo oportuno, com referência territorial, visando a redução das filas para cirurgias eletivas, consultas e exames especializados, melhoria da qualidade assistencial, equidade, integralidade e a maior eficiência na aplicação dos recursos financeiros</a:t>
            </a:r>
          </a:p>
          <a:p>
            <a:pPr algn="ctr"/>
            <a:endParaRPr lang="pt-BR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D855C80-996E-61C6-B636-78B909A8FDED}"/>
              </a:ext>
            </a:extLst>
          </p:cNvPr>
          <p:cNvSpPr/>
          <p:nvPr/>
        </p:nvSpPr>
        <p:spPr>
          <a:xfrm>
            <a:off x="603565" y="3232723"/>
            <a:ext cx="3347922" cy="13378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Reformular a Política Nacional de Saúde Mental, Álcool e outras drogas, resgatando os princípios da Luta Antimanicomial, ampliando e qualificando a rede de atenção;</a:t>
            </a:r>
          </a:p>
          <a:p>
            <a:pPr algn="ctr"/>
            <a:endParaRPr lang="pt-BR" dirty="0"/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0CF53B00-C5DA-DF03-056A-C3CAC130CAD8}"/>
              </a:ext>
            </a:extLst>
          </p:cNvPr>
          <p:cNvSpPr/>
          <p:nvPr/>
        </p:nvSpPr>
        <p:spPr>
          <a:xfrm>
            <a:off x="4648237" y="3253872"/>
            <a:ext cx="2790538" cy="1337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pt-B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Implementar a Política Nacional para Prevenção e Controle do Câncer (PNPCC), ampliando e qualificando a rede de atenção</a:t>
            </a:r>
          </a:p>
          <a:p>
            <a:pPr algn="ctr"/>
            <a:endParaRPr lang="pt-BR" dirty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7E58C4D5-A5BD-D40E-CB89-B14A3ACC7D42}"/>
              </a:ext>
            </a:extLst>
          </p:cNvPr>
          <p:cNvSpPr/>
          <p:nvPr/>
        </p:nvSpPr>
        <p:spPr>
          <a:xfrm>
            <a:off x="8240514" y="3232723"/>
            <a:ext cx="3347922" cy="13378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Revisar e ampliar a Política Nacional de Regulação do SUS, tendo como referência os eixos do Planejamento, da Contratualização, da Programação, da Regulação Assistencial, do Controle, Avaliação e Monitoramento;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;</a:t>
            </a:r>
          </a:p>
          <a:p>
            <a:pPr algn="ctr"/>
            <a:endParaRPr lang="pt-BR" sz="1600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3F99EAB-A625-DF2E-8778-B02A197D4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78880"/>
            <a:ext cx="12192001" cy="551190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D98AF8-FA28-AD95-A32C-E5A43C2D3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51" y="99126"/>
            <a:ext cx="10783295" cy="60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Google Shape;4959;p136"/>
          <p:cNvSpPr txBox="1">
            <a:spLocks noGrp="1"/>
          </p:cNvSpPr>
          <p:nvPr>
            <p:ph type="body" idx="4294967295"/>
          </p:nvPr>
        </p:nvSpPr>
        <p:spPr>
          <a:xfrm>
            <a:off x="493776" y="91440"/>
            <a:ext cx="4230624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  <a:sym typeface="Arial"/>
              </a:rPr>
              <a:t>Diretrizes da PNAE </a:t>
            </a:r>
            <a:endParaRPr sz="3000" b="1" dirty="0">
              <a:solidFill>
                <a:srgbClr val="183EFF"/>
              </a:solidFill>
              <a:latin typeface="Montserrat"/>
              <a:sym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539F1C-629C-7809-AD07-F575368D45FB}"/>
              </a:ext>
            </a:extLst>
          </p:cNvPr>
          <p:cNvSpPr txBox="1"/>
          <p:nvPr/>
        </p:nvSpPr>
        <p:spPr>
          <a:xfrm>
            <a:off x="732288" y="979713"/>
            <a:ext cx="561907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latin typeface="Gadugi" panose="020B0502040204020203" pitchFamily="34" charset="0"/>
                <a:ea typeface="Gadugi" panose="020B0502040204020203" pitchFamily="34" charset="0"/>
              </a:rPr>
              <a:t>I . </a:t>
            </a:r>
            <a:r>
              <a:rPr lang="pt-BR" sz="1800" dirty="0">
                <a:latin typeface="Gadugi" panose="020B0502040204020203" pitchFamily="34" charset="0"/>
                <a:ea typeface="Gadugi" panose="020B0502040204020203" pitchFamily="34" charset="0"/>
              </a:rPr>
              <a:t>Promoção da saúde, vigilância em saúde e prevenções secundária, terciária e quaternária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;</a:t>
            </a:r>
          </a:p>
          <a:p>
            <a:pPr marL="50800"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II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Saúde como um direito e  busca dos maiores graus possíveis de acesso, equidade e integralidade;</a:t>
            </a:r>
          </a:p>
          <a:p>
            <a:pPr marL="50800"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III . </a:t>
            </a:r>
            <a:r>
              <a:rPr lang="pt-BR" sz="1800" dirty="0">
                <a:latin typeface="Gadugi" panose="020B0502040204020203" pitchFamily="34" charset="0"/>
                <a:ea typeface="Gadugi" panose="020B0502040204020203" pitchFamily="34" charset="0"/>
              </a:rPr>
              <a:t>Regionalização para assegurar a continuidade do cuidado em Redes de Atenção à Saúde;</a:t>
            </a:r>
          </a:p>
          <a:p>
            <a:pPr marL="50800"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IV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Ampliação da resolubilidade e da capacidade de ordenação do acesso e coordenação do cuidado da Atenção Básica (primária) </a:t>
            </a:r>
          </a:p>
          <a:p>
            <a:pPr marL="50800"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Regulação assistencial com critérios claros, equânimes e baseados em diretrizes clínicas compartilhadas pelos serviços da RAS</a:t>
            </a:r>
            <a:r>
              <a:rPr lang="pt-BR" sz="1800" dirty="0">
                <a:latin typeface="Gadugi" panose="020B0502040204020203" pitchFamily="34" charset="0"/>
                <a:ea typeface="Gadugi" panose="020B0502040204020203" pitchFamily="34" charset="0"/>
              </a:rPr>
              <a:t>;</a:t>
            </a:r>
          </a:p>
          <a:p>
            <a:pPr marL="50800">
              <a:spcBef>
                <a:spcPts val="300"/>
              </a:spcBef>
              <a:spcAft>
                <a:spcPts val="300"/>
              </a:spcAft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VI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Modelo de atenção centrado nas necessidades de saúde das pessoas e no cuidado ao usuário;</a:t>
            </a:r>
          </a:p>
          <a:p>
            <a:pPr marL="50800">
              <a:spcBef>
                <a:spcPts val="300"/>
              </a:spcBef>
              <a:spcAft>
                <a:spcPts val="300"/>
              </a:spcAft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VII . </a:t>
            </a:r>
            <a:r>
              <a:rPr lang="pt-BR" sz="1800" dirty="0">
                <a:latin typeface="Gadugi" panose="020B0502040204020203" pitchFamily="34" charset="0"/>
                <a:ea typeface="Gadugi" panose="020B0502040204020203" pitchFamily="34" charset="0"/>
              </a:rPr>
              <a:t>Uso oportuno e adequado de soluções e inovações de saúde digital;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54EE8B-B2AA-7FF6-8731-DAD0DBDA0C9E}"/>
              </a:ext>
            </a:extLst>
          </p:cNvPr>
          <p:cNvSpPr txBox="1"/>
          <p:nvPr/>
        </p:nvSpPr>
        <p:spPr>
          <a:xfrm>
            <a:off x="6629400" y="1197427"/>
            <a:ext cx="501242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VIII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Organização dos serviços de atenção especializada visando a maior participação do governo federal no custeio, a integração desses serviços na RAS regional e a indução de boas práticas de cuidado e gestão;</a:t>
            </a:r>
          </a:p>
          <a:p>
            <a:pPr marL="508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IX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Formação, provimento e fixação de profissionais de saúde;</a:t>
            </a:r>
          </a:p>
          <a:p>
            <a:pPr marL="508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X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Gestão de tecnologia em saúde e a modernização do parque tecnológico</a:t>
            </a:r>
          </a:p>
          <a:p>
            <a:pPr marL="508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XI . 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Qualificação do financiamento;</a:t>
            </a:r>
          </a:p>
          <a:p>
            <a:pPr marL="508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XII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Participação da sociedade e atuação do controle social; e</a:t>
            </a:r>
          </a:p>
          <a:p>
            <a:pPr marL="5080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BR" sz="1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XIII . 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Enfrentamento de todas as formas de discriminação, incluindo racismo </a:t>
            </a:r>
            <a:r>
              <a:rPr lang="en-US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 m</a:t>
            </a:r>
            <a:r>
              <a:rPr lang="pt-BR" sz="18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achismo institucionais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pt-BR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A23F5E6-B035-B38E-463E-1DE1F820EB95}"/>
              </a:ext>
            </a:extLst>
          </p:cNvPr>
          <p:cNvSpPr/>
          <p:nvPr/>
        </p:nvSpPr>
        <p:spPr>
          <a:xfrm>
            <a:off x="337457" y="848763"/>
            <a:ext cx="11582400" cy="5160474"/>
          </a:xfrm>
          <a:prstGeom prst="roundRect">
            <a:avLst>
              <a:gd name="adj" fmla="val 7731"/>
            </a:avLst>
          </a:prstGeom>
          <a:noFill/>
          <a:ln w="28575">
            <a:solidFill>
              <a:srgbClr val="03D1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E032F31-E9A6-286C-9101-0755C2E8C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41491"/>
            <a:ext cx="12192001" cy="5885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689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Google Shape;4959;p136"/>
          <p:cNvSpPr txBox="1">
            <a:spLocks noGrp="1"/>
          </p:cNvSpPr>
          <p:nvPr>
            <p:ph type="body" idx="4294967295"/>
          </p:nvPr>
        </p:nvSpPr>
        <p:spPr>
          <a:xfrm>
            <a:off x="548404" y="328954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Política Nacional de Atenção Especializada </a:t>
            </a:r>
            <a:endParaRPr sz="3000" b="1" dirty="0">
              <a:solidFill>
                <a:srgbClr val="183EFF"/>
              </a:solidFill>
              <a:latin typeface="Montserrat"/>
            </a:endParaRPr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831433" y="1309834"/>
            <a:ext cx="142191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1" indent="0">
              <a:lnSpc>
                <a:spcPct val="100000"/>
              </a:lnSpc>
              <a:buNone/>
            </a:pPr>
            <a:r>
              <a:rPr lang="pt-BR" sz="3000" b="1" dirty="0">
                <a:solidFill>
                  <a:srgbClr val="C00000"/>
                </a:solidFill>
                <a:latin typeface="Montserrat"/>
              </a:rPr>
              <a:t>Eixos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310AD8D-563C-1CE8-3BF3-5D45C719899F}"/>
              </a:ext>
            </a:extLst>
          </p:cNvPr>
          <p:cNvSpPr txBox="1"/>
          <p:nvPr/>
        </p:nvSpPr>
        <p:spPr>
          <a:xfrm>
            <a:off x="2843822" y="1309834"/>
            <a:ext cx="881742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Promoção, prevenção e vigilância em saúde;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Programação e papel na Rede de Atenção à Saúde regional;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Fortalecimento e articulação com a Atenção Básica;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Regulação do acesso com equidade;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Atenção integral à pessoa e continuidade do cuidado;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Informação, comunicação e saúde digital;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Planejamento, organização, gestão, monitoramento e avaliação dos serviços de atenção especializada;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Formação, provimento e fixação dos profissionais de saúde;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Financiamento; e </a:t>
            </a:r>
          </a:p>
          <a:p>
            <a:pPr marL="508000" lvl="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94000"/>
              <a:buFont typeface="+mj-lt"/>
              <a:buAutoNum type="arabicPeriod"/>
            </a:pP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Responsabilidades das esferas de gestão e relação público-privado.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EFB120B3-645F-37A2-BF9B-E15504EDB93E}"/>
              </a:ext>
            </a:extLst>
          </p:cNvPr>
          <p:cNvSpPr/>
          <p:nvPr/>
        </p:nvSpPr>
        <p:spPr>
          <a:xfrm>
            <a:off x="2111829" y="1461051"/>
            <a:ext cx="370114" cy="42454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EC62D77-67D2-3420-89B0-2F9D8682D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404" y="1994434"/>
            <a:ext cx="779654" cy="77965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9FCEB0-ECA4-C383-36A4-5C7532338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78880"/>
            <a:ext cx="12192001" cy="551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25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3799113" y="1176382"/>
            <a:ext cx="7609115" cy="52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Foco na estruturação regional de ofertas de AE contemplando a demanda encaminhada pela Atenção Básica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Roboto"/>
              <a:buChar char="-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AB com acesso e resolubilidade ampliada, com equipes completas, apoiada por equipes multiprofissionais, informatizada e fazendo uso mais intensivo de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telessaúde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tendo novas unidades de AE com papel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matriciador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vinculação territorial</a:t>
            </a:r>
          </a:p>
          <a:p>
            <a:pPr>
              <a:lnSpc>
                <a:spcPct val="100000"/>
              </a:lnSpc>
            </a:pPr>
            <a:r>
              <a: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formulação</a:t>
            </a:r>
            <a:r>
              <a: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indução e qualificação de diversos f</a:t>
            </a:r>
            <a:r>
              <a:rPr lang="pt-B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ormatos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de serviços de atenção ambulatorial especializada</a:t>
            </a:r>
          </a:p>
          <a:p>
            <a:pPr lvl="1">
              <a:lnSpc>
                <a:spcPct val="100000"/>
              </a:lnSpc>
              <a:buFont typeface="Roboto"/>
              <a:buChar char="-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Deverão cumprir importante papel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matriciador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das equipes de AB e descentralizar decisões sobre recursos de apoio diagnóstico e terapêutico que ampliem a resolubilidade da AB</a:t>
            </a:r>
          </a:p>
          <a:p>
            <a:pPr lvl="1">
              <a:lnSpc>
                <a:spcPct val="100000"/>
              </a:lnSpc>
              <a:buFont typeface="Roboto"/>
              <a:buChar char="-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Investimento em várias modalidades de atenção remota: Policlínica Digital</a:t>
            </a:r>
            <a:endParaRPr lang="x-none" sz="1600" dirty="0">
              <a:solidFill>
                <a:schemeClr val="tx1">
                  <a:lumMod val="65000"/>
                  <a:lumOff val="3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Informatização: prontuários eletrônico gratuito para a atenção ambulatorial especializada (e-SUS especializada), para atenção hospitalar (AGHU) e para novo sistema para regulação)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eSUS regulação)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AFC25725-92F0-B54E-81BA-2DBA2C5C535C}"/>
              </a:ext>
            </a:extLst>
          </p:cNvPr>
          <p:cNvSpPr txBox="1">
            <a:spLocks/>
          </p:cNvSpPr>
          <p:nvPr/>
        </p:nvSpPr>
        <p:spPr>
          <a:xfrm>
            <a:off x="548404" y="328954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Política Nacional de Atenção Especializada </a:t>
            </a:r>
          </a:p>
        </p:txBody>
      </p:sp>
      <p:sp>
        <p:nvSpPr>
          <p:cNvPr id="3" name="Google Shape;4960;p136">
            <a:extLst>
              <a:ext uri="{FF2B5EF4-FFF2-40B4-BE49-F238E27FC236}">
                <a16:creationId xmlns:a16="http://schemas.microsoft.com/office/drawing/2014/main" id="{72FD50A7-2E0B-A4BD-9EE1-261C8D839474}"/>
              </a:ext>
            </a:extLst>
          </p:cNvPr>
          <p:cNvSpPr txBox="1">
            <a:spLocks/>
          </p:cNvSpPr>
          <p:nvPr/>
        </p:nvSpPr>
        <p:spPr>
          <a:xfrm>
            <a:off x="685800" y="1176382"/>
            <a:ext cx="2253343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03D100"/>
                </a:solidFill>
                <a:latin typeface="Montserrat"/>
              </a:rPr>
              <a:t>Destaques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5DB271B-6A6D-7DEA-F56E-08793532A4FF}"/>
              </a:ext>
            </a:extLst>
          </p:cNvPr>
          <p:cNvSpPr/>
          <p:nvPr/>
        </p:nvSpPr>
        <p:spPr>
          <a:xfrm>
            <a:off x="2971800" y="1339068"/>
            <a:ext cx="370114" cy="424543"/>
          </a:xfrm>
          <a:prstGeom prst="rightArrow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E8358E-2CB9-BC5B-AEF4-ACB58A46F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2" y="1860982"/>
            <a:ext cx="1023413" cy="5121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68370"/>
            <a:ext cx="12191999" cy="6201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843022-E1A1-4828-0992-B7669F524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78880"/>
            <a:ext cx="12192001" cy="551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484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3487546" y="1339667"/>
            <a:ext cx="8088086" cy="3983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x-none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Investimento em novos 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formatos de remuneração por performance e qualidade de serviços e linhas de cuidado. </a:t>
            </a:r>
            <a:r>
              <a:rPr lang="pt-BR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: condições crônicas, saúde materna, saúde mental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Programa Mais Especialistas </a:t>
            </a:r>
            <a:r>
              <a:rPr lang="mr-I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–</a:t>
            </a: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formar mais e melhor os especialistas nas localidades onde precisa para atuar onde a população tem necessidade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Atenção a áreas vulneráveis, subatendidas e com vazios assistenciais.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Convergência de esforços com: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Roboto"/>
              <a:buChar char="-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Programa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Mais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Especialistas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;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Roboto"/>
              <a:buChar char="-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Planejamento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programação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investimento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com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perspectiva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regional; 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Roboto"/>
              <a:buChar char="-"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Ação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dirigida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intensiva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do PROADI</a:t>
            </a:r>
            <a:endParaRPr lang="pt-BR" sz="1800" dirty="0"/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E242E0C7-7399-1ED6-6F57-26502777AD18}"/>
              </a:ext>
            </a:extLst>
          </p:cNvPr>
          <p:cNvSpPr txBox="1">
            <a:spLocks/>
          </p:cNvSpPr>
          <p:nvPr/>
        </p:nvSpPr>
        <p:spPr>
          <a:xfrm>
            <a:off x="548404" y="328954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Política Nacional de Atenção Especializada </a:t>
            </a:r>
          </a:p>
        </p:txBody>
      </p:sp>
      <p:sp>
        <p:nvSpPr>
          <p:cNvPr id="3" name="Google Shape;4960;p136">
            <a:extLst>
              <a:ext uri="{FF2B5EF4-FFF2-40B4-BE49-F238E27FC236}">
                <a16:creationId xmlns:a16="http://schemas.microsoft.com/office/drawing/2014/main" id="{113023B4-37D1-E6B0-42A6-E022D0DB181D}"/>
              </a:ext>
            </a:extLst>
          </p:cNvPr>
          <p:cNvSpPr txBox="1">
            <a:spLocks/>
          </p:cNvSpPr>
          <p:nvPr/>
        </p:nvSpPr>
        <p:spPr>
          <a:xfrm>
            <a:off x="548404" y="1339667"/>
            <a:ext cx="2253343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03D100"/>
                </a:solidFill>
                <a:latin typeface="Montserrat"/>
              </a:rPr>
              <a:t>Destaques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1BE0AC15-74B3-A21F-A191-BE32E64FA5A1}"/>
              </a:ext>
            </a:extLst>
          </p:cNvPr>
          <p:cNvSpPr/>
          <p:nvPr/>
        </p:nvSpPr>
        <p:spPr>
          <a:xfrm>
            <a:off x="2834404" y="1502353"/>
            <a:ext cx="370114" cy="424543"/>
          </a:xfrm>
          <a:prstGeom prst="rightArrow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21AEAA5-F2AB-1064-B1ED-0DF7F2D37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0" y="2024267"/>
            <a:ext cx="1023413" cy="5121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68370"/>
            <a:ext cx="12191999" cy="6201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EFCDE4-D5C3-0A90-5B62-03C812775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78880"/>
            <a:ext cx="12192001" cy="551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222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3570513" y="1339667"/>
            <a:ext cx="7543801" cy="401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Enfrentamento transversal das desigualdades e iniquidades com efeitos na saúde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Combate ao racismo e machismo estrutural, à discriminação contra a população LGBTQIA+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Atenção especial às populações vulnerabilizadas, como a população de rua, populações ribeirinhas, indígenas, da Amazônia e de fronteiras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Plano integrado de investimentos estruturais a médio e longo prazos em todas as regiões de saúde, incluindo diagnóstico em parceria com a  ONU e BNDES para a Amazônia Legal.</a:t>
            </a:r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1F8DE454-4D78-4D24-DDAB-9E3593D18E35}"/>
              </a:ext>
            </a:extLst>
          </p:cNvPr>
          <p:cNvSpPr txBox="1">
            <a:spLocks/>
          </p:cNvSpPr>
          <p:nvPr/>
        </p:nvSpPr>
        <p:spPr>
          <a:xfrm>
            <a:off x="548404" y="328954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183EFF"/>
                </a:solidFill>
                <a:latin typeface="Montserrat"/>
              </a:rPr>
              <a:t>Política Nacional de Atenção Especializada </a:t>
            </a:r>
          </a:p>
        </p:txBody>
      </p:sp>
      <p:sp>
        <p:nvSpPr>
          <p:cNvPr id="3" name="Google Shape;4960;p136">
            <a:extLst>
              <a:ext uri="{FF2B5EF4-FFF2-40B4-BE49-F238E27FC236}">
                <a16:creationId xmlns:a16="http://schemas.microsoft.com/office/drawing/2014/main" id="{BC2A3212-30D8-B090-8BF1-2AD91727B974}"/>
              </a:ext>
            </a:extLst>
          </p:cNvPr>
          <p:cNvSpPr txBox="1">
            <a:spLocks/>
          </p:cNvSpPr>
          <p:nvPr/>
        </p:nvSpPr>
        <p:spPr>
          <a:xfrm>
            <a:off x="548404" y="1339667"/>
            <a:ext cx="2253343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000" b="1" dirty="0">
                <a:solidFill>
                  <a:srgbClr val="03D100"/>
                </a:solidFill>
                <a:latin typeface="Montserrat"/>
              </a:rPr>
              <a:t>Destaques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55B36C8-9C92-9119-ADBC-BDA78C02021B}"/>
              </a:ext>
            </a:extLst>
          </p:cNvPr>
          <p:cNvSpPr/>
          <p:nvPr/>
        </p:nvSpPr>
        <p:spPr>
          <a:xfrm>
            <a:off x="2834404" y="1502353"/>
            <a:ext cx="370114" cy="424543"/>
          </a:xfrm>
          <a:prstGeom prst="rightArrow">
            <a:avLst/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E96C21C-C983-3E4D-6BCA-07F29D8B6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2" y="2024267"/>
            <a:ext cx="1023413" cy="5121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58C916C-1B89-C017-2CB7-C9A1D2416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3" t="85240" r="31379" b="5875"/>
          <a:stretch/>
        </p:blipFill>
        <p:spPr>
          <a:xfrm>
            <a:off x="-9730" y="6237890"/>
            <a:ext cx="12191999" cy="62011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3AEB6C-6743-9C46-767C-322706E7C7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14" t="18155" r="42672" b="62958"/>
          <a:stretch/>
        </p:blipFill>
        <p:spPr>
          <a:xfrm>
            <a:off x="-1" y="6278880"/>
            <a:ext cx="12192001" cy="5511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318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subTitle" idx="1"/>
          </p:nvPr>
        </p:nvSpPr>
        <p:spPr>
          <a:xfrm rot="253">
            <a:off x="2292591" y="5366625"/>
            <a:ext cx="7161645" cy="68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r"/>
            <a:r>
              <a:rPr lang="pt-BR" sz="2133" dirty="0"/>
              <a:t>Discente: José Felix de Brito Júnior</a:t>
            </a:r>
          </a:p>
          <a:p>
            <a:pPr marL="0" indent="0" algn="r"/>
            <a:r>
              <a:rPr lang="pt-BR" sz="2133" dirty="0"/>
              <a:t>Orientador: Dr. André </a:t>
            </a:r>
            <a:r>
              <a:rPr lang="pt-BR" sz="2133" dirty="0" err="1"/>
              <a:t>Luis</a:t>
            </a:r>
            <a:r>
              <a:rPr lang="pt-BR" sz="2133" dirty="0"/>
              <a:t> Bonifácio de Carvalho</a:t>
            </a:r>
            <a:endParaRPr lang="en-US" sz="2133"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ctrTitle"/>
          </p:nvPr>
        </p:nvSpPr>
        <p:spPr>
          <a:xfrm rot="-1010">
            <a:off x="1174278" y="1566807"/>
            <a:ext cx="8593497" cy="34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pt-BR" sz="4267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Diagnóstico do Processo de Trabalho</a:t>
            </a:r>
            <a:br>
              <a:rPr lang="pt-BR" sz="4267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</a:br>
            <a:r>
              <a:rPr lang="pt-BR" sz="4267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 da Atenção </a:t>
            </a:r>
            <a:r>
              <a:rPr lang="pt-BR" sz="42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B</a:t>
            </a:r>
            <a:r>
              <a:rPr lang="pt-BR" sz="4267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" panose="020B0503050000020004" pitchFamily="34" charset="0"/>
              </a:rPr>
              <a:t>ásica no contexto da pandemia da covid19</a:t>
            </a:r>
            <a:r>
              <a:rPr lang="pt-BR" sz="4267" dirty="0">
                <a:solidFill>
                  <a:schemeClr val="dk1"/>
                </a:solidFill>
                <a:latin typeface="Fira Sans Extra Condensed" panose="020B0503050000020004" pitchFamily="34" charset="0"/>
              </a:rPr>
              <a:t>:</a:t>
            </a:r>
            <a:br>
              <a:rPr lang="pt-BR" sz="4267" dirty="0">
                <a:solidFill>
                  <a:schemeClr val="dk1"/>
                </a:solidFill>
                <a:latin typeface="Fira Sans Extra Condensed" panose="020B0503050000020004" pitchFamily="34" charset="0"/>
              </a:rPr>
            </a:br>
            <a:r>
              <a:rPr lang="pt-BR" sz="4267" dirty="0">
                <a:solidFill>
                  <a:schemeClr val="dk1"/>
                </a:solidFill>
                <a:latin typeface="Fira Sans Extra Condensed" panose="020B0503050000020004" pitchFamily="34" charset="0"/>
                <a:ea typeface="Proxima Nova"/>
                <a:cs typeface="Proxima Nova"/>
                <a:sym typeface="Proxima Nova"/>
              </a:rPr>
              <a:t>desafios e possibilidades na construção de uma agenda estratégica</a:t>
            </a:r>
            <a:endParaRPr lang="pt-BR" sz="5867" dirty="0">
              <a:latin typeface="Fira Sans Extra Condensed" panose="020B05030500000200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D8DB83E-E85A-5459-F9CA-7DF1212D84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78880"/>
            <a:ext cx="12192001" cy="68332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g">
            <a:extLst>
              <a:ext uri="{FF2B5EF4-FFF2-40B4-BE49-F238E27FC236}">
                <a16:creationId xmlns:a16="http://schemas.microsoft.com/office/drawing/2014/main" id="{A25FCE8D-5E81-AD42-AB35-49EE919C5BB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-28575"/>
            <a:ext cx="3220720" cy="6307455"/>
          </a:xfrm>
          <a:prstGeom prst="rect">
            <a:avLst/>
          </a:prstGeom>
          <a:ln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D20117A-C7BF-0C89-E0E4-880F97FC89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78880"/>
            <a:ext cx="12192001" cy="683328"/>
          </a:xfrm>
          <a:prstGeom prst="rect">
            <a:avLst/>
          </a:prstGeom>
          <a:ln>
            <a:noFill/>
          </a:ln>
        </p:spPr>
      </p:pic>
      <p:pic>
        <p:nvPicPr>
          <p:cNvPr id="6" name="image1.jpg">
            <a:extLst>
              <a:ext uri="{FF2B5EF4-FFF2-40B4-BE49-F238E27FC236}">
                <a16:creationId xmlns:a16="http://schemas.microsoft.com/office/drawing/2014/main" id="{46CFB8E1-6226-AC1F-9CAC-3C6355F6EF6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287519" y="-28576"/>
            <a:ext cx="3220720" cy="6307455"/>
          </a:xfrm>
          <a:prstGeom prst="rect">
            <a:avLst/>
          </a:prstGeom>
          <a:ln/>
        </p:spPr>
      </p:pic>
      <p:pic>
        <p:nvPicPr>
          <p:cNvPr id="7" name="image1.jpg">
            <a:extLst>
              <a:ext uri="{FF2B5EF4-FFF2-40B4-BE49-F238E27FC236}">
                <a16:creationId xmlns:a16="http://schemas.microsoft.com/office/drawing/2014/main" id="{C2F41C63-4C55-E8CB-6DFA-F5B21F43968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71280" y="-28577"/>
            <a:ext cx="3220720" cy="63074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5373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9" y="3910171"/>
            <a:ext cx="5724698" cy="177940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7BAE95D-7D36-A72F-9A8C-A000EE87DD1C}"/>
              </a:ext>
            </a:extLst>
          </p:cNvPr>
          <p:cNvSpPr/>
          <p:nvPr/>
        </p:nvSpPr>
        <p:spPr>
          <a:xfrm>
            <a:off x="1154016" y="1454727"/>
            <a:ext cx="5034348" cy="369454"/>
          </a:xfrm>
          <a:prstGeom prst="roundRect">
            <a:avLst>
              <a:gd name="adj" fmla="val 50000"/>
            </a:avLst>
          </a:prstGeom>
          <a:solidFill>
            <a:srgbClr val="03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60" name="Google Shape;4960;p136"/>
          <p:cNvSpPr txBox="1">
            <a:spLocks noGrp="1"/>
          </p:cNvSpPr>
          <p:nvPr>
            <p:ph type="body" idx="4294967295"/>
          </p:nvPr>
        </p:nvSpPr>
        <p:spPr>
          <a:xfrm>
            <a:off x="1080655" y="1263813"/>
            <a:ext cx="10150764" cy="422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3EFF"/>
              </a:buClr>
              <a:buSzPts val="2800"/>
              <a:buNone/>
            </a:pPr>
            <a:r>
              <a:rPr lang="pt-BR" sz="1600" b="1" dirty="0">
                <a:solidFill>
                  <a:srgbClr val="183E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Montserrat" panose="020B0604020202020204" charset="0"/>
              </a:rPr>
              <a:t>No período recente observa-se:</a:t>
            </a:r>
          </a:p>
          <a:p>
            <a:pPr>
              <a:lnSpc>
                <a:spcPct val="100000"/>
              </a:lnSpc>
            </a:pPr>
            <a:r>
              <a:rPr lang="pt-BR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Desfinanciamento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progressivo, agravado pela Emenda Constitucional nº 95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Falta de reajuste há mais de 10 anos em diversas iniciativas (SAMU, Atenção Domiciliar, RAPS, </a:t>
            </a:r>
            <a:r>
              <a:rPr lang="pt-BR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UPAs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, RUE, hospitais de ensino, filantrópicos 100% SUS, IAC, HPP)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Muitos serviços estaduais e municipais em funcionamento sem financiamento federal 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Queda acentuada de atendimentos, exames diagnósticos e procedimentos terapêuticos 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Ausência do papel do MS na gestão compartilhada do SUS e aprovação de políticas sem pactuação tripartite (</a:t>
            </a:r>
            <a:r>
              <a:rPr lang="pt-BR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: </a:t>
            </a:r>
            <a:r>
              <a:rPr lang="pt-BR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Qualidot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pt-BR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Qualicardio</a:t>
            </a: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pt-BR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Descontinuidade, desmonte ou inversão de lógica de importantes ações do Ministério da Saúde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BR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ex</a:t>
            </a:r>
            <a:r>
              <a:rPr lang="pt-B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: Redes de Atenção, Política de Saúde Mental, Álcool e outras Drogas, Saúde da Mulher, Complexo Econômico Industrial da Saúde </a:t>
            </a:r>
          </a:p>
        </p:txBody>
      </p:sp>
      <p:sp>
        <p:nvSpPr>
          <p:cNvPr id="2" name="Google Shape;4959;p136">
            <a:extLst>
              <a:ext uri="{FF2B5EF4-FFF2-40B4-BE49-F238E27FC236}">
                <a16:creationId xmlns:a16="http://schemas.microsoft.com/office/drawing/2014/main" id="{2F74CD58-4A8F-81F0-46B6-9F2271F8B2C8}"/>
              </a:ext>
            </a:extLst>
          </p:cNvPr>
          <p:cNvSpPr txBox="1">
            <a:spLocks/>
          </p:cNvSpPr>
          <p:nvPr/>
        </p:nvSpPr>
        <p:spPr>
          <a:xfrm>
            <a:off x="815908" y="266931"/>
            <a:ext cx="10780800" cy="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buClr>
                <a:srgbClr val="183EFF"/>
              </a:buClr>
              <a:buSzPts val="3600"/>
              <a:buFont typeface="Arial"/>
              <a:buNone/>
            </a:pPr>
            <a:r>
              <a:rPr lang="pt-BR" sz="3200" b="1" dirty="0">
                <a:latin typeface="Montserrat"/>
              </a:rPr>
              <a:t>Situação da Atenção Especializada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7E8473-EF0D-8917-0FE6-5E4D5FB38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" y="622978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478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03564" y="2970533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266898" y="1697315"/>
            <a:ext cx="601841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INTEGRALIDADE EM SAÚDE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4694" y="2502873"/>
            <a:ext cx="3464090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 dirty="0"/>
              <a:t>Envolve a qualidade do atendimento prestado ao usuário ( cuidado, acolhimento, visão ampliada sobre os problemas de saúde  )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950122" y="400976"/>
            <a:ext cx="842264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4D5156"/>
                </a:solidFill>
                <a:latin typeface="Google Sans"/>
              </a:rPr>
              <a:t>Princípio doutrinário do SUS, que </a:t>
            </a:r>
            <a:r>
              <a:rPr lang="pt-BR" sz="1400" b="1" dirty="0">
                <a:solidFill>
                  <a:srgbClr val="040C28"/>
                </a:solidFill>
                <a:latin typeface="Google Sans"/>
              </a:rPr>
              <a:t>considera as pessoas como um todo, atendendo a todas as suas necessidades</a:t>
            </a:r>
            <a:r>
              <a:rPr lang="pt-BR" sz="1400" b="1" dirty="0">
                <a:solidFill>
                  <a:srgbClr val="4D5156"/>
                </a:solidFill>
                <a:latin typeface="Google Sans"/>
              </a:rPr>
              <a:t>. </a:t>
            </a:r>
          </a:p>
          <a:p>
            <a:pPr algn="ctr"/>
            <a:r>
              <a:rPr lang="pt-BR" sz="1400" b="1" dirty="0">
                <a:solidFill>
                  <a:srgbClr val="4D5156"/>
                </a:solidFill>
                <a:latin typeface="Google Sans"/>
              </a:rPr>
              <a:t>Importante a integração de ações, incluindo a promoção da saúde, a prevenção de doenças, o tratamento e a reabilitação</a:t>
            </a:r>
            <a:endParaRPr lang="pt-BR" sz="1400" b="1" dirty="0"/>
          </a:p>
        </p:txBody>
      </p:sp>
      <p:sp>
        <p:nvSpPr>
          <p:cNvPr id="8" name="Seta para Baixo 7"/>
          <p:cNvSpPr/>
          <p:nvPr/>
        </p:nvSpPr>
        <p:spPr>
          <a:xfrm>
            <a:off x="5858028" y="1228453"/>
            <a:ext cx="606829" cy="413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5941266" y="2097764"/>
            <a:ext cx="440352" cy="3794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Direita 9"/>
          <p:cNvSpPr/>
          <p:nvPr/>
        </p:nvSpPr>
        <p:spPr>
          <a:xfrm rot="5400000">
            <a:off x="5601379" y="-584264"/>
            <a:ext cx="1120127" cy="90474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80648" y="4163026"/>
            <a:ext cx="34915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b="1" dirty="0"/>
              <a:t>práticas dos profissionais de saúde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4941036" y="4013731"/>
            <a:ext cx="25823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b="1" dirty="0"/>
              <a:t>organização dos serviços 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8742594" y="3823179"/>
            <a:ext cx="34494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b="1" dirty="0"/>
              <a:t>respostas aos problemas de saúde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1662594" y="4628240"/>
            <a:ext cx="2320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Cuidar e tratar do  usuário e de sua família como um todo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693743" y="4383063"/>
            <a:ext cx="3247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Estabelecer e ampliar as percepções das necessidades dos grupos, adotando as melhores formas possíveis para responder às mesmas.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8651493" y="4277696"/>
            <a:ext cx="3457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Incorporar as possibilidades de promoção, prevenção de doenças, tratamento e reabilitação em todas as esferas da atenção; seja municipal, estadual ou federal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514620" y="2483482"/>
            <a:ext cx="3682467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1600" dirty="0"/>
              <a:t>garantia de acesso do cidadão aos diversos níveis de atenção e complexidade buscando promover, prevenir, restaurar a saúde e reabilitar os indivíduo</a:t>
            </a:r>
          </a:p>
        </p:txBody>
      </p:sp>
      <p:sp>
        <p:nvSpPr>
          <p:cNvPr id="5" name="Retângulo 4"/>
          <p:cNvSpPr/>
          <p:nvPr/>
        </p:nvSpPr>
        <p:spPr>
          <a:xfrm>
            <a:off x="8516324" y="2508296"/>
            <a:ext cx="3448718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400" dirty="0"/>
              <a:t>Permite a percepção holística do sujeito, considerando o contexto histórico, social, político, familiar e ambiental em que se insere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81614" y="5370582"/>
            <a:ext cx="2601884" cy="600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100" b="1" dirty="0">
                <a:solidFill>
                  <a:srgbClr val="333333"/>
                </a:solidFill>
                <a:latin typeface="Verdana" panose="020B0604030504040204" pitchFamily="34" charset="0"/>
              </a:rPr>
              <a:t>resposta ao sofrimento do paciente que procura o serviço de saúde</a:t>
            </a:r>
            <a:endParaRPr lang="pt-BR" sz="1100" b="1" dirty="0"/>
          </a:p>
        </p:txBody>
      </p:sp>
      <p:sp>
        <p:nvSpPr>
          <p:cNvPr id="18" name="Seta para Baixo 17"/>
          <p:cNvSpPr/>
          <p:nvPr/>
        </p:nvSpPr>
        <p:spPr>
          <a:xfrm>
            <a:off x="2526414" y="5128697"/>
            <a:ext cx="327478" cy="2646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Baixo 18"/>
          <p:cNvSpPr/>
          <p:nvPr/>
        </p:nvSpPr>
        <p:spPr>
          <a:xfrm>
            <a:off x="6087429" y="5286320"/>
            <a:ext cx="327478" cy="2646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4630962" y="5561495"/>
            <a:ext cx="344978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200" b="1" dirty="0"/>
              <a:t>superando a fragmentação das atividades no interior das unidades de saúde.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8865930" y="5286320"/>
            <a:ext cx="320273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050" b="1" dirty="0">
                <a:solidFill>
                  <a:srgbClr val="333333"/>
                </a:solidFill>
                <a:latin typeface="Verdana" panose="020B0604030504040204" pitchFamily="34" charset="0"/>
              </a:rPr>
              <a:t>desenhar políticas para dar respostas a um determinado problema de saúde ou aos problemas de saúde que afligem certo grupo populacional.</a:t>
            </a:r>
            <a:endParaRPr lang="pt-BR" sz="1050" b="1" dirty="0"/>
          </a:p>
        </p:txBody>
      </p:sp>
      <p:sp>
        <p:nvSpPr>
          <p:cNvPr id="22" name="Seta para Baixo 21"/>
          <p:cNvSpPr/>
          <p:nvPr/>
        </p:nvSpPr>
        <p:spPr>
          <a:xfrm>
            <a:off x="10761952" y="4996373"/>
            <a:ext cx="327478" cy="2646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1DDC6601-8D7E-48BE-4194-17704C76D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4" t="18155" r="42672" b="62958"/>
          <a:stretch/>
        </p:blipFill>
        <p:spPr>
          <a:xfrm>
            <a:off x="-1" y="622978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32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45196" y="294804"/>
            <a:ext cx="8229600" cy="4525963"/>
          </a:xfrm>
        </p:spPr>
        <p:txBody>
          <a:bodyPr/>
          <a:lstStyle/>
          <a:p>
            <a:pPr algn="ctr"/>
            <a:r>
              <a:rPr lang="pt-BR" dirty="0"/>
              <a:t>No Brasil a regionalização da saúde é um fenômeno ainda mais complexo.</a:t>
            </a:r>
          </a:p>
          <a:p>
            <a:pPr marL="0" indent="0">
              <a:buNone/>
            </a:pPr>
            <a:endParaRPr lang="pt-BR" b="1" dirty="0"/>
          </a:p>
        </p:txBody>
      </p:sp>
      <p:sp>
        <p:nvSpPr>
          <p:cNvPr id="5" name="Retângulo 4"/>
          <p:cNvSpPr/>
          <p:nvPr/>
        </p:nvSpPr>
        <p:spPr>
          <a:xfrm>
            <a:off x="1091443" y="1412845"/>
            <a:ext cx="2772667" cy="17945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As dimensões continentais </a:t>
            </a:r>
          </a:p>
        </p:txBody>
      </p:sp>
      <p:sp>
        <p:nvSpPr>
          <p:cNvPr id="7" name="Retângulo 6"/>
          <p:cNvSpPr/>
          <p:nvPr/>
        </p:nvSpPr>
        <p:spPr>
          <a:xfrm>
            <a:off x="5276533" y="3939075"/>
            <a:ext cx="5866228" cy="21466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 </a:t>
            </a:r>
            <a:r>
              <a:rPr lang="pt-BR" sz="2400" dirty="0" err="1"/>
              <a:t>multipliciadade</a:t>
            </a:r>
            <a:r>
              <a:rPr lang="pt-BR" sz="2400" dirty="0"/>
              <a:t> dos agentes envolvidos (G/ÑG/</a:t>
            </a:r>
            <a:r>
              <a:rPr lang="pt-BR" sz="2400" dirty="0" err="1"/>
              <a:t>Pb</a:t>
            </a:r>
            <a:r>
              <a:rPr lang="pt-BR" sz="2400" dirty="0"/>
              <a:t>/</a:t>
            </a:r>
            <a:r>
              <a:rPr lang="pt-BR" sz="2400" dirty="0" err="1"/>
              <a:t>Pv</a:t>
            </a:r>
            <a:r>
              <a:rPr lang="pt-BR" sz="2400" dirty="0"/>
              <a:t>) na condução e prestação da atenção a saúde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49239" y="3880314"/>
            <a:ext cx="2772667" cy="14560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 abrangência das atribuições do Estado na saúde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638232" y="1856935"/>
            <a:ext cx="2772666" cy="19323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As desigualdades e diversidades regionais subjacentes.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8185020" y="1460072"/>
            <a:ext cx="3165934" cy="15504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 número de usuários potenciais ( 200 milhões)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49239" y="5723803"/>
            <a:ext cx="2440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(Dourado e Elias, 2011)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479FCE-AE7F-4B86-B845-1728C90B2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15" y="666984"/>
            <a:ext cx="3332762" cy="66859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C5EB9D8-CE23-5DC8-5293-93007BF15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3" t="85240" r="31379" b="5875"/>
          <a:stretch/>
        </p:blipFill>
        <p:spPr>
          <a:xfrm>
            <a:off x="-36004" y="6231595"/>
            <a:ext cx="12191999" cy="62011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D1EE719-C1A0-7604-4E43-6B5F82227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4" t="18155" r="42672" b="62958"/>
          <a:stretch/>
        </p:blipFill>
        <p:spPr>
          <a:xfrm>
            <a:off x="-1" y="6229787"/>
            <a:ext cx="12155995" cy="6201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241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D8DF21BF-F345-AE20-3E58-BBC3843EA07B}"/>
              </a:ext>
            </a:extLst>
          </p:cNvPr>
          <p:cNvSpPr txBox="1">
            <a:spLocks/>
          </p:cNvSpPr>
          <p:nvPr/>
        </p:nvSpPr>
        <p:spPr>
          <a:xfrm>
            <a:off x="336352" y="312526"/>
            <a:ext cx="3645872" cy="1152128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/>
              <a:t>Pode interferir de modo positivo na universalização do acesso à saúde pois permite ....</a:t>
            </a:r>
          </a:p>
        </p:txBody>
      </p:sp>
      <p:sp>
        <p:nvSpPr>
          <p:cNvPr id="5" name="Seta em curva para a direita 4">
            <a:extLst>
              <a:ext uri="{FF2B5EF4-FFF2-40B4-BE49-F238E27FC236}">
                <a16:creationId xmlns:a16="http://schemas.microsoft.com/office/drawing/2014/main" id="{B11D745F-BE86-2151-891F-1202A3729170}"/>
              </a:ext>
            </a:extLst>
          </p:cNvPr>
          <p:cNvSpPr/>
          <p:nvPr/>
        </p:nvSpPr>
        <p:spPr>
          <a:xfrm>
            <a:off x="387152" y="1717293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141AC2-26A0-90E3-9BB2-4323012CDB4B}"/>
              </a:ext>
            </a:extLst>
          </p:cNvPr>
          <p:cNvSpPr txBox="1"/>
          <p:nvPr/>
        </p:nvSpPr>
        <p:spPr>
          <a:xfrm>
            <a:off x="1125452" y="1995836"/>
            <a:ext cx="459232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O planejamento e a organização dos serviços da rede de atenção à saúde de acordo com as necessidades do âmbito regional;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867CBC-7294-FE0A-BF81-07F74BFE86E9}"/>
              </a:ext>
            </a:extLst>
          </p:cNvPr>
          <p:cNvSpPr txBox="1"/>
          <p:nvPr/>
        </p:nvSpPr>
        <p:spPr>
          <a:xfrm>
            <a:off x="1125452" y="3226166"/>
            <a:ext cx="45741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Otimização de recursos tecnológicos no complexo regional da saúde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D374BC7-F9B7-1984-D8CE-73C67E80613E}"/>
              </a:ext>
            </a:extLst>
          </p:cNvPr>
          <p:cNvSpPr txBox="1"/>
          <p:nvPr/>
        </p:nvSpPr>
        <p:spPr>
          <a:xfrm>
            <a:off x="1125452" y="4165813"/>
            <a:ext cx="4574100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400" b="1" dirty="0"/>
              <a:t>Estabelecimento de uma integração racional e equitativa das ações e serviços de acordo com a oferta e necessidades encontradas num determinado contexto </a:t>
            </a:r>
            <a:r>
              <a:rPr lang="pt-BR" sz="1400" b="1" dirty="0" err="1"/>
              <a:t>sócio-sanitário</a:t>
            </a:r>
            <a:r>
              <a:rPr lang="pt-BR" sz="1400" b="1" dirty="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625807-99DC-A496-AEA5-A61A20D5858F}"/>
              </a:ext>
            </a:extLst>
          </p:cNvPr>
          <p:cNvSpPr txBox="1"/>
          <p:nvPr/>
        </p:nvSpPr>
        <p:spPr>
          <a:xfrm>
            <a:off x="1107232" y="5259349"/>
            <a:ext cx="449934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Catalisar compartilhamentos políticos e de responsabilidades entre diferentes atores.</a:t>
            </a:r>
          </a:p>
        </p:txBody>
      </p:sp>
      <p:sp>
        <p:nvSpPr>
          <p:cNvPr id="10" name="Seta em curva para a direita 4">
            <a:extLst>
              <a:ext uri="{FF2B5EF4-FFF2-40B4-BE49-F238E27FC236}">
                <a16:creationId xmlns:a16="http://schemas.microsoft.com/office/drawing/2014/main" id="{33B958E1-513B-5739-B6D6-754FB42D5091}"/>
              </a:ext>
            </a:extLst>
          </p:cNvPr>
          <p:cNvSpPr/>
          <p:nvPr/>
        </p:nvSpPr>
        <p:spPr>
          <a:xfrm>
            <a:off x="267425" y="2737846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 em curva para a direita 4">
            <a:extLst>
              <a:ext uri="{FF2B5EF4-FFF2-40B4-BE49-F238E27FC236}">
                <a16:creationId xmlns:a16="http://schemas.microsoft.com/office/drawing/2014/main" id="{A3CFC0F2-3A0A-7982-2615-0DAB18D15E38}"/>
              </a:ext>
            </a:extLst>
          </p:cNvPr>
          <p:cNvSpPr/>
          <p:nvPr/>
        </p:nvSpPr>
        <p:spPr>
          <a:xfrm>
            <a:off x="165917" y="3741415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 em curva para a direita 4">
            <a:extLst>
              <a:ext uri="{FF2B5EF4-FFF2-40B4-BE49-F238E27FC236}">
                <a16:creationId xmlns:a16="http://schemas.microsoft.com/office/drawing/2014/main" id="{DD5DC178-34A6-A536-A6E7-6B9E54856ADD}"/>
              </a:ext>
            </a:extLst>
          </p:cNvPr>
          <p:cNvSpPr/>
          <p:nvPr/>
        </p:nvSpPr>
        <p:spPr>
          <a:xfrm>
            <a:off x="204102" y="4933246"/>
            <a:ext cx="720080" cy="86409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F7D2EB0-C685-05FE-79D6-6E5BE7C04E11}"/>
              </a:ext>
            </a:extLst>
          </p:cNvPr>
          <p:cNvSpPr txBox="1"/>
          <p:nvPr/>
        </p:nvSpPr>
        <p:spPr>
          <a:xfrm>
            <a:off x="387152" y="6279902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(Lima et al, 2012)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6330B1F4-96E2-78D4-6D65-F12F42BE6209}"/>
              </a:ext>
            </a:extLst>
          </p:cNvPr>
          <p:cNvSpPr txBox="1">
            <a:spLocks/>
          </p:cNvSpPr>
          <p:nvPr/>
        </p:nvSpPr>
        <p:spPr>
          <a:xfrm>
            <a:off x="6766560" y="312526"/>
            <a:ext cx="5089088" cy="11521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/>
              <a:t>Como estratégia de descentralização estatal do cuidado em saúde, ..............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F06C1F5-23B4-CEDB-BB6C-B8C20DE5DA47}"/>
              </a:ext>
            </a:extLst>
          </p:cNvPr>
          <p:cNvSpPr txBox="1">
            <a:spLocks/>
          </p:cNvSpPr>
          <p:nvPr/>
        </p:nvSpPr>
        <p:spPr>
          <a:xfrm>
            <a:off x="8331200" y="1249993"/>
            <a:ext cx="1790824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Busca Responder a necessidade de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4193327-0B75-E4F0-4785-61F1AF6376F5}"/>
              </a:ext>
            </a:extLst>
          </p:cNvPr>
          <p:cNvSpPr txBox="1"/>
          <p:nvPr/>
        </p:nvSpPr>
        <p:spPr>
          <a:xfrm>
            <a:off x="7381490" y="1863512"/>
            <a:ext cx="442335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Ampliação e equalização do acesso a cuidados adequados para a promoção, proteção e recuperação da saúde dos cidadãos, onde quer que eles residam;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1E917FC-E917-6884-246E-CD12B28E9F56}"/>
              </a:ext>
            </a:extLst>
          </p:cNvPr>
          <p:cNvSpPr txBox="1"/>
          <p:nvPr/>
        </p:nvSpPr>
        <p:spPr>
          <a:xfrm>
            <a:off x="7343305" y="3045120"/>
            <a:ext cx="4512343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Integração de instituições e serviços de distintas densidades tecnológicas, na conformação de uma rede hierarquizada de acesso universal, com gestão descentralizada e compartilhada entre entes federados;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086CB48-1DC4-4F19-BDC9-9A77C9B8E2EB}"/>
              </a:ext>
            </a:extLst>
          </p:cNvPr>
          <p:cNvSpPr txBox="1"/>
          <p:nvPr/>
        </p:nvSpPr>
        <p:spPr>
          <a:xfrm>
            <a:off x="7372662" y="4483923"/>
            <a:ext cx="442335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/>
              <a:t>Racionalização/otimização de recursos na provisão das ações e serviços, orientado a ganhos de equidade;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EC2C2D6-1ED1-09AD-78D5-DB61168EC58B}"/>
              </a:ext>
            </a:extLst>
          </p:cNvPr>
          <p:cNvSpPr txBox="1"/>
          <p:nvPr/>
        </p:nvSpPr>
        <p:spPr>
          <a:xfrm>
            <a:off x="7343305" y="5551736"/>
            <a:ext cx="442335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Adequação das respostas do SUS à enorme diferenciação de realidades sanitárias existentes no território nacional.</a:t>
            </a:r>
          </a:p>
        </p:txBody>
      </p:sp>
      <p:sp>
        <p:nvSpPr>
          <p:cNvPr id="20" name="Seta em curva para a direita 4">
            <a:extLst>
              <a:ext uri="{FF2B5EF4-FFF2-40B4-BE49-F238E27FC236}">
                <a16:creationId xmlns:a16="http://schemas.microsoft.com/office/drawing/2014/main" id="{EE91C0E2-04D3-D781-7834-BE56799E8A95}"/>
              </a:ext>
            </a:extLst>
          </p:cNvPr>
          <p:cNvSpPr/>
          <p:nvPr/>
        </p:nvSpPr>
        <p:spPr>
          <a:xfrm>
            <a:off x="6412032" y="1869693"/>
            <a:ext cx="720080" cy="950234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Seta em curva para a direita 4">
            <a:extLst>
              <a:ext uri="{FF2B5EF4-FFF2-40B4-BE49-F238E27FC236}">
                <a16:creationId xmlns:a16="http://schemas.microsoft.com/office/drawing/2014/main" id="{D4ED7990-68B3-AD75-2C26-EA935515B17D}"/>
              </a:ext>
            </a:extLst>
          </p:cNvPr>
          <p:cNvSpPr/>
          <p:nvPr/>
        </p:nvSpPr>
        <p:spPr>
          <a:xfrm>
            <a:off x="6292305" y="2890246"/>
            <a:ext cx="720080" cy="950234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Seta em curva para a direita 4">
            <a:extLst>
              <a:ext uri="{FF2B5EF4-FFF2-40B4-BE49-F238E27FC236}">
                <a16:creationId xmlns:a16="http://schemas.microsoft.com/office/drawing/2014/main" id="{FE5281E0-A861-F018-10C1-65B45204D655}"/>
              </a:ext>
            </a:extLst>
          </p:cNvPr>
          <p:cNvSpPr/>
          <p:nvPr/>
        </p:nvSpPr>
        <p:spPr>
          <a:xfrm>
            <a:off x="6190797" y="3893815"/>
            <a:ext cx="720080" cy="864096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Seta em curva para a direita 4">
            <a:extLst>
              <a:ext uri="{FF2B5EF4-FFF2-40B4-BE49-F238E27FC236}">
                <a16:creationId xmlns:a16="http://schemas.microsoft.com/office/drawing/2014/main" id="{E87887B4-FB3C-7F11-2ADA-CCE9ECE4F165}"/>
              </a:ext>
            </a:extLst>
          </p:cNvPr>
          <p:cNvSpPr/>
          <p:nvPr/>
        </p:nvSpPr>
        <p:spPr>
          <a:xfrm>
            <a:off x="6228982" y="5085646"/>
            <a:ext cx="720080" cy="864096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79128E3-4CCA-5D5F-2E2F-95FC89805254}"/>
              </a:ext>
            </a:extLst>
          </p:cNvPr>
          <p:cNvSpPr txBox="1"/>
          <p:nvPr/>
        </p:nvSpPr>
        <p:spPr>
          <a:xfrm>
            <a:off x="10551618" y="6459002"/>
            <a:ext cx="16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(Ribeiro, 2015)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4CC5B90-DFC4-69CB-E45F-71E35C8A1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3" t="85240" r="31379" b="5875"/>
          <a:stretch/>
        </p:blipFill>
        <p:spPr>
          <a:xfrm>
            <a:off x="-19862" y="6245891"/>
            <a:ext cx="12191999" cy="6201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CAE87A-F510-3DC2-2411-9925AADA6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18155" r="42672" b="62958"/>
          <a:stretch/>
        </p:blipFill>
        <p:spPr>
          <a:xfrm>
            <a:off x="-19863" y="6226512"/>
            <a:ext cx="12180767" cy="6204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8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E20DC0F8-3D82-AC56-23A9-B592910268F8}"/>
              </a:ext>
            </a:extLst>
          </p:cNvPr>
          <p:cNvGrpSpPr/>
          <p:nvPr/>
        </p:nvGrpSpPr>
        <p:grpSpPr>
          <a:xfrm>
            <a:off x="0" y="1098875"/>
            <a:ext cx="12192000" cy="5911525"/>
            <a:chOff x="0" y="946475"/>
            <a:chExt cx="12192000" cy="591152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FA335CF-2877-4116-E451-B48936BC2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6475"/>
              <a:ext cx="12192000" cy="5911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6ECAA061-9808-4F7E-D382-2F743FC5FBC4}"/>
                </a:ext>
              </a:extLst>
            </p:cNvPr>
            <p:cNvSpPr txBox="1"/>
            <p:nvPr/>
          </p:nvSpPr>
          <p:spPr>
            <a:xfrm>
              <a:off x="486291" y="946475"/>
              <a:ext cx="2003367" cy="10772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1600" u="sng" dirty="0"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CF/88 – Art. 198: ASPS integram uma regionalizada e hierarquizada</a:t>
              </a:r>
              <a:endParaRPr lang="pt-BR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09E07ECE-8BBA-F5EB-7D9C-AAEF090DE0E2}"/>
                </a:ext>
              </a:extLst>
            </p:cNvPr>
            <p:cNvSpPr txBox="1"/>
            <p:nvPr/>
          </p:nvSpPr>
          <p:spPr>
            <a:xfrm>
              <a:off x="544582" y="2200762"/>
              <a:ext cx="2003367" cy="10772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Lei 8080/90 = Regionalização e hierarquização da rede</a:t>
              </a:r>
              <a:endParaRPr lang="pt-BR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D691D82-4467-260A-3915-E7001891E3AA}"/>
                </a:ext>
              </a:extLst>
            </p:cNvPr>
            <p:cNvSpPr txBox="1"/>
            <p:nvPr/>
          </p:nvSpPr>
          <p:spPr>
            <a:xfrm>
              <a:off x="544583" y="4355198"/>
              <a:ext cx="2003367" cy="15696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Década de 90 – forte processo de descentralização, e consequente fragmentação do Sistema</a:t>
              </a:r>
              <a:endParaRPr lang="pt-BR" sz="1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E60A922-BBFE-D257-E12B-FB3C753FB60C}"/>
                </a:ext>
              </a:extLst>
            </p:cNvPr>
            <p:cNvSpPr txBox="1"/>
            <p:nvPr/>
          </p:nvSpPr>
          <p:spPr>
            <a:xfrm>
              <a:off x="10172897" y="3947369"/>
              <a:ext cx="2003367" cy="255454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1600" b="1" dirty="0"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LC 141/2012 </a:t>
              </a:r>
              <a:r>
                <a:rPr lang="pt-BR" sz="1600" dirty="0">
                  <a:latin typeface="Cambria" panose="02040503050406030204" pitchFamily="18" charset="0"/>
                  <a:ea typeface="Cambria" panose="02040503050406030204" pitchFamily="18" charset="0"/>
                  <a:cs typeface="Aharoni" panose="02010803020104030203" pitchFamily="2" charset="-79"/>
                </a:rPr>
                <a:t>–</a:t>
              </a:r>
              <a:r>
                <a:rPr lang="pt-BR" dirty="0"/>
                <a:t>planejamento e orçamento será </a:t>
              </a:r>
              <a:r>
                <a:rPr lang="pt-BR" b="1" dirty="0"/>
                <a:t>ascendente</a:t>
              </a:r>
              <a:r>
                <a:rPr lang="pt-BR" dirty="0"/>
                <a:t>,  a partir das necessidades de saúde da população em cada </a:t>
              </a:r>
              <a:r>
                <a:rPr lang="pt-BR" b="1" dirty="0"/>
                <a:t>região</a:t>
              </a:r>
              <a:endParaRPr lang="pt-BR" sz="1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EB276F89-BF57-476E-A19B-36A5E2CBD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83" y="3810754"/>
            <a:ext cx="1731414" cy="816935"/>
          </a:xfrm>
          <a:prstGeom prst="rect">
            <a:avLst/>
          </a:prstGeom>
        </p:spPr>
      </p:pic>
      <p:sp>
        <p:nvSpPr>
          <p:cNvPr id="19" name="Título 5">
            <a:extLst>
              <a:ext uri="{FF2B5EF4-FFF2-40B4-BE49-F238E27FC236}">
                <a16:creationId xmlns:a16="http://schemas.microsoft.com/office/drawing/2014/main" id="{B801148A-349F-B8CD-9EBA-B518C81AC08F}"/>
              </a:ext>
            </a:extLst>
          </p:cNvPr>
          <p:cNvSpPr txBox="1">
            <a:spLocks/>
          </p:cNvSpPr>
          <p:nvPr/>
        </p:nvSpPr>
        <p:spPr>
          <a:xfrm>
            <a:off x="2012827" y="363322"/>
            <a:ext cx="7814561" cy="5831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50" charset="0"/>
                <a:cs typeface="Arial" panose="020B0604020202020204" pitchFamily="34" charset="0"/>
              </a:rPr>
              <a:t>Regionalização – Contexto Histórico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3A5E2EF-58FC-C199-F166-923887FE8416}"/>
              </a:ext>
            </a:extLst>
          </p:cNvPr>
          <p:cNvSpPr txBox="1"/>
          <p:nvPr/>
        </p:nvSpPr>
        <p:spPr>
          <a:xfrm>
            <a:off x="3154771" y="1510383"/>
            <a:ext cx="2700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Regionalização</a:t>
            </a:r>
            <a:r>
              <a:rPr lang="pt-BR" sz="1800" baseline="0" dirty="0">
                <a:solidFill>
                  <a:schemeClr val="tx1"/>
                </a:solidFill>
              </a:rPr>
              <a:t> normativa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F6C261-EC6C-89F8-3E30-802553EF58A1}"/>
              </a:ext>
            </a:extLst>
          </p:cNvPr>
          <p:cNvSpPr txBox="1"/>
          <p:nvPr/>
        </p:nvSpPr>
        <p:spPr>
          <a:xfrm>
            <a:off x="3175630" y="1879715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AB e regiões </a:t>
            </a:r>
            <a:r>
              <a:rPr lang="pt-BR" sz="1800" baseline="0" dirty="0">
                <a:solidFill>
                  <a:schemeClr val="tx1"/>
                </a:solidFill>
              </a:rPr>
              <a:t>assistenciais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5C726C3-157E-CF8B-FD39-B758BEDDCE6C}"/>
              </a:ext>
            </a:extLst>
          </p:cNvPr>
          <p:cNvSpPr txBox="1"/>
          <p:nvPr/>
        </p:nvSpPr>
        <p:spPr>
          <a:xfrm>
            <a:off x="3175630" y="2216781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PDR, PDI,</a:t>
            </a:r>
            <a:r>
              <a:rPr lang="pt-BR" sz="1800" baseline="0" dirty="0">
                <a:solidFill>
                  <a:schemeClr val="tx1"/>
                </a:solidFill>
              </a:rPr>
              <a:t> PPI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C50E8D1-EF65-24EF-5B13-E5AA209F0F51}"/>
              </a:ext>
            </a:extLst>
          </p:cNvPr>
          <p:cNvSpPr txBox="1"/>
          <p:nvPr/>
        </p:nvSpPr>
        <p:spPr>
          <a:xfrm>
            <a:off x="4417060" y="5456335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Descentralização  p</a:t>
            </a:r>
            <a:r>
              <a:rPr lang="pt-BR" sz="1800" baseline="0" dirty="0"/>
              <a:t>actuada</a:t>
            </a:r>
            <a:endParaRPr lang="pt-BR" sz="18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82579A0-D426-BC15-55BA-285819AFAFDE}"/>
              </a:ext>
            </a:extLst>
          </p:cNvPr>
          <p:cNvSpPr txBox="1"/>
          <p:nvPr/>
        </p:nvSpPr>
        <p:spPr>
          <a:xfrm>
            <a:off x="4424928" y="5745350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AB e pactos de metas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29787ED-A3E8-50F8-9735-1B5965D8F9DC}"/>
              </a:ext>
            </a:extLst>
          </p:cNvPr>
          <p:cNvSpPr txBox="1"/>
          <p:nvPr/>
        </p:nvSpPr>
        <p:spPr>
          <a:xfrm>
            <a:off x="4409192" y="6077258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Pacto </a:t>
            </a:r>
            <a:r>
              <a:rPr lang="pt-BR" dirty="0"/>
              <a:t>pela Saúde</a:t>
            </a:r>
            <a:endParaRPr lang="pt-BR" sz="1800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FB7EDB4-9B9D-8505-0603-2980D49DC42E}"/>
              </a:ext>
            </a:extLst>
          </p:cNvPr>
          <p:cNvSpPr txBox="1"/>
          <p:nvPr/>
        </p:nvSpPr>
        <p:spPr>
          <a:xfrm>
            <a:off x="7474972" y="5622289"/>
            <a:ext cx="2697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Descentralização</a:t>
            </a:r>
            <a:r>
              <a:rPr lang="pt-BR" sz="1800" baseline="0" dirty="0"/>
              <a:t> contratual</a:t>
            </a:r>
            <a:endParaRPr lang="pt-BR" sz="18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3702F1-2213-BFC4-F47E-E8ABD3794597}"/>
              </a:ext>
            </a:extLst>
          </p:cNvPr>
          <p:cNvSpPr txBox="1"/>
          <p:nvPr/>
        </p:nvSpPr>
        <p:spPr>
          <a:xfrm>
            <a:off x="9030421" y="1536988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 err="1"/>
              <a:t>Macrorregionalização</a:t>
            </a:r>
            <a:r>
              <a:rPr lang="pt-BR" sz="1800" dirty="0"/>
              <a:t> induzida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F596DF-F3B8-AE01-C9CA-9577138B0448}"/>
              </a:ext>
            </a:extLst>
          </p:cNvPr>
          <p:cNvSpPr txBox="1"/>
          <p:nvPr/>
        </p:nvSpPr>
        <p:spPr>
          <a:xfrm>
            <a:off x="4409192" y="6429490"/>
            <a:ext cx="4348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Ficam instituídos os </a:t>
            </a:r>
            <a:r>
              <a:rPr lang="pt-BR" sz="1400" b="1" dirty="0"/>
              <a:t>Colegiados de Gestão Regional</a:t>
            </a:r>
            <a:endParaRPr lang="pt-BR" sz="1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5FDA76-4601-6735-3638-ED5C244F0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6" y="6268620"/>
            <a:ext cx="3332762" cy="6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58984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4F0518C269E545A2FC32B795682331" ma:contentTypeVersion="8" ma:contentTypeDescription="Create a new document." ma:contentTypeScope="" ma:versionID="8d0eb8f788dc8f022a5bd5fbd31476c2">
  <xsd:schema xmlns:xsd="http://www.w3.org/2001/XMLSchema" xmlns:xs="http://www.w3.org/2001/XMLSchema" xmlns:p="http://schemas.microsoft.com/office/2006/metadata/properties" xmlns:ns3="362208cd-4c49-4774-bf03-22ca8edece4f" targetNamespace="http://schemas.microsoft.com/office/2006/metadata/properties" ma:root="true" ma:fieldsID="53920c81710587b2c07076d394cbd59c" ns3:_="">
    <xsd:import namespace="362208cd-4c49-4774-bf03-22ca8edece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208cd-4c49-4774-bf03-22ca8edece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425F4D-312D-482F-8F32-2D5DEF4AE1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D231C4-84D4-433A-A50A-04253655C3A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62208cd-4c49-4774-bf03-22ca8edece4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0B30B6-83E5-4CE0-B82F-DC33A2FDAE8D}">
  <ds:schemaRefs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362208cd-4c49-4774-bf03-22ca8edece4f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46957</TotalTime>
  <Words>4964</Words>
  <Application>Microsoft Office PowerPoint</Application>
  <PresentationFormat>Widescreen</PresentationFormat>
  <Paragraphs>348</Paragraphs>
  <Slides>48</Slides>
  <Notes>23</Notes>
  <HiddenSlides>2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66" baseType="lpstr">
      <vt:lpstr>Cambria</vt:lpstr>
      <vt:lpstr>Raleway</vt:lpstr>
      <vt:lpstr>Tw Cen MT</vt:lpstr>
      <vt:lpstr>Google Sans</vt:lpstr>
      <vt:lpstr>Gadugi</vt:lpstr>
      <vt:lpstr>Roboto</vt:lpstr>
      <vt:lpstr>Calibri</vt:lpstr>
      <vt:lpstr>Montserrat</vt:lpstr>
      <vt:lpstr>Calibri Light</vt:lpstr>
      <vt:lpstr>Calibri </vt:lpstr>
      <vt:lpstr>Wingdings</vt:lpstr>
      <vt:lpstr>Arial</vt:lpstr>
      <vt:lpstr>Caveat Brush</vt:lpstr>
      <vt:lpstr>Book Antiqua</vt:lpstr>
      <vt:lpstr>Montserrat ExtraBold</vt:lpstr>
      <vt:lpstr>Verdana</vt:lpstr>
      <vt:lpstr>Fira Sans Extra Condensed</vt:lpstr>
      <vt:lpstr>Lâmina de Abertura</vt:lpstr>
      <vt:lpstr>Apresentação do PowerPoint</vt:lpstr>
      <vt:lpstr>Apresentação do PowerPoint</vt:lpstr>
      <vt:lpstr>Secretaria de Atenção  Especializada à Saúde  (SAES)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Decreto 7.508/11</vt:lpstr>
      <vt:lpstr>Apresentação do PowerPoint</vt:lpstr>
      <vt:lpstr>Apresentação do PowerPoint</vt:lpstr>
      <vt:lpstr>Art. 1º Estabelecer diretrizes para os processos de Regionalização, Planejamento Regional Integrado, elaborado de forma ascendente, e Governança das Redes de Atenção à Saúde no âmbito do SUS:</vt:lpstr>
      <vt:lpstr>Apresentação do PowerPoint</vt:lpstr>
      <vt:lpstr>Apresentação do PowerPoint</vt:lpstr>
      <vt:lpstr>Resolução CIT 37/2018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Número de Cirurgias Previstas por UF no PNRF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Justificativa para a pactuação da PNAES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Diagnóstico do Processo de Trabalho  da Atenção Básica no contexto da pandemia da covid19: desafios e possibilidades na construção de uma agenda estratégica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 Coelho Brito</dc:creator>
  <cp:lastModifiedBy>Andre Luis Bonifácio de Carvalho</cp:lastModifiedBy>
  <cp:revision>198</cp:revision>
  <dcterms:created xsi:type="dcterms:W3CDTF">2023-05-19T19:55:17Z</dcterms:created>
  <dcterms:modified xsi:type="dcterms:W3CDTF">2023-08-10T13:29:11Z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0x010100054F0518C269E545A2FC32B795682331</vt:lpwstr>
  </property>
</Properties>
</file>