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60" r:id="rId1"/>
    <p:sldMasterId id="2147486723" r:id="rId2"/>
  </p:sldMasterIdLst>
  <p:notesMasterIdLst>
    <p:notesMasterId r:id="rId26"/>
  </p:notesMasterIdLst>
  <p:handoutMasterIdLst>
    <p:handoutMasterId r:id="rId27"/>
  </p:handoutMasterIdLst>
  <p:sldIdLst>
    <p:sldId id="624" r:id="rId3"/>
    <p:sldId id="633" r:id="rId4"/>
    <p:sldId id="757" r:id="rId5"/>
    <p:sldId id="759" r:id="rId6"/>
    <p:sldId id="760" r:id="rId7"/>
    <p:sldId id="762" r:id="rId8"/>
    <p:sldId id="761" r:id="rId9"/>
    <p:sldId id="763" r:id="rId10"/>
    <p:sldId id="764" r:id="rId11"/>
    <p:sldId id="758" r:id="rId12"/>
    <p:sldId id="768" r:id="rId13"/>
    <p:sldId id="751" r:id="rId14"/>
    <p:sldId id="767" r:id="rId15"/>
    <p:sldId id="269" r:id="rId16"/>
    <p:sldId id="785" r:id="rId17"/>
    <p:sldId id="784" r:id="rId18"/>
    <p:sldId id="781" r:id="rId19"/>
    <p:sldId id="777" r:id="rId20"/>
    <p:sldId id="786" r:id="rId21"/>
    <p:sldId id="765" r:id="rId22"/>
    <p:sldId id="780" r:id="rId23"/>
    <p:sldId id="754" r:id="rId24"/>
    <p:sldId id="631" r:id="rId25"/>
  </p:sldIdLst>
  <p:sldSz cx="12192000" cy="6858000"/>
  <p:notesSz cx="6858000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CE"/>
    <a:srgbClr val="F3B3C5"/>
    <a:srgbClr val="FFC7CE"/>
    <a:srgbClr val="FFEB9C"/>
    <a:srgbClr val="990000"/>
    <a:srgbClr val="99FFCC"/>
    <a:srgbClr val="CC9900"/>
    <a:srgbClr val="FF9966"/>
    <a:srgbClr val="FF7C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3300" autoAdjust="0"/>
  </p:normalViewPr>
  <p:slideViewPr>
    <p:cSldViewPr>
      <p:cViewPr varScale="1">
        <p:scale>
          <a:sx n="76" d="100"/>
          <a:sy n="76" d="100"/>
        </p:scale>
        <p:origin x="61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notesViewPr>
    <p:cSldViewPr>
      <p:cViewPr varScale="1">
        <p:scale>
          <a:sx n="57" d="100"/>
          <a:sy n="57" d="100"/>
        </p:scale>
        <p:origin x="3269" y="67"/>
      </p:cViewPr>
      <p:guideLst>
        <p:guide orient="horz" pos="3126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19-4895-A29F-47A9E90FB5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19-4895-A29F-47A9E90FB5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19-4895-A29F-47A9E90FB5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19-4895-A29F-47A9E90FB511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19-4895-A29F-47A9E90FB5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19-4895-A29F-47A9E90FB5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19-4895-A29F-47A9E90FB5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119-4895-A29F-47A9E90FB511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119-4895-A29F-47A9E90FB5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119-4895-A29F-47A9E90FB5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119-4895-A29F-47A9E90FB51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4119-4895-A29F-47A9E90FB511}"/>
              </c:ext>
            </c:extLst>
          </c:dPt>
          <c:dPt>
            <c:idx val="12"/>
            <c:bubble3D val="0"/>
            <c:spPr>
              <a:solidFill>
                <a:srgbClr val="EBA7A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4119-4895-A29F-47A9E90FB51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19-4895-A29F-47A9E90FB51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119-4895-A29F-47A9E90FB5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119-4895-A29F-47A9E90FB51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119-4895-A29F-47A9E90FB51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119-4895-A29F-47A9E90FB51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119-4895-A29F-47A9E90FB511}"/>
                </c:ext>
              </c:extLst>
            </c:dLbl>
            <c:dLbl>
              <c:idx val="6"/>
              <c:layout>
                <c:manualLayout>
                  <c:x val="7.1761750986723914E-3"/>
                  <c:y val="3.3984706881903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19-4895-A29F-47A9E90FB511}"/>
                </c:ext>
              </c:extLst>
            </c:dLbl>
            <c:dLbl>
              <c:idx val="7"/>
              <c:layout>
                <c:manualLayout>
                  <c:x val="-2.6910656620021546E-2"/>
                  <c:y val="5.6641178136505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19-4895-A29F-47A9E90FB511}"/>
                </c:ext>
              </c:extLst>
            </c:dLbl>
            <c:dLbl>
              <c:idx val="8"/>
              <c:layout>
                <c:manualLayout>
                  <c:x val="3.588087549336171E-3"/>
                  <c:y val="3.6816765788728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19-4895-A29F-47A9E90FB511}"/>
                </c:ext>
              </c:extLst>
            </c:dLbl>
            <c:dLbl>
              <c:idx val="9"/>
              <c:layout>
                <c:manualLayout>
                  <c:x val="-1.794043774668102E-3"/>
                  <c:y val="1.9824412347776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19-4895-A29F-47A9E90FB511}"/>
                </c:ext>
              </c:extLst>
            </c:dLbl>
            <c:dLbl>
              <c:idx val="10"/>
              <c:layout>
                <c:manualLayout>
                  <c:x val="-2.691065662002156E-2"/>
                  <c:y val="-3.6816765788728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19-4895-A29F-47A9E90FB511}"/>
                </c:ext>
              </c:extLst>
            </c:dLbl>
            <c:dLbl>
              <c:idx val="11"/>
              <c:layout>
                <c:manualLayout>
                  <c:x val="0.13275923932543954"/>
                  <c:y val="-4.814500141602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19-4895-A29F-47A9E90FB511}"/>
                </c:ext>
              </c:extLst>
            </c:dLbl>
            <c:dLbl>
              <c:idx val="12"/>
              <c:layout>
                <c:manualLayout>
                  <c:x val="5.7409400789379263E-2"/>
                  <c:y val="8.49617672047578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EBA7A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119-4895-A29F-47A9E90FB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Planilha1!$A$1:$A$13</c:f>
              <c:strCache>
                <c:ptCount val="13"/>
                <c:pt idx="0">
                  <c:v>Busca ativa</c:v>
                </c:pt>
                <c:pt idx="1">
                  <c:v>Vacinação itinerante</c:v>
                </c:pt>
                <c:pt idx="2">
                  <c:v>Educação permanente</c:v>
                </c:pt>
                <c:pt idx="3">
                  <c:v>Educação em saúde</c:v>
                </c:pt>
                <c:pt idx="4">
                  <c:v>Intersetorialidade</c:v>
                </c:pt>
                <c:pt idx="5">
                  <c:v>Monitoramento</c:v>
                </c:pt>
                <c:pt idx="6">
                  <c:v>Sistemas de informação</c:v>
                </c:pt>
                <c:pt idx="7">
                  <c:v>Integração VS e APS</c:v>
                </c:pt>
                <c:pt idx="8">
                  <c:v>Processo de trabalho</c:v>
                </c:pt>
                <c:pt idx="9">
                  <c:v>Campanhas</c:v>
                </c:pt>
                <c:pt idx="10">
                  <c:v>Ampliação de horário </c:v>
                </c:pt>
                <c:pt idx="11">
                  <c:v>Planejamento de ações</c:v>
                </c:pt>
                <c:pt idx="12">
                  <c:v>Outras ações</c:v>
                </c:pt>
              </c:strCache>
            </c:strRef>
          </c:cat>
          <c:val>
            <c:numRef>
              <c:f>Planilha1!$D$1:$D$13</c:f>
              <c:numCache>
                <c:formatCode>0.0</c:formatCode>
                <c:ptCount val="13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5.3333333333333339</c:v>
                </c:pt>
                <c:pt idx="4">
                  <c:v>13.333333333333334</c:v>
                </c:pt>
                <c:pt idx="5">
                  <c:v>17.333333333333336</c:v>
                </c:pt>
                <c:pt idx="6">
                  <c:v>6.666666666666667</c:v>
                </c:pt>
                <c:pt idx="7">
                  <c:v>2.666666666666667</c:v>
                </c:pt>
                <c:pt idx="8">
                  <c:v>4</c:v>
                </c:pt>
                <c:pt idx="9">
                  <c:v>1.3333333333333335</c:v>
                </c:pt>
                <c:pt idx="10">
                  <c:v>1.3333333333333335</c:v>
                </c:pt>
                <c:pt idx="11">
                  <c:v>1.3333333333333335</c:v>
                </c:pt>
                <c:pt idx="12">
                  <c:v>2.666666666666667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119-4895-A29F-47A9E90FB51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2332DF5-D466-EDFA-9A10-1E1619DBB4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8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3F3E2E-AED5-EF98-F58B-5F27AB24B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120" y="0"/>
            <a:ext cx="297228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9D1E234-29A9-4CE5-8671-F97F059BF93B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C24216-E3B8-7094-B9D2-75DB375303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72280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F97584-00D8-73C1-E8C9-923178220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120" y="9428800"/>
            <a:ext cx="2972280" cy="49625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E97041-0CBF-4684-B995-6684A58893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E90D9C5-5EEF-48A1-82DB-D2986EC6B7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8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226333-289E-CB18-5610-6ED104EF06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120" y="0"/>
            <a:ext cx="297228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5145D8-87B9-4971-8EAB-5D1F2D72F838}" type="datetimeFigureOut">
              <a:rPr lang="pt-BR"/>
              <a:pPr>
                <a:defRPr/>
              </a:pPr>
              <a:t>08/08/2023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4C2C547-40FD-205F-BAA8-3E02FDB8C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95F83D63-9FB2-F43C-70EC-CD24F4969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281" y="4715192"/>
            <a:ext cx="5485439" cy="446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2FA348-960E-80C9-4707-DD821217F8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72280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15B0AB-9E23-3B52-13A3-3C5ACE4E8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120" y="9428800"/>
            <a:ext cx="2972280" cy="49625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9C58AE-0195-473C-9599-CA57668F22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968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BB9BA1B3-5100-B37B-C8B0-99559D2B9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238" y="744538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C4A4784F-8003-5EA1-3889-886884DE7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vacinas que compõem o calendário básico de imunização de crianças até os 15 meses de vida: BCG, Hepatite B em crianças de até 30 dias, Rotavírus Humano, Pentavalente, Pneumocócica, Poliomielite, Meningocócica C, Febre Amarela, Tríplice Viral, Tetra Viral e Hepatite A. Referente aos demais calendários, foram incluídas as vacinas: </a:t>
            </a:r>
            <a:r>
              <a:rPr lang="pt-BR" altLang="pt-B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Papilomavírus</a:t>
            </a: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Humano (HPV) em adolescentes, esquema vacinal </a:t>
            </a:r>
            <a:r>
              <a:rPr lang="pt-BR" altLang="pt-B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/dTpa em gestantes e </a:t>
            </a:r>
            <a:r>
              <a:rPr lang="pt-BR" altLang="pt-BR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idosos. </a:t>
            </a:r>
            <a:endParaRPr lang="pt-BR" altLang="pt-BR" dirty="0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4380BEF0-B2E0-F166-0B41-DFE9FE375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34BC08-CEAC-46A3-98A2-E26670EBC987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627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37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51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57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 txBox="1">
            <a:spLocks noGrp="1"/>
          </p:cNvSpPr>
          <p:nvPr>
            <p:ph type="body" idx="1"/>
          </p:nvPr>
        </p:nvSpPr>
        <p:spPr>
          <a:xfrm>
            <a:off x="691079" y="4394927"/>
            <a:ext cx="5528632" cy="359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>
                <a:latin typeface="Arial"/>
                <a:ea typeface="Arial"/>
                <a:cs typeface="Arial"/>
                <a:sym typeface="Arial"/>
              </a:rPr>
              <a:t>42% do total de estratégias apresentadas (787) e  39% das apresentadas pelos estados da região Nordeste.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1413"/>
            <a:ext cx="5481638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887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4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2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8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58AE-0195-473C-9599-CA57668F22A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765C6-F0B7-0E8F-1D13-CF241CE1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2544-B76B-4911-9655-13E36EBBEAB9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A10F0A-5E79-E7A6-28B5-0129C2D5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85CB4C-1E4B-634C-C4E2-2BD9F6B3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FDB8-2B8C-4586-9D10-DE4AF36828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66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D38A77-542E-6ED5-D36A-A9DBC4E4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9E14-602C-44C9-80BE-F4B8116F4B6B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26D21-D90A-782B-88E6-AD6B11C4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0F8BC9-AECF-BB50-E2EB-7005E897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A629-A311-4190-8675-8A0D0C084A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790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00ECAD-C671-4473-8A40-2559FDA7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161E-629C-4539-A543-BA4F57E779C6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2CF8C9-2081-E1C8-14A9-5718551F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372AD0-039A-28AA-4BAD-0102670F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E1FB-6849-4B93-9FA9-DB8230371C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51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231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997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902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E26F6-A3DD-4050-B2D2-4905969D802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2273E3-B02C-4176-8A8D-84CA86DE34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2E997A-69CF-4006-A027-C0E28829B8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F49DDC0-001C-45CC-AE29-C35692BE80E0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10" name="Imagem 11">
            <a:extLst>
              <a:ext uri="{FF2B5EF4-FFF2-40B4-BE49-F238E27FC236}">
                <a16:creationId xmlns:a16="http://schemas.microsoft.com/office/drawing/2014/main" id="{37641F2C-E5E6-4B63-BD45-F70C1737F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2">
            <a:extLst>
              <a:ext uri="{FF2B5EF4-FFF2-40B4-BE49-F238E27FC236}">
                <a16:creationId xmlns:a16="http://schemas.microsoft.com/office/drawing/2014/main" id="{9D1D4DF2-03DD-4D72-BEFF-DC600F5AB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3">
            <a:extLst>
              <a:ext uri="{FF2B5EF4-FFF2-40B4-BE49-F238E27FC236}">
                <a16:creationId xmlns:a16="http://schemas.microsoft.com/office/drawing/2014/main" id="{F447E1F1-99C8-460E-8BA8-C4486E8314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2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DBC6E-E21A-4028-BF9F-A1867F3C4B4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9BC9546-AA61-45CC-86A8-0E66305B49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609B3A3-D9B5-4B0B-A924-2F6B5FCF1C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7FBD422-94B6-4F32-962D-F6147988851B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EB923FE-81AD-4C24-8499-CF6BB0A46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FC8E4FF-978F-4F8C-B09D-8136FB84BF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FE314DD-8A4B-4110-ABF4-670B9671FD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33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89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777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833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35B56C-FE8F-5DB8-26BA-86AB5BAC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7DF8-85EE-45E7-92A3-192B4BB2582B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B03353-A55A-16A5-6FA9-B116C10D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4BEFD3-D142-DDB3-E07E-01AD341F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4630-F2F3-4948-9464-08F997EF9D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52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49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78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E1B-CD41-4295-8274-5F1076E0F3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0565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B3326C-CA29-5261-39A7-F616B598B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3FCF5D-FA7C-E583-6936-766A675214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F090C2D-E7D2-4DD7-8B52-1EF004ECDB9C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6" name="Imagem 11">
            <a:extLst>
              <a:ext uri="{FF2B5EF4-FFF2-40B4-BE49-F238E27FC236}">
                <a16:creationId xmlns:a16="http://schemas.microsoft.com/office/drawing/2014/main" id="{9E86B3A8-4B27-6D25-03A8-0D0E5A4AE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2">
            <a:extLst>
              <a:ext uri="{FF2B5EF4-FFF2-40B4-BE49-F238E27FC236}">
                <a16:creationId xmlns:a16="http://schemas.microsoft.com/office/drawing/2014/main" id="{AD8CC4A4-1759-63E7-AF85-2B19EC1594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3">
            <a:extLst>
              <a:ext uri="{FF2B5EF4-FFF2-40B4-BE49-F238E27FC236}">
                <a16:creationId xmlns:a16="http://schemas.microsoft.com/office/drawing/2014/main" id="{2DB8953F-D5EC-B6A5-1DAE-36C957AE35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DB1C50-CAC3-D26C-6DEC-2ECD98B19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4EF5C30-C212-963E-5B37-5A3A631CA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4B755BE-B4A6-8AE3-CBD8-32AA25011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B4FD-E656-4EAA-9D6E-488E20E9D9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2018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85D1081-140F-8B16-594E-DC52C96F7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A9F3A6-0BCE-3023-E3EC-008AAA4F3E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E6B0C8B-15AB-45B8-BE2C-C3E5668C1BF9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6" name="Imagem 11">
            <a:extLst>
              <a:ext uri="{FF2B5EF4-FFF2-40B4-BE49-F238E27FC236}">
                <a16:creationId xmlns:a16="http://schemas.microsoft.com/office/drawing/2014/main" id="{3CC913C6-6C89-52FC-8CFA-BDE3D641D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2">
            <a:extLst>
              <a:ext uri="{FF2B5EF4-FFF2-40B4-BE49-F238E27FC236}">
                <a16:creationId xmlns:a16="http://schemas.microsoft.com/office/drawing/2014/main" id="{27CA5453-CD91-FF1D-5601-3FCAA34EAB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3">
            <a:extLst>
              <a:ext uri="{FF2B5EF4-FFF2-40B4-BE49-F238E27FC236}">
                <a16:creationId xmlns:a16="http://schemas.microsoft.com/office/drawing/2014/main" id="{46996635-C5BE-B49E-56A1-7F56DE9A33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2B0B574-DC5B-9FA6-D95F-9B379974D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BDBBBAF-0D0C-AB60-7FB7-F62477177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E7211DE-6E7D-57A6-96CC-07D23A37D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B5FE-4712-4142-93A3-2DDF3CFC83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6436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75095AA-F6F8-5681-240F-E2DC1EF9F4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94985B-24E9-A953-90AA-908EB2AD6D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90620C2-5C1E-4D4E-A319-AB61AF99A6A5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7" name="Imagem 11">
            <a:extLst>
              <a:ext uri="{FF2B5EF4-FFF2-40B4-BE49-F238E27FC236}">
                <a16:creationId xmlns:a16="http://schemas.microsoft.com/office/drawing/2014/main" id="{659425E8-2118-EBD1-0E03-637C1A5EC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2">
            <a:extLst>
              <a:ext uri="{FF2B5EF4-FFF2-40B4-BE49-F238E27FC236}">
                <a16:creationId xmlns:a16="http://schemas.microsoft.com/office/drawing/2014/main" id="{0A0F073F-F67E-B4D5-A1F0-6D77B7F2F7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3">
            <a:extLst>
              <a:ext uri="{FF2B5EF4-FFF2-40B4-BE49-F238E27FC236}">
                <a16:creationId xmlns:a16="http://schemas.microsoft.com/office/drawing/2014/main" id="{7E1754A0-4104-037E-992A-717EF13D4D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F896561-8617-F0F8-03AE-D7E6102AAA47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692CC91-4A93-D5EC-102B-3BFDCE7507B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D854C31-AAE2-971F-A87B-B7E7271CDCC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971B-5CB3-45CD-BFE7-C0567AE6AF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6053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B0BF2B2-5F52-DE16-AC9D-271EC88D45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0A534-A4EE-6E74-8E13-49DA59D35B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F49DDC0-001C-45CC-AE29-C35692BE80E0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7" name="Imagem 11">
            <a:extLst>
              <a:ext uri="{FF2B5EF4-FFF2-40B4-BE49-F238E27FC236}">
                <a16:creationId xmlns:a16="http://schemas.microsoft.com/office/drawing/2014/main" id="{22273C6A-D47B-7BEA-5484-F69319563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2">
            <a:extLst>
              <a:ext uri="{FF2B5EF4-FFF2-40B4-BE49-F238E27FC236}">
                <a16:creationId xmlns:a16="http://schemas.microsoft.com/office/drawing/2014/main" id="{8027E081-B383-D38C-0EDB-0094FF5298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3">
            <a:extLst>
              <a:ext uri="{FF2B5EF4-FFF2-40B4-BE49-F238E27FC236}">
                <a16:creationId xmlns:a16="http://schemas.microsoft.com/office/drawing/2014/main" id="{1E891120-22EB-0EA5-A1B9-04F46DB3D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67938A-F2AD-81B6-BAEA-3433075D1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DE666AE-9718-9EAD-B613-F5AC4AF39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530991D-B519-7C86-85F0-6C6DFCD1E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26F6-A3DD-4050-B2D2-4905969D80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365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06190ED-AB4F-8AF5-4E60-F2CE554427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E15CB4F-EE88-7E75-3E84-AE4AA1EFF4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7FBD422-94B6-4F32-962D-F6147988851B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9" name="Imagem 11">
            <a:extLst>
              <a:ext uri="{FF2B5EF4-FFF2-40B4-BE49-F238E27FC236}">
                <a16:creationId xmlns:a16="http://schemas.microsoft.com/office/drawing/2014/main" id="{2D92A826-F823-D0FB-A61E-079D533F1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2">
            <a:extLst>
              <a:ext uri="{FF2B5EF4-FFF2-40B4-BE49-F238E27FC236}">
                <a16:creationId xmlns:a16="http://schemas.microsoft.com/office/drawing/2014/main" id="{54154411-CA4F-C11E-9F73-81C8A1A70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3">
            <a:extLst>
              <a:ext uri="{FF2B5EF4-FFF2-40B4-BE49-F238E27FC236}">
                <a16:creationId xmlns:a16="http://schemas.microsoft.com/office/drawing/2014/main" id="{E435ADAF-C214-AFD2-6E4C-324414639D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9CAB6EE-EF75-893C-2EF5-9993A622E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6A7C1F-87C9-42E6-ED27-F5E5ACA74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88D54CA-4E2C-00C3-3158-A8859D231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BC6E-E21A-4028-BF9F-A1867F3C4B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6228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A6790B7-45CD-479D-3EC9-1D1B4E70A6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83AA5-4A31-5164-D76E-D2B3159E02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D190037-0E22-482A-A8E5-A4A4012F20C8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6" name="Imagem 11">
            <a:extLst>
              <a:ext uri="{FF2B5EF4-FFF2-40B4-BE49-F238E27FC236}">
                <a16:creationId xmlns:a16="http://schemas.microsoft.com/office/drawing/2014/main" id="{16E225DC-63AC-73AF-4344-BC89CE14D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2">
            <a:extLst>
              <a:ext uri="{FF2B5EF4-FFF2-40B4-BE49-F238E27FC236}">
                <a16:creationId xmlns:a16="http://schemas.microsoft.com/office/drawing/2014/main" id="{FCDEAB44-B0A0-1302-2EF3-269337F50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3">
            <a:extLst>
              <a:ext uri="{FF2B5EF4-FFF2-40B4-BE49-F238E27FC236}">
                <a16:creationId xmlns:a16="http://schemas.microsoft.com/office/drawing/2014/main" id="{5109D783-DB9E-D898-29A7-1832382ABF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98DF7C8-FD53-2214-587A-0AE2F0334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8AB1499-4C2A-86C5-24A9-514BDC35A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3DC08EE-304F-E738-1158-4627D4EC7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B02-E19E-4C33-8133-B7DD814D17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2242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868E9C4-FCD1-532F-D28F-B9D0838058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5B57A-89D5-F142-3019-A959FFD7B7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EFD0A02-B107-41DA-80D0-75442E495AD1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8" name="Imagem 11">
            <a:extLst>
              <a:ext uri="{FF2B5EF4-FFF2-40B4-BE49-F238E27FC236}">
                <a16:creationId xmlns:a16="http://schemas.microsoft.com/office/drawing/2014/main" id="{7D4DFB04-4F3E-615C-B2E7-6ED510F88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2">
            <a:extLst>
              <a:ext uri="{FF2B5EF4-FFF2-40B4-BE49-F238E27FC236}">
                <a16:creationId xmlns:a16="http://schemas.microsoft.com/office/drawing/2014/main" id="{0CD71346-3DA4-9D25-98E1-C46EC6EF0B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6413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3">
            <a:extLst>
              <a:ext uri="{FF2B5EF4-FFF2-40B4-BE49-F238E27FC236}">
                <a16:creationId xmlns:a16="http://schemas.microsoft.com/office/drawing/2014/main" id="{5BB0EB4D-B585-3EA6-F22B-51413700D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76676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8999E1C-AC88-78C3-20B8-32E8FD522E9E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25108DA-FA6C-14B0-8277-F5C9AA9CA8FE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7AEEFAF-38A7-FDDA-D3A0-75B4F24F2871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ED71-F7C9-43D8-8C0B-C2AED3DB68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652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5B5A63-A664-CC08-9A14-E9140A67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8A76-610F-4F4C-A8A8-0912BBC7EE80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510AF4-59AE-F9EF-7689-D13A27EB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A481A1-9C58-0B5E-DAEF-70713D4F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9260-1512-4521-A92B-744996846C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3453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469C2F1-5236-ADCD-BE47-E34AFDC5A0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3B866-4E21-08C1-2E68-A2A7FE0791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9F0E032-5B9D-40C1-B63F-3F25421E379F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8" name="Imagem 11">
            <a:extLst>
              <a:ext uri="{FF2B5EF4-FFF2-40B4-BE49-F238E27FC236}">
                <a16:creationId xmlns:a16="http://schemas.microsoft.com/office/drawing/2014/main" id="{D323F7D8-CCC6-94FE-25EB-7FAB65B9A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2">
            <a:extLst>
              <a:ext uri="{FF2B5EF4-FFF2-40B4-BE49-F238E27FC236}">
                <a16:creationId xmlns:a16="http://schemas.microsoft.com/office/drawing/2014/main" id="{105B0A43-A9CB-5844-5A84-B934B33BC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6413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3">
            <a:extLst>
              <a:ext uri="{FF2B5EF4-FFF2-40B4-BE49-F238E27FC236}">
                <a16:creationId xmlns:a16="http://schemas.microsoft.com/office/drawing/2014/main" id="{E1AC4678-18E1-369E-15D2-EB1786FFF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76676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EA4EDB0-E048-AFB9-D681-C09CE2172B32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5DA94A1-F691-141E-0718-74BB370C28E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7DB3B2B-924E-0080-BFBB-7435CA9E35C3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358F-03E8-4A42-A863-1FE574C8AD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1547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956B4AE-5128-D588-1ACE-FB4A71371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1FD41-23CD-EF54-44EB-2C6F1D91CA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8943DEA-04C3-4172-A0E1-F08FC97D33A1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7" name="Imagem 11">
            <a:extLst>
              <a:ext uri="{FF2B5EF4-FFF2-40B4-BE49-F238E27FC236}">
                <a16:creationId xmlns:a16="http://schemas.microsoft.com/office/drawing/2014/main" id="{EE1C1C4E-86F5-F398-83F1-ACDA245A1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2">
            <a:extLst>
              <a:ext uri="{FF2B5EF4-FFF2-40B4-BE49-F238E27FC236}">
                <a16:creationId xmlns:a16="http://schemas.microsoft.com/office/drawing/2014/main" id="{1E20BE9C-5B1C-5277-BA44-87C0820AF6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3">
            <a:extLst>
              <a:ext uri="{FF2B5EF4-FFF2-40B4-BE49-F238E27FC236}">
                <a16:creationId xmlns:a16="http://schemas.microsoft.com/office/drawing/2014/main" id="{721572A3-E38C-2E03-62F4-FE4DFA283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171C2E2-FA93-C83C-4AD6-F8CEC20A4F20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59D287B-9DC1-D487-54C1-5D4ADD32D97F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3E278E9-C51F-E5B7-ADBB-9C6B4662775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D7E6-D67E-4BA8-8104-A7C01F9479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8934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30782DE-5946-8D00-D921-A9054E791A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AB62A9-5F4C-2414-5879-4981E54624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6EDFFE-6C93-4339-901A-FD208AEE6F2A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7" name="Imagem 11">
            <a:extLst>
              <a:ext uri="{FF2B5EF4-FFF2-40B4-BE49-F238E27FC236}">
                <a16:creationId xmlns:a16="http://schemas.microsoft.com/office/drawing/2014/main" id="{BF565740-5B2D-8D50-AAD6-5E6B0E5BB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2">
            <a:extLst>
              <a:ext uri="{FF2B5EF4-FFF2-40B4-BE49-F238E27FC236}">
                <a16:creationId xmlns:a16="http://schemas.microsoft.com/office/drawing/2014/main" id="{900B800A-FCD2-9A10-8113-C08AB8B897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3">
            <a:extLst>
              <a:ext uri="{FF2B5EF4-FFF2-40B4-BE49-F238E27FC236}">
                <a16:creationId xmlns:a16="http://schemas.microsoft.com/office/drawing/2014/main" id="{128B4F69-B800-B19B-F80A-F788C86B07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37B0B51-4D0B-093F-D839-018070700E1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843D652-E735-DA85-3634-53B6A947685C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C307165-9370-2CFF-46AB-5EAD986692B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FC04-CD3A-43F1-9AB0-48D4568BAB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258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2BC09A7-542E-4218-FBEA-E9C21B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AC62-71C2-434C-8D8B-DE1D83C9FDC5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0094C9-881E-3080-5916-AC99A184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1EC2B1F-CDCF-25D3-21F9-4093A709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EC41-03DC-4C9A-A7BE-2461759DDA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52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CF70CFA-EB4A-8DBE-07C1-85900150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7330-184F-45AC-80CC-A97D141CD8F1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89D9077-8349-D0C1-FBB1-7ED58744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CD5FC1F-D7B8-EEE9-5E3E-6A0CBF52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6C97-969E-4F85-82B1-97A596BA9A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931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678786F-B834-E75A-FDDC-846E1DC5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5A13-4905-4490-A16A-7E601F8AD882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6D6290D-A0D4-7930-0FA0-13C476BD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5134D53-198C-C296-7E06-745BD79B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5101-E86D-4D28-B2F9-6E3B57B2C2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112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CCBE93E-4D9C-4536-CDCA-23D0B7CD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E90B-509B-41A6-8B3A-8E9D4FEDCEBB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94CE9FF-014A-052B-4C99-03E25FAC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44950DD-EFDC-39AD-B71C-167EAC00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7739-0A73-49C6-8E58-6718BA7841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478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3972350-1A87-04DE-B3DA-70D154C2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E155-1D46-4156-9ED2-D3A6F014B778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A8CD9A7-1A90-5A8C-47C6-2097DF79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DFB91E9-85ED-27DA-2A3D-5C9CC8F6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CFC6-A38C-4F52-85A3-35C4D66ADD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01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B0B212A-8C49-6D60-0C39-848AD568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CB00-1053-426F-B6E9-706AD4A5965F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5BBD59E-7827-B0FF-FC6C-4CE97E4B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A988A2F-13AA-D3CC-9ED3-BFF568F5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89B0-82CE-48B5-A815-589C9A9C04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86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>
            <a:extLst>
              <a:ext uri="{FF2B5EF4-FFF2-40B4-BE49-F238E27FC236}">
                <a16:creationId xmlns:a16="http://schemas.microsoft.com/office/drawing/2014/main" id="{5EE9C049-D7FB-CC8F-D0C5-53DD474898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2051" name="Espaço Reservado para Texto 2">
            <a:extLst>
              <a:ext uri="{FF2B5EF4-FFF2-40B4-BE49-F238E27FC236}">
                <a16:creationId xmlns:a16="http://schemas.microsoft.com/office/drawing/2014/main" id="{36B7723E-ABA8-791B-CB94-FFB05D0CC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D2CEE9-AB5C-AE51-1C22-A10FA59E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927D211-5FF2-4839-9BCF-E70EA6EFFD14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1743B-D65C-0DE1-B240-3577DC1C6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77B1F-BCD0-2375-7A70-A81A17C75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A13C1A-46D5-44CB-A35F-57CBD3BFCB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965AF0-63B6-03A7-A0BF-CC7D2F4354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4400"/>
              <a:t>Clique para editar o estilo do título mestre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4C18FAC-6756-2CE2-5D19-55ED88F588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200"/>
              <a:t>Clique para editar os estilos do texto mestre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altLang="pt-BR" sz="2800"/>
              <a:t>Segundo nível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BR" altLang="pt-BR" sz="2400"/>
              <a:t>Terceiro nível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pt-BR" altLang="pt-BR" sz="2000"/>
              <a:t>Quarto nível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pt-BR" altLang="pt-BR" sz="2000"/>
              <a:t>Quinto nível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0A6AA0-30BC-50D7-0BD2-C49648D9EE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8AA688B-7CEF-445C-B4CC-AAE14634682C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2058" name="Imagem 3">
            <a:extLst>
              <a:ext uri="{FF2B5EF4-FFF2-40B4-BE49-F238E27FC236}">
                <a16:creationId xmlns:a16="http://schemas.microsoft.com/office/drawing/2014/main" id="{4A68CB57-AC16-E9EB-C244-6288BBE2D7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  <p:sldLayoutId id="2147486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27D211-5FF2-4839-9BCF-E70EA6EFFD14}" type="datetimeFigureOut">
              <a:rPr lang="pt-BR" smtClean="0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A13C1A-46D5-44CB-A35F-57CBD3BFCB1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17041FD0-B347-451E-B557-751C42B88F9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240684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ABAE2C44-4369-485E-BB97-FC847EC9035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76250"/>
            <a:ext cx="172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5A8963FA-C49E-41C6-ABA8-7C810F6863F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620714"/>
            <a:ext cx="9912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9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4" r:id="rId1"/>
    <p:sldLayoutId id="2147486725" r:id="rId2"/>
    <p:sldLayoutId id="2147486726" r:id="rId3"/>
    <p:sldLayoutId id="2147486727" r:id="rId4"/>
    <p:sldLayoutId id="2147486728" r:id="rId5"/>
    <p:sldLayoutId id="2147486729" r:id="rId6"/>
    <p:sldLayoutId id="2147486730" r:id="rId7"/>
    <p:sldLayoutId id="2147486731" r:id="rId8"/>
    <p:sldLayoutId id="2147486732" r:id="rId9"/>
    <p:sldLayoutId id="2147486733" r:id="rId10"/>
    <p:sldLayoutId id="2147486734" r:id="rId11"/>
    <p:sldLayoutId id="2147486698" r:id="rId12"/>
    <p:sldLayoutId id="2147486699" r:id="rId13"/>
    <p:sldLayoutId id="2147486700" r:id="rId14"/>
    <p:sldLayoutId id="2147486701" r:id="rId15"/>
    <p:sldLayoutId id="2147486702" r:id="rId16"/>
    <p:sldLayoutId id="2147486703" r:id="rId17"/>
    <p:sldLayoutId id="2147486704" r:id="rId18"/>
    <p:sldLayoutId id="2147486705" r:id="rId19"/>
    <p:sldLayoutId id="2147486706" r:id="rId20"/>
    <p:sldLayoutId id="214748670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D480809B-090E-E79E-6FC1-8D80F4E5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9" y="97426"/>
            <a:ext cx="24717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D91F40-0B8F-472B-CD4C-AAE575B30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16" y="72619"/>
            <a:ext cx="632232" cy="612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BFF5DF-7DD3-80B0-3CFB-A93EB755A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0"/>
          <a:stretch/>
        </p:blipFill>
        <p:spPr>
          <a:xfrm>
            <a:off x="10309419" y="108619"/>
            <a:ext cx="1782321" cy="6340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23B8B1-2CE6-3A4B-B1AD-65A22A35C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30" y="92007"/>
            <a:ext cx="1629257" cy="576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A05161E-6B8A-0925-BFC0-45EDBBDD2CC4}"/>
              </a:ext>
            </a:extLst>
          </p:cNvPr>
          <p:cNvGrpSpPr/>
          <p:nvPr/>
        </p:nvGrpSpPr>
        <p:grpSpPr>
          <a:xfrm>
            <a:off x="9557871" y="6061989"/>
            <a:ext cx="2413434" cy="632741"/>
            <a:chOff x="8491480" y="5211111"/>
            <a:chExt cx="2413434" cy="63274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5DE1046-83AA-06F5-07D3-F785205BF59C}"/>
                </a:ext>
              </a:extLst>
            </p:cNvPr>
            <p:cNvSpPr/>
            <p:nvPr/>
          </p:nvSpPr>
          <p:spPr bwMode="auto">
            <a:xfrm>
              <a:off x="8563255" y="5217608"/>
              <a:ext cx="2341659" cy="626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E809BA-11B2-4FE9-3A6C-E41FE646F1AE}"/>
                </a:ext>
              </a:extLst>
            </p:cNvPr>
            <p:cNvGrpSpPr/>
            <p:nvPr/>
          </p:nvGrpSpPr>
          <p:grpSpPr>
            <a:xfrm>
              <a:off x="8491480" y="5211111"/>
              <a:ext cx="2380383" cy="626244"/>
              <a:chOff x="8651776" y="6021751"/>
              <a:chExt cx="2380383" cy="626244"/>
            </a:xfrm>
          </p:grpSpPr>
          <p:pic>
            <p:nvPicPr>
              <p:cNvPr id="11" name="Imagem 3" descr="Uma imagem contendo Logotipo&#10;&#10;Descrição gerada automaticamente">
                <a:extLst>
                  <a:ext uri="{FF2B5EF4-FFF2-40B4-BE49-F238E27FC236}">
                    <a16:creationId xmlns:a16="http://schemas.microsoft.com/office/drawing/2014/main" id="{2D279378-181F-8429-A92F-BFCA0C152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2210" y="6050515"/>
                <a:ext cx="1359949" cy="581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m 3">
                <a:extLst>
                  <a:ext uri="{FF2B5EF4-FFF2-40B4-BE49-F238E27FC236}">
                    <a16:creationId xmlns:a16="http://schemas.microsoft.com/office/drawing/2014/main" id="{FD704858-C7DC-7F8C-9ACE-F32632F2A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58" b="35448"/>
              <a:stretch>
                <a:fillRect/>
              </a:stretch>
            </p:blipFill>
            <p:spPr bwMode="auto">
              <a:xfrm>
                <a:off x="8651776" y="6021751"/>
                <a:ext cx="994650" cy="626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85439AD-6A1D-E824-9D75-9342582968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7" y="6052443"/>
            <a:ext cx="2145600" cy="62624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5F5E1FD-65A3-31BA-FDA3-9969EF6C3790}"/>
              </a:ext>
            </a:extLst>
          </p:cNvPr>
          <p:cNvSpPr/>
          <p:nvPr/>
        </p:nvSpPr>
        <p:spPr>
          <a:xfrm>
            <a:off x="335360" y="3006187"/>
            <a:ext cx="10909212" cy="2439037"/>
          </a:xfrm>
          <a:prstGeom prst="rect">
            <a:avLst/>
          </a:prstGeom>
          <a:solidFill>
            <a:srgbClr val="DDA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</a:pPr>
            <a:r>
              <a:rPr lang="pt-BR" altLang="pt-BR" sz="2600" b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Oficina do </a:t>
            </a:r>
            <a:r>
              <a:rPr lang="pt-BR" altLang="pt-BR" sz="2600" b="1" dirty="0" err="1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ImunizaSUS</a:t>
            </a:r>
            <a:endParaRPr lang="pt-BR" altLang="pt-BR" sz="2600" b="1" dirty="0">
              <a:solidFill>
                <a:schemeClr val="tx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pt-BR" altLang="pt-BR" sz="2600" b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Perspectivas para o fortalecimento das ações de imunização a partir da Pesquisa Nacional sobre Cobertura Vacinal e Oficinas Estaduais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2600" b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Nordeste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2600" b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Paraíba</a:t>
            </a:r>
            <a:endParaRPr lang="pt-BR" altLang="pt-BR" sz="26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4A4F91-4A50-4E76-9F4B-B842F18CB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1" y="781346"/>
            <a:ext cx="4396339" cy="19680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7519E61-3C72-2D4F-EA4A-5C178F7384D8}"/>
              </a:ext>
            </a:extLst>
          </p:cNvPr>
          <p:cNvSpPr txBox="1"/>
          <p:nvPr/>
        </p:nvSpPr>
        <p:spPr>
          <a:xfrm>
            <a:off x="4655840" y="6309320"/>
            <a:ext cx="351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09 de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agosto</a:t>
            </a:r>
            <a:r>
              <a:rPr lang="pt-BR" dirty="0"/>
              <a:t> de 2023</a:t>
            </a:r>
          </a:p>
        </p:txBody>
      </p:sp>
    </p:spTree>
    <p:extLst>
      <p:ext uri="{BB962C8B-B14F-4D97-AF65-F5344CB8AC3E}">
        <p14:creationId xmlns:p14="http://schemas.microsoft.com/office/powerpoint/2010/main" val="155772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>
            <a:extLst>
              <a:ext uri="{FF2B5EF4-FFF2-40B4-BE49-F238E27FC236}">
                <a16:creationId xmlns:a16="http://schemas.microsoft.com/office/drawing/2014/main" id="{B8291F6B-9D99-8065-A773-85EED5EB1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260648"/>
            <a:ext cx="9866486" cy="287338"/>
          </a:xfrm>
        </p:spPr>
        <p:txBody>
          <a:bodyPr>
            <a:normAutofit fontScale="90000"/>
          </a:bodyPr>
          <a:lstStyle/>
          <a:p>
            <a:r>
              <a:rPr lang="pt-BR" altLang="pt-BR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Breve síntese dos resultados gerais (cont.)</a:t>
            </a:r>
            <a:endParaRPr lang="pt-BR" altLang="pt-BR" sz="2400" dirty="0"/>
          </a:p>
        </p:txBody>
      </p:sp>
      <p:sp>
        <p:nvSpPr>
          <p:cNvPr id="79875" name="CaixaDeTexto 1">
            <a:extLst>
              <a:ext uri="{FF2B5EF4-FFF2-40B4-BE49-F238E27FC236}">
                <a16:creationId xmlns:a16="http://schemas.microsoft.com/office/drawing/2014/main" id="{39B1006D-4537-5416-E9BB-2C9E77D8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764704"/>
            <a:ext cx="10657184" cy="59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5250" lvl="1" indent="0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pt-BR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Pontos de convergência entre o survey com secretarias, os </a:t>
            </a:r>
            <a:r>
              <a:rPr lang="pt-BR" sz="1800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surveys</a:t>
            </a:r>
            <a:r>
              <a:rPr lang="pt-BR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 sobre hesitação, as entrevistas em profundidade, o diálogo online e os grupos focais:</a:t>
            </a:r>
          </a:p>
          <a:p>
            <a:pPr marL="95250" indent="0">
              <a:spcBef>
                <a:spcPct val="0"/>
              </a:spcBef>
              <a:buNone/>
              <a:defRPr/>
            </a:pPr>
            <a:endParaRPr lang="pt-BR" sz="1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Problemas de recebimento, armazenamento e aplicação </a:t>
            </a: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menos frequentes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sz="1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Problemas de registro e de atraso/recusa </a:t>
            </a: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frequentes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altLang="pt-BR" sz="18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Problemas no Registro</a:t>
            </a: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mudança nos sistemas de informação do PNI, com dificuldade de compatibilização com sistemas anteriores e/ou próprios (municipais e/ou estaduais), falta de capacitação frente às mudanças, 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 precário à internet e/ou a computadores.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Percepção de que a população atrasa para receber os imunizantes, mas são 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raros os casos de recusa.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altLang="pt-BR" sz="1800" b="1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Atraso amplamente associado à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complacência </a:t>
            </a: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(baixa percepção de risco, em função da erradicação de diversas doenças)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altLang="pt-BR" sz="1800" b="1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Desinformação e receio dos possíveis efeitos adversos causados pelos imunizantes. </a:t>
            </a:r>
            <a:r>
              <a:rPr 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movimentos antivacina para COVID 19 intensificaram a desinformação para outras vacinas, com impacto na hesitação.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4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ixaDeTexto 4">
            <a:extLst>
              <a:ext uri="{FF2B5EF4-FFF2-40B4-BE49-F238E27FC236}">
                <a16:creationId xmlns:a16="http://schemas.microsoft.com/office/drawing/2014/main" id="{C5EAA0A7-33A9-F6CB-01FD-22868619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908720"/>
            <a:ext cx="11161240" cy="59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750" indent="-520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5250" lvl="1" indent="0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pt-BR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Pontos de convergência entre o survey com secretarias, os </a:t>
            </a:r>
            <a:r>
              <a:rPr lang="pt-BR" sz="1800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surveys</a:t>
            </a:r>
            <a:r>
              <a:rPr lang="pt-BR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 sobre hesitação, as entrevistas em profundidade, o diálogo online e os grupos focais:</a:t>
            </a: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sz="1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Problemas relacionados aos profissionais da vacinação: 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número insuficiente, sobrecarga de trabalho, falta de capacitação, </a:t>
            </a: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alta rotatividade, profissionais não querem assumir salas de vacina.</a:t>
            </a:r>
          </a:p>
          <a:p>
            <a:pPr marL="381000" indent="-285750">
              <a:spcBef>
                <a:spcPct val="0"/>
              </a:spcBef>
              <a:defRPr/>
            </a:pPr>
            <a:endParaRPr lang="pt-BR" altLang="pt-BR" sz="1800" b="1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81000" indent="-285750">
              <a:spcBef>
                <a:spcPct val="0"/>
              </a:spcBef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Barreiras de acesso amplamente apontadas como importante causa do atraso do calendário de vacinação - 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geográficas e estruturais.</a:t>
            </a: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Necessidade de </a:t>
            </a:r>
            <a:r>
              <a:rPr lang="pt-BR" alt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incremento das ações de busca ativa </a:t>
            </a: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das políticas intersetoriais, em especial com as secretarias de educação.</a:t>
            </a: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atuais </a:t>
            </a:r>
            <a:r>
              <a:rPr 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estratégias de comunicação </a:t>
            </a:r>
            <a:r>
              <a:rPr 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adotadas </a:t>
            </a:r>
            <a:r>
              <a:rPr 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têm sido efetivas</a:t>
            </a:r>
            <a:r>
              <a:rPr 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</a:t>
            </a: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ampanhas de vacinação cada vez mais irregulares e perdendo a capacidade de se comunicar com seus públicos-alvo.</a:t>
            </a: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Metas de cobertura inatingíveis/inadequadas </a:t>
            </a:r>
            <a:r>
              <a:rPr 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devido a previsões demográficas imprecisas. especialmente para municípios pequenos</a:t>
            </a: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0" lvl="1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Pouca integração </a:t>
            </a:r>
            <a:r>
              <a:rPr lang="pt-BR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comunicação </a:t>
            </a:r>
            <a:r>
              <a:rPr lang="pt-BR" sz="1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 a Vigilância em Saúde e a Atenção Básica.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5039908-20B6-F1C8-7639-60D0F494296C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88640"/>
            <a:ext cx="986648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Breve síntese dos resultados (cont.)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417166209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F5D0347-ED75-4602-9EA4-A128871E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628800"/>
            <a:ext cx="10225136" cy="46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750" indent="-520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Preocupação com os efeitos colaterais das vacinas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Taxas de abandono aumentaram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Resistência do profissional em querer assumir a vacinação (são capacitados, mas não querem assumir a responsabilidade)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Dificuldade na alimentação do sistema de informação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Atraso ou recusa da população por alguns imunobiológicos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Disseminação de </a:t>
            </a:r>
            <a:r>
              <a:rPr lang="pt-BR" altLang="pt-BR" sz="1800" i="1" dirty="0" err="1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fake</a:t>
            </a:r>
            <a:r>
              <a:rPr lang="pt-BR" altLang="pt-BR" sz="1800" i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pt-BR" altLang="pt-BR" sz="1800" i="1" dirty="0" err="1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news</a:t>
            </a:r>
            <a:endParaRPr lang="pt-BR" altLang="pt-BR" sz="1800" i="1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Município não atinge a cobertura por não ter a população adscrita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Vigilância epidemiológica não discute a cobertura com o município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B21000-9D89-4BD7-A8C0-097EDE8A6B7E}"/>
              </a:ext>
            </a:extLst>
          </p:cNvPr>
          <p:cNvSpPr txBox="1">
            <a:spLocks noChangeArrowheads="1"/>
          </p:cNvSpPr>
          <p:nvPr/>
        </p:nvSpPr>
        <p:spPr>
          <a:xfrm>
            <a:off x="1271464" y="862703"/>
            <a:ext cx="2664296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000" b="1" dirty="0">
                <a:solidFill>
                  <a:srgbClr val="99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Região Nordeste</a:t>
            </a:r>
            <a:endParaRPr lang="pt-BR" altLang="pt-BR" sz="2000" dirty="0">
              <a:solidFill>
                <a:srgbClr val="99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AF9925-9F14-FEC4-A89F-3BD2ED8B6EC8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8864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 problemas</a:t>
            </a:r>
          </a:p>
        </p:txBody>
      </p:sp>
    </p:spTree>
    <p:extLst>
      <p:ext uri="{BB962C8B-B14F-4D97-AF65-F5344CB8AC3E}">
        <p14:creationId xmlns:p14="http://schemas.microsoft.com/office/powerpoint/2010/main" val="99396113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F5D0347-ED75-4602-9EA4-A128871E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1" y="1484784"/>
            <a:ext cx="10441160" cy="429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750" indent="-520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lvl="1" inden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Realização de oficinas estaduais e regionais de mobilização dos municípios com apresentação dos resultados da pesquisa sobre cobertura vacinal para desenvolvimento de estratégias de fortalecimento das ações de imunização e enfrentamento às baixas coberturas vacinais a partir da discussão dos resultados da pesquisa com profissionais e gestores de saúde</a:t>
            </a:r>
          </a:p>
          <a:p>
            <a:pPr marL="273050" lvl="1" inden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endParaRPr lang="pt-BR" altLang="pt-BR" sz="1800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73050" lvl="1" indent="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Mais de 4000 profissionais e gestores participaram das oficinas</a:t>
            </a:r>
          </a:p>
          <a:p>
            <a:pPr marL="273050" lvl="1" inden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endParaRPr lang="pt-BR" altLang="pt-BR" sz="1800" b="1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73050" lvl="1" indent="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pt-BR" altLang="pt-BR" sz="18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Oficinas estaduais nos estados da região Nordeste em 2022/23 e várias outras no nível regional dos estados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AF9925-9F14-FEC4-A89F-3BD2ED8B6EC8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16632"/>
            <a:ext cx="900100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utilizar os resultados da pesquisa no enfrentamento dos problemas identificados?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3197A472-6A55-40D1-9B7C-48825976580B}"/>
              </a:ext>
            </a:extLst>
          </p:cNvPr>
          <p:cNvSpPr/>
          <p:nvPr/>
        </p:nvSpPr>
        <p:spPr>
          <a:xfrm>
            <a:off x="5534271" y="3235461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68F1E28F-D9C9-C636-76BD-42AA61E7A12F}"/>
              </a:ext>
            </a:extLst>
          </p:cNvPr>
          <p:cNvSpPr/>
          <p:nvPr/>
        </p:nvSpPr>
        <p:spPr>
          <a:xfrm>
            <a:off x="5534271" y="4367927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595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>
            <a:off x="966905" y="807021"/>
            <a:ext cx="589109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37º CONGRESSO CONASEMS</a:t>
            </a:r>
            <a:endParaRPr dirty="0"/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1415480" y="1196752"/>
            <a:ext cx="7673896" cy="253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Oficina  Nacional do Projeto </a:t>
            </a:r>
            <a:r>
              <a:rPr lang="pt-BR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ImunizaSUS</a:t>
            </a:r>
            <a:endParaRPr lang="pt-BR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pt-BR" sz="16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t-BR" sz="1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Estratégias selecionadas – Região Nordeste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pt-BR" sz="1600" b="1" i="1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10" y="6192740"/>
            <a:ext cx="1921848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452" y="807020"/>
            <a:ext cx="2366772" cy="60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4CF23E-AB71-48F3-A94D-67172FFD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2864159"/>
            <a:ext cx="2952328" cy="30065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38DE3-E67D-418C-B8C2-6260BAC7F507}"/>
              </a:ext>
            </a:extLst>
          </p:cNvPr>
          <p:cNvSpPr txBox="1"/>
          <p:nvPr/>
        </p:nvSpPr>
        <p:spPr>
          <a:xfrm>
            <a:off x="3225172" y="619608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31% do total de estratégias selecionadas (423)</a:t>
            </a:r>
          </a:p>
        </p:txBody>
      </p:sp>
    </p:spTree>
    <p:extLst>
      <p:ext uri="{BB962C8B-B14F-4D97-AF65-F5344CB8AC3E}">
        <p14:creationId xmlns:p14="http://schemas.microsoft.com/office/powerpoint/2010/main" val="57488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AF9925-9F14-FEC4-A89F-3BD2ED8B6EC8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88640"/>
            <a:ext cx="9577064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 temas das estratégias apresentadas – região Nordeste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C4F48D3-9F32-DE11-7BC4-C1CB916B2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977785"/>
              </p:ext>
            </p:extLst>
          </p:nvPr>
        </p:nvGraphicFramePr>
        <p:xfrm>
          <a:off x="1127448" y="860600"/>
          <a:ext cx="8928992" cy="583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35206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4CAF141-A8F4-ACC4-3147-66E68716EDDE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8864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Nuvem de palavras das estratégias apresentadas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80372A-D071-EF5B-6CC0-CADD740ED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340768"/>
            <a:ext cx="1110775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AF9925-9F14-FEC4-A89F-3BD2ED8B6EC8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8864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Estratégias apresentadas – algumas considerações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89F060-B2C5-220D-DC33-D8476D5CE4F5}"/>
              </a:ext>
            </a:extLst>
          </p:cNvPr>
          <p:cNvSpPr txBox="1">
            <a:spLocks noChangeArrowheads="1"/>
          </p:cNvSpPr>
          <p:nvPr/>
        </p:nvSpPr>
        <p:spPr>
          <a:xfrm>
            <a:off x="551384" y="1664804"/>
            <a:ext cx="1123324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Geração de um movimento ascendente de fomento do pensamento crítico e a problematização da realidade entre os profissionais que atuam nas ações municipais de imunização. </a:t>
            </a:r>
          </a:p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Esforço para sistematizar os principais problemas e desafios a partir de uma base científica organizada. </a:t>
            </a:r>
          </a:p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“Combo” de estratégias – os municípios realizam diferentes ações concomitantemente para avançar no cumprimento das metas de coberturas vacinais.</a:t>
            </a:r>
          </a:p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Com a realização das oficinas e da apresentação das estratégias no Congresso Nacional do CONASEMS, buscou-se promover uma reflexão sobre o que de fato está sob a responsabilidade do município, do estado e do governo federal. </a:t>
            </a:r>
          </a:p>
        </p:txBody>
      </p:sp>
    </p:spTree>
    <p:extLst>
      <p:ext uri="{BB962C8B-B14F-4D97-AF65-F5344CB8AC3E}">
        <p14:creationId xmlns:p14="http://schemas.microsoft.com/office/powerpoint/2010/main" val="235500676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AF9925-9F14-FEC4-A89F-3BD2ED8B6EC8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8864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Como as estratégias procuraram responder aos desafios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99D2F1-B55E-C439-D8BB-CC88ED70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7" y="1298257"/>
            <a:ext cx="4429229" cy="40934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750" indent="-520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Dificuldade na alimentação do sistema de informação </a:t>
            </a:r>
          </a:p>
          <a:p>
            <a:pPr marL="27305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Disseminação de </a:t>
            </a:r>
            <a:r>
              <a:rPr lang="pt-BR" altLang="pt-BR" sz="1600" i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fake </a:t>
            </a:r>
            <a:r>
              <a:rPr lang="pt-BR" altLang="pt-BR" sz="1600" i="1" dirty="0" err="1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news</a:t>
            </a:r>
            <a:endParaRPr lang="pt-BR" altLang="pt-BR" sz="1600" i="1" dirty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7305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Hesitação vacinal </a:t>
            </a:r>
          </a:p>
          <a:p>
            <a:pPr marL="27305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Município não atinge a cobertura por não ter a população adscrita</a:t>
            </a:r>
          </a:p>
          <a:p>
            <a:pPr marL="27305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Problemas relacionados aos profissionais da vacinação</a:t>
            </a:r>
          </a:p>
          <a:p>
            <a:pPr marL="27305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Vigilância epidemiológica não discute a cobertura com o município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F0316B-03B5-6BA6-ADF6-BB3399BB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70" y="1298257"/>
            <a:ext cx="5657670" cy="39651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750" indent="-520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lvl="1" indent="0" algn="ctr">
              <a:spcBef>
                <a:spcPts val="1200"/>
              </a:spcBef>
              <a:spcAft>
                <a:spcPts val="10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Monitoramento e avaliação de sistemas de informação </a:t>
            </a:r>
          </a:p>
          <a:p>
            <a:pPr marL="273050" lvl="1" indent="0" algn="ctr">
              <a:spcBef>
                <a:spcPts val="1200"/>
              </a:spcBef>
              <a:spcAft>
                <a:spcPts val="10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Educação em saúde, campanhas</a:t>
            </a:r>
          </a:p>
          <a:p>
            <a:pPr marL="273050" lvl="1" indent="0" algn="ctr">
              <a:spcBef>
                <a:spcPts val="1200"/>
              </a:spcBef>
              <a:spcAft>
                <a:spcPts val="10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Ampliação do horário de vacinação, busca ativa, campanhas, educação em saúde, intersetorialidade, vacinação itinerante </a:t>
            </a:r>
          </a:p>
          <a:p>
            <a:pPr marL="273050" lvl="1" indent="0" algn="ctr">
              <a:spcBef>
                <a:spcPts val="1200"/>
              </a:spcBef>
              <a:spcAft>
                <a:spcPts val="10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Monitoramento e avaliação de sistemas de informação </a:t>
            </a:r>
          </a:p>
          <a:p>
            <a:pPr marL="273050" lvl="1" indent="0" algn="ctr">
              <a:spcBef>
                <a:spcPts val="1200"/>
              </a:spcBef>
              <a:spcAft>
                <a:spcPts val="10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Educação permanente, intersetorialidade, reorganização do processo de trabalho e planejamento de ações</a:t>
            </a:r>
          </a:p>
          <a:p>
            <a:pPr marL="273050" lvl="1" indent="0" algn="ctr">
              <a:spcBef>
                <a:spcPts val="1200"/>
              </a:spcBef>
              <a:spcAft>
                <a:spcPts val="1000"/>
              </a:spcAft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Integração Vigilância em Saúde e Atenção Primária à Saúde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FB96E42-F403-FE50-AEFA-63EAB4BA87C7}"/>
              </a:ext>
            </a:extLst>
          </p:cNvPr>
          <p:cNvSpPr txBox="1">
            <a:spLocks noChangeArrowheads="1"/>
          </p:cNvSpPr>
          <p:nvPr/>
        </p:nvSpPr>
        <p:spPr>
          <a:xfrm>
            <a:off x="2135560" y="762049"/>
            <a:ext cx="2664296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Estratégias</a:t>
            </a:r>
            <a:endParaRPr lang="pt-BR" altLang="pt-BR" sz="2400" dirty="0">
              <a:solidFill>
                <a:srgbClr val="990000"/>
              </a:solidFill>
            </a:endParaRP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0498976F-A9A5-E270-3D1A-BEE153A6112D}"/>
              </a:ext>
            </a:extLst>
          </p:cNvPr>
          <p:cNvSpPr/>
          <p:nvPr/>
        </p:nvSpPr>
        <p:spPr>
          <a:xfrm>
            <a:off x="6459287" y="1411337"/>
            <a:ext cx="720080" cy="217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4320BD07-C57A-E3C0-5428-121C53FEE808}"/>
              </a:ext>
            </a:extLst>
          </p:cNvPr>
          <p:cNvSpPr/>
          <p:nvPr/>
        </p:nvSpPr>
        <p:spPr>
          <a:xfrm>
            <a:off x="6454349" y="1943226"/>
            <a:ext cx="720080" cy="217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CE0E4521-74C9-2171-3A3A-8334BC0E7948}"/>
              </a:ext>
            </a:extLst>
          </p:cNvPr>
          <p:cNvSpPr/>
          <p:nvPr/>
        </p:nvSpPr>
        <p:spPr>
          <a:xfrm>
            <a:off x="6474281" y="2574718"/>
            <a:ext cx="720080" cy="217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8AA199FD-57F9-6386-5879-061495020543}"/>
              </a:ext>
            </a:extLst>
          </p:cNvPr>
          <p:cNvSpPr txBox="1">
            <a:spLocks noChangeArrowheads="1"/>
          </p:cNvSpPr>
          <p:nvPr/>
        </p:nvSpPr>
        <p:spPr>
          <a:xfrm>
            <a:off x="7808278" y="781121"/>
            <a:ext cx="3585352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Questões desafiadoras</a:t>
            </a:r>
            <a:endParaRPr lang="pt-BR" altLang="pt-BR" sz="2400" dirty="0">
              <a:solidFill>
                <a:srgbClr val="990000"/>
              </a:solidFill>
            </a:endParaRP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F5F3564E-DB4A-0303-FB1A-48910BBDCB38}"/>
              </a:ext>
            </a:extLst>
          </p:cNvPr>
          <p:cNvSpPr/>
          <p:nvPr/>
        </p:nvSpPr>
        <p:spPr>
          <a:xfrm>
            <a:off x="6454349" y="3390012"/>
            <a:ext cx="720080" cy="217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64C72DBE-7C46-8D66-8111-BFB8C81FBCB5}"/>
              </a:ext>
            </a:extLst>
          </p:cNvPr>
          <p:cNvSpPr/>
          <p:nvPr/>
        </p:nvSpPr>
        <p:spPr>
          <a:xfrm>
            <a:off x="6454349" y="3987843"/>
            <a:ext cx="720080" cy="217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AD93FC35-BC9B-7430-670E-A696534D233D}"/>
              </a:ext>
            </a:extLst>
          </p:cNvPr>
          <p:cNvSpPr/>
          <p:nvPr/>
        </p:nvSpPr>
        <p:spPr>
          <a:xfrm>
            <a:off x="6448996" y="4672221"/>
            <a:ext cx="720080" cy="217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0121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8C077B1-3D85-E3BA-CF1A-98D3004D8E49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Alguma indicação de aumento das coberturas vacinais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5FE0FC0-F08E-EC9A-0AC4-2FEA33D76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20688"/>
              </p:ext>
            </p:extLst>
          </p:nvPr>
        </p:nvGraphicFramePr>
        <p:xfrm>
          <a:off x="2855640" y="1825516"/>
          <a:ext cx="5616623" cy="4351332"/>
        </p:xfrm>
        <a:graphic>
          <a:graphicData uri="http://schemas.openxmlformats.org/drawingml/2006/table">
            <a:tbl>
              <a:tblPr/>
              <a:tblGrid>
                <a:gridCol w="2554195">
                  <a:extLst>
                    <a:ext uri="{9D8B030D-6E8A-4147-A177-3AD203B41FA5}">
                      <a16:colId xmlns:a16="http://schemas.microsoft.com/office/drawing/2014/main" val="2421120987"/>
                    </a:ext>
                  </a:extLst>
                </a:gridCol>
                <a:gridCol w="869515">
                  <a:extLst>
                    <a:ext uri="{9D8B030D-6E8A-4147-A177-3AD203B41FA5}">
                      <a16:colId xmlns:a16="http://schemas.microsoft.com/office/drawing/2014/main" val="2411553518"/>
                    </a:ext>
                  </a:extLst>
                </a:gridCol>
                <a:gridCol w="896770">
                  <a:extLst>
                    <a:ext uri="{9D8B030D-6E8A-4147-A177-3AD203B41FA5}">
                      <a16:colId xmlns:a16="http://schemas.microsoft.com/office/drawing/2014/main" val="961465588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8430953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Imunobiológico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Variação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732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BCG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0061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0161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Febre Amarela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2126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Hepatite 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7962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Hepatite B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6983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Meningococo 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0678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Pentavalente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9434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Pneumocócica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7372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Poliomielite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4110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Rotavírus Humano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9300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Tetra Viral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3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3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7095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Tríplice Viral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rgbClr val="9C57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71205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1F61181-4DF9-CECD-0538-65CAE4C9C024}"/>
              </a:ext>
            </a:extLst>
          </p:cNvPr>
          <p:cNvSpPr txBox="1"/>
          <p:nvPr/>
        </p:nvSpPr>
        <p:spPr>
          <a:xfrm>
            <a:off x="2207568" y="10527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Coberturas vacinas – Nordeste – 2021-2022</a:t>
            </a:r>
          </a:p>
        </p:txBody>
      </p:sp>
    </p:spTree>
    <p:extLst>
      <p:ext uri="{BB962C8B-B14F-4D97-AF65-F5344CB8AC3E}">
        <p14:creationId xmlns:p14="http://schemas.microsoft.com/office/powerpoint/2010/main" val="428133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765A2FFA-4F95-848F-0415-34B1EEAA6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432" y="1018383"/>
            <a:ext cx="8362950" cy="649288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</a:t>
            </a:r>
            <a:endParaRPr lang="pt-BR" altLang="pt-BR" sz="2800" dirty="0">
              <a:solidFill>
                <a:srgbClr val="99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AA39B8-4C24-AF9F-DADA-C2CDCB31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93" y="1933386"/>
            <a:ext cx="11233248" cy="2209265"/>
          </a:xfrm>
        </p:spPr>
        <p:txBody>
          <a:bodyPr>
            <a:normAutofit/>
          </a:bodyPr>
          <a:lstStyle/>
          <a:p>
            <a:pPr marL="628650" indent="0" algn="just">
              <a:lnSpc>
                <a:spcPct val="150000"/>
              </a:lnSpc>
              <a:buNone/>
              <a:defRPr/>
            </a:pP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Analisar a situação atual da cobertura vacinal e identificar os principais desafios à efetividade da política e das ações de imunização nos territórios municipais em nível nacional, investigando a queda da cobertura vacinal e seus determinantes, com ênfase na hesitação vacinal e desinformação</a:t>
            </a:r>
          </a:p>
          <a:p>
            <a:pPr marL="628650" indent="0" algn="just">
              <a:buNone/>
              <a:defRPr/>
            </a:pPr>
            <a:endParaRPr lang="pt-B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200EDD4-E9D3-49F0-9F60-E973477FBD73}"/>
              </a:ext>
            </a:extLst>
          </p:cNvPr>
          <p:cNvSpPr/>
          <p:nvPr/>
        </p:nvSpPr>
        <p:spPr>
          <a:xfrm>
            <a:off x="358859" y="4281200"/>
            <a:ext cx="11017224" cy="25266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algn="just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Desenvolvida pelo Núcleo de Educação em Saúde Coletiva da Faculdade de Medicina da Universidade Federal de Minas Gerais (NESCON/FM/UFMG), sob demanda do Conselho Nacional de Secretarias Municipais de Saúde (CONASEMS) </a:t>
            </a:r>
          </a:p>
          <a:p>
            <a:pPr marL="628650" algn="just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Período de execução: março a dezembro de 2021</a:t>
            </a:r>
          </a:p>
          <a:p>
            <a:pPr marL="628650" algn="just"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altLang="pt-B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ABDCBEA-12E9-4F1D-8DD4-9E9442DEC1E4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79705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800" b="1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pesquisa</a:t>
            </a:r>
            <a:endParaRPr lang="pt-BR" altLang="pt-BR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9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95A7-28CF-49BC-A458-10BCBC05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C68469-1CD9-44DF-906D-A68F8E5D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0853D7-DEB7-444A-833A-6F42F866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80388"/>
            <a:ext cx="11737304" cy="627761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77C596-9D9E-4825-8745-B166F3162B80}"/>
              </a:ext>
            </a:extLst>
          </p:cNvPr>
          <p:cNvSpPr/>
          <p:nvPr/>
        </p:nvSpPr>
        <p:spPr>
          <a:xfrm>
            <a:off x="4079776" y="2679374"/>
            <a:ext cx="165618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756F7E-A488-4516-BEE3-02789DD4C1F7}"/>
              </a:ext>
            </a:extLst>
          </p:cNvPr>
          <p:cNvSpPr/>
          <p:nvPr/>
        </p:nvSpPr>
        <p:spPr>
          <a:xfrm>
            <a:off x="9960353" y="2672528"/>
            <a:ext cx="179621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C077B1-3D85-E3BA-CF1A-98D3004D8E49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Alguma indicação de aumento das coberturas vacinais</a:t>
            </a:r>
          </a:p>
        </p:txBody>
      </p:sp>
    </p:spTree>
    <p:extLst>
      <p:ext uri="{BB962C8B-B14F-4D97-AF65-F5344CB8AC3E}">
        <p14:creationId xmlns:p14="http://schemas.microsoft.com/office/powerpoint/2010/main" val="340837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AF9925-9F14-FEC4-A89F-3BD2ED8B6EC8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88640"/>
            <a:ext cx="9433048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Perspectivas a partir do processo de mobilização em desenvolvimento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947120-3315-5F61-E916-70EDE9BC4DEF}"/>
              </a:ext>
            </a:extLst>
          </p:cNvPr>
          <p:cNvSpPr txBox="1"/>
          <p:nvPr/>
        </p:nvSpPr>
        <p:spPr>
          <a:xfrm>
            <a:off x="623392" y="1166842"/>
            <a:ext cx="10657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Retomada da discussão nos territórios municipais sobre as experiências, estratégias e ações municipais de imunização.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Avaliação dos cenários de curto, médio e longo prazos para o aprimoramento e consolidação da mobilização para viabilizar estratégias visando o aumento dos indicadores de cobertura vacinal, com potencial para fortalecer as ações de promoção da saúde da atenção primária à saúde.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Em 2023, no âmbito do projeto nacional </a:t>
            </a:r>
            <a:r>
              <a:rPr lang="pt-BR" sz="2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sobre Cobertura Vacinal, serão realizadas n</a:t>
            </a:r>
            <a:r>
              <a:rPr lang="pt-BR" sz="2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ovas rodadas de </a:t>
            </a:r>
            <a:r>
              <a:rPr lang="pt-BR" sz="2000" i="1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surveys</a:t>
            </a:r>
            <a:r>
              <a:rPr lang="pt-BR" sz="2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com gestores, profissionais de saúde e população. Também prevê-se o aprimoramento do painel de indicadores e outras atividades que culminam na organização de Rede Colaborativa para estudos e pesquisas sobre as ações de imunização e os fatores relacionados ao alcance das metas de cobertura vacinal.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3614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>
            <a:extLst>
              <a:ext uri="{FF2B5EF4-FFF2-40B4-BE49-F238E27FC236}">
                <a16:creationId xmlns:a16="http://schemas.microsoft.com/office/drawing/2014/main" id="{13E4E8CE-5743-4C45-A5B5-09A0D5656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980728"/>
            <a:ext cx="907281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COORDENAÇÃO: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Francisco Eduardo de Campos (Prof. FM/UFMG e Especialista FIOCRUZ)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Sabado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Nicolau Girardi (Coordenador EPSM/NESCON/FM/UFMG)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EQUIPE CONASEMS: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Kandice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Falcão, Rosângela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Treichel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Alessandro Chagas e Flávio Álvares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EQUIPE NESCON/FM/UFMG: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Alice Werneck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Massote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Ana Cristina de Sousa van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Stralen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Ana Carolina M. de Assis Chagas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Camilo de Oliveira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Aggio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(DCS/FAFICH/UFMG)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Carla Luiza de Oliveira (Margem/UFMG)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Carla Rodrigues (INCT.DD)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Cecília Nogueira Rezende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Daisy Maria Xavier de Abreu (NESCON)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Dilvan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Passos de Azevedo (INCT.DD)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Érica Araújo Silva Lopes (NESCON)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Erick de Oliveira Faria (EPSM/NESCON)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Fabiana Guerra Pimenta (EPSM/NESCON)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Fernando Antônio Camargo Vaz (EPSM/NESCON)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Filipe Mendes Motta (Margem/UFMG) </a:t>
            </a: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4A6E0566-6304-4243-A811-B7B3DB9D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2852936"/>
            <a:ext cx="43307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Gabriela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Wenzel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(INCT.DD)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Gilvânia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Westin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Cosenza (NESCON)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Hugo André da Rocha (NESCON)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Jackson Freire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Araujo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Jeferson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Canesso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Joana Natália Cella (EPSM/NESCON)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João Batista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Girardi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Junior (EPSM/NESCON)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João Guilherme Bastos dos Santos (INCT.DD)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Larissa Mary de Carvalho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Lucas Pereira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Wan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Der Maas (EPSM/NESCON)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Renato Duarte Caetano (Margem/UFMG)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Ricardo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Fabrino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Mendonça (DCP/FAFICH/UFMG)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Samuel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Araujo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Gomes da Silva (EPSM/NESCON)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Ulysses </a:t>
            </a:r>
            <a:r>
              <a:rPr kumimoji="0" lang="pt-B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Panisset</a:t>
            </a:r>
            <a:r>
              <a:rPr kumimoji="0" lang="pt-B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(DMPS/FM/UFMG)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A1CA0D-0169-471B-B2DF-5D6DCCB94E54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0"/>
            <a:ext cx="8362950" cy="649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3200" b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Equipe</a:t>
            </a:r>
          </a:p>
        </p:txBody>
      </p:sp>
    </p:spTree>
    <p:extLst>
      <p:ext uri="{BB962C8B-B14F-4D97-AF65-F5344CB8AC3E}">
        <p14:creationId xmlns:p14="http://schemas.microsoft.com/office/powerpoint/2010/main" val="1568533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9E0E563-6D7A-024D-9199-475E1BA95695}"/>
              </a:ext>
            </a:extLst>
          </p:cNvPr>
          <p:cNvSpPr/>
          <p:nvPr/>
        </p:nvSpPr>
        <p:spPr>
          <a:xfrm>
            <a:off x="3071664" y="1988841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99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Muito Obrigada!</a:t>
            </a:r>
          </a:p>
          <a:p>
            <a:pPr algn="ctr"/>
            <a:endParaRPr lang="pt-BR" sz="2800" b="1" dirty="0"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/>
            <a:endParaRPr lang="pt-BR" sz="2800" b="1" dirty="0"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/>
            <a:r>
              <a:rPr lang="pt-BR" sz="2800" b="1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pesquisaconasems@nescon.medicina.ufmg.br</a:t>
            </a:r>
          </a:p>
          <a:p>
            <a:pPr algn="ctr"/>
            <a:endParaRPr lang="pt-BR" sz="2800" b="1" dirty="0"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/>
            <a:r>
              <a:rPr lang="pt-BR" sz="2800" b="1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assessoria@conasems.org.br</a:t>
            </a:r>
          </a:p>
          <a:p>
            <a:pPr algn="ctr"/>
            <a:endParaRPr lang="pt-BR" sz="2800" b="1" dirty="0"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/>
            <a:endParaRPr lang="pt-BR" sz="2800" b="1" dirty="0"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/>
            <a:br>
              <a:rPr lang="pt-BR" sz="2800" b="1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94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>
            <a:extLst>
              <a:ext uri="{FF2B5EF4-FFF2-40B4-BE49-F238E27FC236}">
                <a16:creationId xmlns:a16="http://schemas.microsoft.com/office/drawing/2014/main" id="{B8291F6B-9D99-8065-A773-85EED5EB1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332656"/>
            <a:ext cx="9433048" cy="287338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Breve síntese dos resultados gerais</a:t>
            </a:r>
            <a:endParaRPr lang="pt-BR" altLang="pt-BR" sz="2400" dirty="0">
              <a:solidFill>
                <a:srgbClr val="C00000"/>
              </a:solidFill>
            </a:endParaRPr>
          </a:p>
        </p:txBody>
      </p:sp>
      <p:sp>
        <p:nvSpPr>
          <p:cNvPr id="79875" name="CaixaDeTexto 1">
            <a:extLst>
              <a:ext uri="{FF2B5EF4-FFF2-40B4-BE49-F238E27FC236}">
                <a16:creationId xmlns:a16="http://schemas.microsoft.com/office/drawing/2014/main" id="{39B1006D-4537-5416-E9BB-2C9E77D8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836712"/>
            <a:ext cx="10945216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Retrospectiva da cobertura vacinal</a:t>
            </a:r>
          </a:p>
          <a:p>
            <a:pPr marL="0" indent="0">
              <a:buNone/>
            </a:pPr>
            <a:endParaRPr lang="pt-BR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de Cobertura Vacinal - ICV</a:t>
            </a:r>
          </a:p>
          <a:p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endência de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queda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dos índices de cobertura vacinal foi observada no Brasil e regiões a partir de 2016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mas com variações entre elas, de acordo com o imunobiológico. </a:t>
            </a:r>
            <a:endParaRPr lang="pt-BR" sz="1800" i="0" u="none" strike="noStrike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80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Taxas de abandono  - 2015 e 2022</a:t>
            </a:r>
            <a:endParaRPr lang="pt-BR" sz="1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80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Variações</a:t>
            </a:r>
            <a:r>
              <a:rPr lang="pt-BR" sz="1800" b="1" i="0" u="none" strike="noStrik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800" i="0" u="none" strike="noStrik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geral com tendência de </a:t>
            </a:r>
            <a:r>
              <a:rPr lang="pt-BR" sz="1800" b="1" i="0" u="none" strike="noStrik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</a:t>
            </a:r>
            <a:r>
              <a:rPr lang="pt-BR" sz="1800" i="0" u="none" strike="noStrik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algumas vacinas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pt-BR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omogeneidade das CV</a:t>
            </a:r>
          </a:p>
          <a:p>
            <a:pPr marL="381000" indent="-285750">
              <a:spcBef>
                <a:spcPct val="0"/>
              </a:spcBef>
              <a:defRPr/>
            </a:pPr>
            <a:r>
              <a:rPr lang="pt-B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Queda </a:t>
            </a:r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da homogeneidade das coberturas vacinais</a:t>
            </a:r>
            <a:r>
              <a:rPr lang="pt-B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8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para a maioria dos imunobiológicos analisados a partir de 2016. </a:t>
            </a:r>
            <a:endParaRPr lang="pt-BR" sz="1800" dirty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0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B579C-0E47-4E0A-8F3D-C1ED2397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660CCE-BA3E-46EA-80CA-F2FEF05C5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C3E344-AD80-49DC-9ED3-24AF5629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147179"/>
            <a:ext cx="11669754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8E82-E5CB-4E71-A688-333DA20B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AA6D202-4C50-4452-8552-3A54628D7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32769"/>
            <a:ext cx="11953328" cy="67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372D7-5ABA-47F6-87BB-952C5C55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9C1232-95D4-4762-A641-57120D56D9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B51DA4-9BCB-42A2-BE63-7F623DF60A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C8E520-DB49-4F4B-AAB4-682DE50F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32890"/>
            <a:ext cx="11650701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826C3-8E34-4701-A426-1A7D9C19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01305C-5068-40DB-B1E7-D8616917A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7B8D54-9EAF-4F1F-BEC2-45ACC757C4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7B2178-D88D-416C-AFA5-F0F36590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72647"/>
            <a:ext cx="11953327" cy="67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0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095DB3-18D3-461C-A4FB-4C213609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56706"/>
            <a:ext cx="11681814" cy="65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D1094D-695D-49A9-B82D-3DF6AB93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132890"/>
            <a:ext cx="11660227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494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26998</TotalTime>
  <Words>1631</Words>
  <Application>Microsoft Office PowerPoint</Application>
  <PresentationFormat>Widescreen</PresentationFormat>
  <Paragraphs>213</Paragraphs>
  <Slides>23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Times New Roman</vt:lpstr>
      <vt:lpstr>Wingdings</vt:lpstr>
      <vt:lpstr>Personalizar design</vt:lpstr>
      <vt:lpstr>Tema do Office</vt:lpstr>
      <vt:lpstr>Apresentação do PowerPoint</vt:lpstr>
      <vt:lpstr>Objetivo</vt:lpstr>
      <vt:lpstr>Breve síntese dos resultados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Breve síntese dos resultados gerais (cont.)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Reggiani's Corporation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Ronaldo</dc:creator>
  <cp:lastModifiedBy>Daisy Maria Xavier de Abreu</cp:lastModifiedBy>
  <cp:revision>1209</cp:revision>
  <cp:lastPrinted>2023-08-07T18:31:08Z</cp:lastPrinted>
  <dcterms:created xsi:type="dcterms:W3CDTF">2007-10-15T00:15:08Z</dcterms:created>
  <dcterms:modified xsi:type="dcterms:W3CDTF">2023-08-08T19:16:11Z</dcterms:modified>
</cp:coreProperties>
</file>