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700" r:id="rId3"/>
    <p:sldId id="277" r:id="rId4"/>
    <p:sldId id="701" r:id="rId5"/>
    <p:sldId id="742" r:id="rId6"/>
    <p:sldId id="739" r:id="rId7"/>
    <p:sldId id="369" r:id="rId8"/>
    <p:sldId id="428" r:id="rId9"/>
    <p:sldId id="257" r:id="rId10"/>
    <p:sldId id="738" r:id="rId11"/>
    <p:sldId id="740" r:id="rId12"/>
    <p:sldId id="278" r:id="rId13"/>
    <p:sldId id="720" r:id="rId14"/>
    <p:sldId id="722" r:id="rId15"/>
    <p:sldId id="623" r:id="rId16"/>
    <p:sldId id="724" r:id="rId17"/>
    <p:sldId id="723" r:id="rId18"/>
    <p:sldId id="450" r:id="rId19"/>
    <p:sldId id="402" r:id="rId20"/>
    <p:sldId id="703" r:id="rId21"/>
    <p:sldId id="729" r:id="rId22"/>
    <p:sldId id="730" r:id="rId23"/>
    <p:sldId id="743" r:id="rId24"/>
    <p:sldId id="736" r:id="rId25"/>
    <p:sldId id="731" r:id="rId26"/>
    <p:sldId id="744" r:id="rId27"/>
    <p:sldId id="737" r:id="rId28"/>
    <p:sldId id="741" r:id="rId29"/>
    <p:sldId id="735" r:id="rId30"/>
    <p:sldId id="714" r:id="rId31"/>
    <p:sldId id="708" r:id="rId32"/>
    <p:sldId id="702" r:id="rId33"/>
    <p:sldId id="281" r:id="rId34"/>
    <p:sldId id="282" r:id="rId35"/>
    <p:sldId id="283" r:id="rId36"/>
    <p:sldId id="745" r:id="rId37"/>
  </p:sldIdLst>
  <p:sldSz cx="12192000" cy="6858000"/>
  <p:notesSz cx="6858000" cy="9144000"/>
  <p:defaultTextStyle>
    <a:defPPr>
      <a:defRPr lang="en-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775"/>
  </p:normalViewPr>
  <p:slideViewPr>
    <p:cSldViewPr snapToGrid="0" snapToObjects="1">
      <p:cViewPr varScale="1">
        <p:scale>
          <a:sx n="110" d="100"/>
          <a:sy n="110" d="100"/>
        </p:scale>
        <p:origin x="632"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373564-8A81-554E-A366-97FAF427EEE9}" type="datetimeFigureOut">
              <a:rPr lang="pt-PT" smtClean="0"/>
              <a:t>09/08/23</a:t>
            </a:fld>
            <a:endParaRPr lang="pt-P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67A15-4F46-084A-89D9-D18A4B6468D2}" type="slidenum">
              <a:rPr lang="pt-PT" smtClean="0"/>
              <a:t>‹#›</a:t>
            </a:fld>
            <a:endParaRPr lang="pt-PT"/>
          </a:p>
        </p:txBody>
      </p:sp>
    </p:spTree>
    <p:extLst>
      <p:ext uri="{BB962C8B-B14F-4D97-AF65-F5344CB8AC3E}">
        <p14:creationId xmlns:p14="http://schemas.microsoft.com/office/powerpoint/2010/main" val="213474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21CC8E7-D609-D647-B071-ED6801372F51}" type="slidenum">
              <a:rPr lang="pt-BR"/>
              <a:pPr eaLnBrk="1" hangingPunct="1"/>
              <a:t>7</a:t>
            </a:fld>
            <a:endParaRPr lang="pt-BR"/>
          </a:p>
        </p:txBody>
      </p:sp>
      <p:sp>
        <p:nvSpPr>
          <p:cNvPr id="54275" name="Rectangle 2"/>
          <p:cNvSpPr>
            <a:spLocks noGrp="1" noRot="1" noChangeAspect="1" noTextEdit="1"/>
          </p:cNvSpPr>
          <p:nvPr>
            <p:ph type="sldImg"/>
          </p:nvPr>
        </p:nvSpPr>
        <p:spPr>
          <a:ln/>
        </p:spPr>
      </p:sp>
      <p:sp>
        <p:nvSpPr>
          <p:cNvPr id="54276" name="Rectangle 3"/>
          <p:cNvSpPr>
            <a:spLocks noGrp="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pt-BR"/>
              <a:t>Misunderstandings between policy makers and researchers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e4f0381083_5_166: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1e4f0381083_5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1695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95EB41-3C01-D842-834F-AB117114822D}" type="slidenum">
              <a:rPr lang="en-US"/>
              <a:pPr>
                <a:defRPr/>
              </a:pPr>
              <a:t>8</a:t>
            </a:fld>
            <a:endParaRPr lang="en-US"/>
          </a:p>
        </p:txBody>
      </p:sp>
      <p:sp>
        <p:nvSpPr>
          <p:cNvPr id="2867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86723" name="Rectangle 3"/>
          <p:cNvSpPr>
            <a:spLocks noGrp="1" noChangeArrowheads="1"/>
          </p:cNvSpPr>
          <p:nvPr>
            <p:ph type="body" idx="1"/>
          </p:nvPr>
        </p:nvSpPr>
        <p:spPr/>
        <p:txBody>
          <a:bodyPr/>
          <a:lstStyle/>
          <a:p>
            <a:pPr eaLnBrk="1" hangingPunct="1">
              <a:defRPr/>
            </a:pPr>
            <a:r>
              <a:rPr lang="pt-BR"/>
              <a:t>Sabemos que todos vocês estão extremamente atarefados</a:t>
            </a:r>
            <a:r>
              <a:rPr lang="pt-BR" sz="800"/>
              <a:t>. O uso rotineiro de evidências é uma tarefa a mais? Sim, mas pode representar vantagens fundamentais ao trabalho do gestor.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a:t>A apresentação foi muito facilitada pelo lançamento recente em 2022</a:t>
            </a:r>
          </a:p>
        </p:txBody>
      </p:sp>
      <p:sp>
        <p:nvSpPr>
          <p:cNvPr id="4" name="Slide Number Placeholder 3"/>
          <p:cNvSpPr>
            <a:spLocks noGrp="1"/>
          </p:cNvSpPr>
          <p:nvPr>
            <p:ph type="sldNum" sz="quarter" idx="5"/>
          </p:nvPr>
        </p:nvSpPr>
        <p:spPr/>
        <p:txBody>
          <a:bodyPr/>
          <a:lstStyle/>
          <a:p>
            <a:fld id="{5BD89CE3-1A29-B74D-A9B6-28FEDC0F127C}" type="slidenum">
              <a:rPr lang="pt-PT" smtClean="0"/>
              <a:t>14</a:t>
            </a:fld>
            <a:endParaRPr lang="pt-PT"/>
          </a:p>
        </p:txBody>
      </p:sp>
    </p:spTree>
    <p:extLst>
      <p:ext uri="{BB962C8B-B14F-4D97-AF65-F5344CB8AC3E}">
        <p14:creationId xmlns:p14="http://schemas.microsoft.com/office/powerpoint/2010/main" val="2135161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4949F875-6E79-E5BD-C1E6-55AF31BEE92D}"/>
              </a:ext>
            </a:extLst>
          </p:cNvPr>
          <p:cNvSpPr>
            <a:spLocks noGrp="1" noRot="1" noChangeAspect="1" noChangeArrowheads="1" noTextEdit="1"/>
          </p:cNvSpPr>
          <p:nvPr>
            <p:ph type="sldImg"/>
          </p:nvPr>
        </p:nvSpPr>
        <p:spPr>
          <a:ln/>
        </p:spPr>
      </p:sp>
      <p:sp>
        <p:nvSpPr>
          <p:cNvPr id="18434" name="Rectangle 3">
            <a:extLst>
              <a:ext uri="{FF2B5EF4-FFF2-40B4-BE49-F238E27FC236}">
                <a16:creationId xmlns:a16="http://schemas.microsoft.com/office/drawing/2014/main" id="{384296EF-CDC5-877B-DA45-BA6CA57C04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en-US">
                <a:latin typeface="Arial" panose="020B0604020202020204" pitchFamily="34" charset="0"/>
                <a:ea typeface="ＭＳ Ｐゴシック" panose="020B0600070205080204" pitchFamily="34" charset="-128"/>
                <a:cs typeface="Arial" panose="020B0604020202020204" pitchFamily="34" charset="0"/>
              </a:rPr>
              <a:t>Lançaremos dia 29 próximo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Realizamos uma resposta rápida que informasse a utilização do painel</a:t>
            </a:r>
          </a:p>
        </p:txBody>
      </p:sp>
      <p:sp>
        <p:nvSpPr>
          <p:cNvPr id="4" name="Slide Number Placeholder 3"/>
          <p:cNvSpPr>
            <a:spLocks noGrp="1"/>
          </p:cNvSpPr>
          <p:nvPr>
            <p:ph type="sldNum" sz="quarter" idx="5"/>
          </p:nvPr>
        </p:nvSpPr>
        <p:spPr/>
        <p:txBody>
          <a:bodyPr/>
          <a:lstStyle/>
          <a:p>
            <a:fld id="{5BD89CE3-1A29-B74D-A9B6-28FEDC0F127C}" type="slidenum">
              <a:rPr lang="pt-PT" smtClean="0"/>
              <a:t>16</a:t>
            </a:fld>
            <a:endParaRPr lang="pt-PT"/>
          </a:p>
        </p:txBody>
      </p:sp>
    </p:spTree>
    <p:extLst>
      <p:ext uri="{BB962C8B-B14F-4D97-AF65-F5344CB8AC3E}">
        <p14:creationId xmlns:p14="http://schemas.microsoft.com/office/powerpoint/2010/main" val="1140887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Nós agregamos esses três componentes: </a:t>
            </a:r>
            <a:r>
              <a:rPr lang="pt-BR" sz="1200"/>
              <a:t>Aprendizado do sistema, educação permanente,</a:t>
            </a:r>
          </a:p>
          <a:p>
            <a:r>
              <a:rPr lang="pt-BR" sz="1200"/>
              <a:t>educação popular para saúde</a:t>
            </a:r>
          </a:p>
          <a:p>
            <a:endParaRPr lang="pt-BR"/>
          </a:p>
        </p:txBody>
      </p:sp>
      <p:sp>
        <p:nvSpPr>
          <p:cNvPr id="4" name="Slide Number Placeholder 3"/>
          <p:cNvSpPr>
            <a:spLocks noGrp="1"/>
          </p:cNvSpPr>
          <p:nvPr>
            <p:ph type="sldNum" sz="quarter" idx="5"/>
          </p:nvPr>
        </p:nvSpPr>
        <p:spPr/>
        <p:txBody>
          <a:bodyPr/>
          <a:lstStyle/>
          <a:p>
            <a:fld id="{5BD89CE3-1A29-B74D-A9B6-28FEDC0F127C}" type="slidenum">
              <a:rPr lang="pt-PT" smtClean="0"/>
              <a:t>17</a:t>
            </a:fld>
            <a:endParaRPr lang="pt-PT"/>
          </a:p>
        </p:txBody>
      </p:sp>
    </p:spTree>
    <p:extLst>
      <p:ext uri="{BB962C8B-B14F-4D97-AF65-F5344CB8AC3E}">
        <p14:creationId xmlns:p14="http://schemas.microsoft.com/office/powerpoint/2010/main" val="466625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3F0C0D03-A622-CF43-B063-13C6288362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3C7898FA-8C3C-D649-A611-8E626571F1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en-US">
                <a:ea typeface="ＭＳ Ｐゴシック" panose="020B0600070205080204" pitchFamily="34" charset="-128"/>
              </a:rPr>
              <a:t>PIRÂMIDE “CLASSICA) </a:t>
            </a:r>
          </a:p>
        </p:txBody>
      </p:sp>
      <p:sp>
        <p:nvSpPr>
          <p:cNvPr id="28675" name="Slide Number Placeholder 3">
            <a:extLst>
              <a:ext uri="{FF2B5EF4-FFF2-40B4-BE49-F238E27FC236}">
                <a16:creationId xmlns:a16="http://schemas.microsoft.com/office/drawing/2014/main" id="{4742840C-F337-9148-A5A7-BA38688201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DADCCE8-9CFC-214C-BFC8-8D6BC900AD1A}" type="slidenum">
              <a:rPr lang="pt-BR" altLang="en-US" smtClean="0"/>
              <a:pPr/>
              <a:t>19</a:t>
            </a:fld>
            <a:endParaRPr lang="pt-BR" altLang="en-US"/>
          </a:p>
        </p:txBody>
      </p:sp>
    </p:spTree>
    <p:extLst>
      <p:ext uri="{BB962C8B-B14F-4D97-AF65-F5344CB8AC3E}">
        <p14:creationId xmlns:p14="http://schemas.microsoft.com/office/powerpoint/2010/main" val="112150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e4f0381083_5_157: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g1e4f0381083_5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558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e4f0381083_5_161: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4" name="Google Shape;434;g1e4f0381083_5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3887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C4061-9A4E-C643-8630-03CFBC4DC2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PT"/>
          </a:p>
        </p:txBody>
      </p:sp>
      <p:sp>
        <p:nvSpPr>
          <p:cNvPr id="3" name="Subtitle 2">
            <a:extLst>
              <a:ext uri="{FF2B5EF4-FFF2-40B4-BE49-F238E27FC236}">
                <a16:creationId xmlns:a16="http://schemas.microsoft.com/office/drawing/2014/main" id="{9C5A5332-C774-6841-A297-A00E774690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sp>
        <p:nvSpPr>
          <p:cNvPr id="6" name="Slide Number Placeholder 5">
            <a:extLst>
              <a:ext uri="{FF2B5EF4-FFF2-40B4-BE49-F238E27FC236}">
                <a16:creationId xmlns:a16="http://schemas.microsoft.com/office/drawing/2014/main" id="{9D65B2A3-972A-8C4B-AB7F-65A63A560182}"/>
              </a:ext>
            </a:extLst>
          </p:cNvPr>
          <p:cNvSpPr>
            <a:spLocks noGrp="1"/>
          </p:cNvSpPr>
          <p:nvPr>
            <p:ph type="sldNum" sz="quarter" idx="12"/>
          </p:nvPr>
        </p:nvSpPr>
        <p:spPr/>
        <p:txBody>
          <a:bodyPr/>
          <a:lstStyle/>
          <a:p>
            <a:fld id="{0209B825-1FA1-7844-B05E-CBA42EC3D9AC}" type="slidenum">
              <a:rPr lang="pt-PT" smtClean="0"/>
              <a:t>‹#›</a:t>
            </a:fld>
            <a:endParaRPr lang="pt-PT"/>
          </a:p>
        </p:txBody>
      </p:sp>
      <p:pic>
        <p:nvPicPr>
          <p:cNvPr id="7" name="Picture 6">
            <a:extLst>
              <a:ext uri="{FF2B5EF4-FFF2-40B4-BE49-F238E27FC236}">
                <a16:creationId xmlns:a16="http://schemas.microsoft.com/office/drawing/2014/main" id="{6BFFE4E2-101B-844E-8440-20FBBC9D27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20582" y="6201503"/>
            <a:ext cx="2933218" cy="624667"/>
          </a:xfrm>
          <a:prstGeom prst="rect">
            <a:avLst/>
          </a:prstGeom>
        </p:spPr>
      </p:pic>
    </p:spTree>
    <p:extLst>
      <p:ext uri="{BB962C8B-B14F-4D97-AF65-F5344CB8AC3E}">
        <p14:creationId xmlns:p14="http://schemas.microsoft.com/office/powerpoint/2010/main" val="3633636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BFC41-99A7-A14C-8372-5658A3E6E7A8}"/>
              </a:ext>
            </a:extLst>
          </p:cNvPr>
          <p:cNvSpPr>
            <a:spLocks noGrp="1"/>
          </p:cNvSpPr>
          <p:nvPr>
            <p:ph type="title"/>
          </p:nvPr>
        </p:nvSpPr>
        <p:spPr/>
        <p:txBody>
          <a:bodyPr/>
          <a:lstStyle/>
          <a:p>
            <a:r>
              <a:rPr lang="en-US"/>
              <a:t>Click to edit Master title style</a:t>
            </a:r>
            <a:endParaRPr lang="pt-PT"/>
          </a:p>
        </p:txBody>
      </p:sp>
      <p:sp>
        <p:nvSpPr>
          <p:cNvPr id="3" name="Vertical Text Placeholder 2">
            <a:extLst>
              <a:ext uri="{FF2B5EF4-FFF2-40B4-BE49-F238E27FC236}">
                <a16:creationId xmlns:a16="http://schemas.microsoft.com/office/drawing/2014/main" id="{1D2480A4-645C-6C46-9C70-455A46B723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DF00035A-904F-B944-9377-5C56F4C4FAA1}"/>
              </a:ext>
            </a:extLst>
          </p:cNvPr>
          <p:cNvSpPr>
            <a:spLocks noGrp="1"/>
          </p:cNvSpPr>
          <p:nvPr>
            <p:ph type="dt" sz="half" idx="10"/>
          </p:nvPr>
        </p:nvSpPr>
        <p:spPr/>
        <p:txBody>
          <a:bodyPr/>
          <a:lstStyle/>
          <a:p>
            <a:fld id="{1E6514CA-6A8E-AF4D-8252-2F23D476B212}" type="datetimeFigureOut">
              <a:rPr lang="pt-PT" smtClean="0"/>
              <a:t>09/08/23</a:t>
            </a:fld>
            <a:endParaRPr lang="pt-PT"/>
          </a:p>
        </p:txBody>
      </p:sp>
      <p:sp>
        <p:nvSpPr>
          <p:cNvPr id="5" name="Footer Placeholder 4">
            <a:extLst>
              <a:ext uri="{FF2B5EF4-FFF2-40B4-BE49-F238E27FC236}">
                <a16:creationId xmlns:a16="http://schemas.microsoft.com/office/drawing/2014/main" id="{2AF6A48D-4F78-ED47-BF1B-68D00006474F}"/>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4681B061-D3F1-6249-91C7-7B9C6409FA85}"/>
              </a:ext>
            </a:extLst>
          </p:cNvPr>
          <p:cNvSpPr>
            <a:spLocks noGrp="1"/>
          </p:cNvSpPr>
          <p:nvPr>
            <p:ph type="sldNum" sz="quarter" idx="12"/>
          </p:nvPr>
        </p:nvSpPr>
        <p:spPr/>
        <p:txBody>
          <a:bodyPr/>
          <a:lstStyle/>
          <a:p>
            <a:fld id="{0209B825-1FA1-7844-B05E-CBA42EC3D9AC}" type="slidenum">
              <a:rPr lang="pt-PT" smtClean="0"/>
              <a:t>‹#›</a:t>
            </a:fld>
            <a:endParaRPr lang="pt-PT"/>
          </a:p>
        </p:txBody>
      </p:sp>
    </p:spTree>
    <p:extLst>
      <p:ext uri="{BB962C8B-B14F-4D97-AF65-F5344CB8AC3E}">
        <p14:creationId xmlns:p14="http://schemas.microsoft.com/office/powerpoint/2010/main" val="2802453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CA1AB2-3A95-1A4A-A880-FEEEDE7667E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PT"/>
          </a:p>
        </p:txBody>
      </p:sp>
      <p:sp>
        <p:nvSpPr>
          <p:cNvPr id="3" name="Vertical Text Placeholder 2">
            <a:extLst>
              <a:ext uri="{FF2B5EF4-FFF2-40B4-BE49-F238E27FC236}">
                <a16:creationId xmlns:a16="http://schemas.microsoft.com/office/drawing/2014/main" id="{37806165-DEE3-C745-B9CB-CC42CB823A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E6BB5DD0-AC2B-7C4A-B4CF-EA0D19578C28}"/>
              </a:ext>
            </a:extLst>
          </p:cNvPr>
          <p:cNvSpPr>
            <a:spLocks noGrp="1"/>
          </p:cNvSpPr>
          <p:nvPr>
            <p:ph type="dt" sz="half" idx="10"/>
          </p:nvPr>
        </p:nvSpPr>
        <p:spPr/>
        <p:txBody>
          <a:bodyPr/>
          <a:lstStyle/>
          <a:p>
            <a:fld id="{1E6514CA-6A8E-AF4D-8252-2F23D476B212}" type="datetimeFigureOut">
              <a:rPr lang="pt-PT" smtClean="0"/>
              <a:t>09/08/23</a:t>
            </a:fld>
            <a:endParaRPr lang="pt-PT"/>
          </a:p>
        </p:txBody>
      </p:sp>
      <p:sp>
        <p:nvSpPr>
          <p:cNvPr id="5" name="Footer Placeholder 4">
            <a:extLst>
              <a:ext uri="{FF2B5EF4-FFF2-40B4-BE49-F238E27FC236}">
                <a16:creationId xmlns:a16="http://schemas.microsoft.com/office/drawing/2014/main" id="{5FBCEA6B-4F8E-9B43-9FD5-2C8308BEB899}"/>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C1DA6FA0-1AA0-B445-AF03-58578B3AA5F4}"/>
              </a:ext>
            </a:extLst>
          </p:cNvPr>
          <p:cNvSpPr>
            <a:spLocks noGrp="1"/>
          </p:cNvSpPr>
          <p:nvPr>
            <p:ph type="sldNum" sz="quarter" idx="12"/>
          </p:nvPr>
        </p:nvSpPr>
        <p:spPr/>
        <p:txBody>
          <a:bodyPr/>
          <a:lstStyle/>
          <a:p>
            <a:fld id="{0209B825-1FA1-7844-B05E-CBA42EC3D9AC}" type="slidenum">
              <a:rPr lang="pt-PT" smtClean="0"/>
              <a:t>‹#›</a:t>
            </a:fld>
            <a:endParaRPr lang="pt-PT"/>
          </a:p>
        </p:txBody>
      </p:sp>
    </p:spTree>
    <p:extLst>
      <p:ext uri="{BB962C8B-B14F-4D97-AF65-F5344CB8AC3E}">
        <p14:creationId xmlns:p14="http://schemas.microsoft.com/office/powerpoint/2010/main" val="3144325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8911-5766-DD4A-8EE1-43DFE7843FCA}"/>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C6947072-B604-3344-A39A-94F3156602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C47A088A-A148-1949-8958-8F9FF2EC3A58}"/>
              </a:ext>
            </a:extLst>
          </p:cNvPr>
          <p:cNvSpPr>
            <a:spLocks noGrp="1"/>
          </p:cNvSpPr>
          <p:nvPr>
            <p:ph type="dt" sz="half" idx="10"/>
          </p:nvPr>
        </p:nvSpPr>
        <p:spPr/>
        <p:txBody>
          <a:bodyPr/>
          <a:lstStyle/>
          <a:p>
            <a:fld id="{1E6514CA-6A8E-AF4D-8252-2F23D476B212}" type="datetimeFigureOut">
              <a:rPr lang="pt-PT" smtClean="0"/>
              <a:t>09/08/23</a:t>
            </a:fld>
            <a:endParaRPr lang="pt-PT"/>
          </a:p>
        </p:txBody>
      </p:sp>
      <p:sp>
        <p:nvSpPr>
          <p:cNvPr id="5" name="Footer Placeholder 4">
            <a:extLst>
              <a:ext uri="{FF2B5EF4-FFF2-40B4-BE49-F238E27FC236}">
                <a16:creationId xmlns:a16="http://schemas.microsoft.com/office/drawing/2014/main" id="{220715CE-D1D5-5141-9759-B9B3E237FA7E}"/>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9516F824-1487-794E-977B-4F3A7E0980EA}"/>
              </a:ext>
            </a:extLst>
          </p:cNvPr>
          <p:cNvSpPr>
            <a:spLocks noGrp="1"/>
          </p:cNvSpPr>
          <p:nvPr>
            <p:ph type="sldNum" sz="quarter" idx="12"/>
          </p:nvPr>
        </p:nvSpPr>
        <p:spPr/>
        <p:txBody>
          <a:bodyPr/>
          <a:lstStyle/>
          <a:p>
            <a:fld id="{0209B825-1FA1-7844-B05E-CBA42EC3D9AC}" type="slidenum">
              <a:rPr lang="pt-PT" smtClean="0"/>
              <a:t>‹#›</a:t>
            </a:fld>
            <a:endParaRPr lang="pt-PT"/>
          </a:p>
        </p:txBody>
      </p:sp>
      <p:pic>
        <p:nvPicPr>
          <p:cNvPr id="7" name="Picture 6">
            <a:extLst>
              <a:ext uri="{FF2B5EF4-FFF2-40B4-BE49-F238E27FC236}">
                <a16:creationId xmlns:a16="http://schemas.microsoft.com/office/drawing/2014/main" id="{38C925DB-72D1-204D-B84D-FE6BC9F279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20582" y="6201503"/>
            <a:ext cx="2933218" cy="624667"/>
          </a:xfrm>
          <a:prstGeom prst="rect">
            <a:avLst/>
          </a:prstGeom>
        </p:spPr>
      </p:pic>
    </p:spTree>
    <p:extLst>
      <p:ext uri="{BB962C8B-B14F-4D97-AF65-F5344CB8AC3E}">
        <p14:creationId xmlns:p14="http://schemas.microsoft.com/office/powerpoint/2010/main" val="4140435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B962-F171-3E40-BF50-06AA3F23F4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PT"/>
          </a:p>
        </p:txBody>
      </p:sp>
      <p:sp>
        <p:nvSpPr>
          <p:cNvPr id="3" name="Text Placeholder 2">
            <a:extLst>
              <a:ext uri="{FF2B5EF4-FFF2-40B4-BE49-F238E27FC236}">
                <a16:creationId xmlns:a16="http://schemas.microsoft.com/office/drawing/2014/main" id="{32A38770-2A5C-094E-90E9-CA4E3B9922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6F45A3-169C-B54A-9EBD-194622FA3053}"/>
              </a:ext>
            </a:extLst>
          </p:cNvPr>
          <p:cNvSpPr>
            <a:spLocks noGrp="1"/>
          </p:cNvSpPr>
          <p:nvPr>
            <p:ph type="dt" sz="half" idx="10"/>
          </p:nvPr>
        </p:nvSpPr>
        <p:spPr/>
        <p:txBody>
          <a:bodyPr/>
          <a:lstStyle/>
          <a:p>
            <a:fld id="{1E6514CA-6A8E-AF4D-8252-2F23D476B212}" type="datetimeFigureOut">
              <a:rPr lang="pt-PT" smtClean="0"/>
              <a:t>09/08/23</a:t>
            </a:fld>
            <a:endParaRPr lang="pt-PT"/>
          </a:p>
        </p:txBody>
      </p:sp>
      <p:sp>
        <p:nvSpPr>
          <p:cNvPr id="5" name="Footer Placeholder 4">
            <a:extLst>
              <a:ext uri="{FF2B5EF4-FFF2-40B4-BE49-F238E27FC236}">
                <a16:creationId xmlns:a16="http://schemas.microsoft.com/office/drawing/2014/main" id="{2DBD2955-3885-EC41-A7F7-9B9C7FFA95C5}"/>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AB77A682-DC0C-1E4A-B6E7-28E33DE8E88F}"/>
              </a:ext>
            </a:extLst>
          </p:cNvPr>
          <p:cNvSpPr>
            <a:spLocks noGrp="1"/>
          </p:cNvSpPr>
          <p:nvPr>
            <p:ph type="sldNum" sz="quarter" idx="12"/>
          </p:nvPr>
        </p:nvSpPr>
        <p:spPr/>
        <p:txBody>
          <a:bodyPr/>
          <a:lstStyle/>
          <a:p>
            <a:fld id="{0209B825-1FA1-7844-B05E-CBA42EC3D9AC}" type="slidenum">
              <a:rPr lang="pt-PT" smtClean="0"/>
              <a:t>‹#›</a:t>
            </a:fld>
            <a:endParaRPr lang="pt-PT"/>
          </a:p>
        </p:txBody>
      </p:sp>
    </p:spTree>
    <p:extLst>
      <p:ext uri="{BB962C8B-B14F-4D97-AF65-F5344CB8AC3E}">
        <p14:creationId xmlns:p14="http://schemas.microsoft.com/office/powerpoint/2010/main" val="577849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1544D-0AC4-A94B-8A20-4D785C0DC05E}"/>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459D1E69-CE38-5541-9EE9-D1084E4931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a:extLst>
              <a:ext uri="{FF2B5EF4-FFF2-40B4-BE49-F238E27FC236}">
                <a16:creationId xmlns:a16="http://schemas.microsoft.com/office/drawing/2014/main" id="{DB03CC31-3790-CF4A-B1AD-617876C47A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Date Placeholder 4">
            <a:extLst>
              <a:ext uri="{FF2B5EF4-FFF2-40B4-BE49-F238E27FC236}">
                <a16:creationId xmlns:a16="http://schemas.microsoft.com/office/drawing/2014/main" id="{287B8822-A205-834B-80BC-176468315787}"/>
              </a:ext>
            </a:extLst>
          </p:cNvPr>
          <p:cNvSpPr>
            <a:spLocks noGrp="1"/>
          </p:cNvSpPr>
          <p:nvPr>
            <p:ph type="dt" sz="half" idx="10"/>
          </p:nvPr>
        </p:nvSpPr>
        <p:spPr/>
        <p:txBody>
          <a:bodyPr/>
          <a:lstStyle/>
          <a:p>
            <a:fld id="{1E6514CA-6A8E-AF4D-8252-2F23D476B212}" type="datetimeFigureOut">
              <a:rPr lang="pt-PT" smtClean="0"/>
              <a:t>09/08/23</a:t>
            </a:fld>
            <a:endParaRPr lang="pt-PT"/>
          </a:p>
        </p:txBody>
      </p:sp>
      <p:sp>
        <p:nvSpPr>
          <p:cNvPr id="6" name="Footer Placeholder 5">
            <a:extLst>
              <a:ext uri="{FF2B5EF4-FFF2-40B4-BE49-F238E27FC236}">
                <a16:creationId xmlns:a16="http://schemas.microsoft.com/office/drawing/2014/main" id="{72D6CFB7-5A4C-3A49-B48A-0F2B8D64D3AE}"/>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A4F9D1B5-EA44-5645-B459-A6DA22ADE609}"/>
              </a:ext>
            </a:extLst>
          </p:cNvPr>
          <p:cNvSpPr>
            <a:spLocks noGrp="1"/>
          </p:cNvSpPr>
          <p:nvPr>
            <p:ph type="sldNum" sz="quarter" idx="12"/>
          </p:nvPr>
        </p:nvSpPr>
        <p:spPr/>
        <p:txBody>
          <a:bodyPr/>
          <a:lstStyle/>
          <a:p>
            <a:fld id="{0209B825-1FA1-7844-B05E-CBA42EC3D9AC}" type="slidenum">
              <a:rPr lang="pt-PT" smtClean="0"/>
              <a:t>‹#›</a:t>
            </a:fld>
            <a:endParaRPr lang="pt-PT"/>
          </a:p>
        </p:txBody>
      </p:sp>
    </p:spTree>
    <p:extLst>
      <p:ext uri="{BB962C8B-B14F-4D97-AF65-F5344CB8AC3E}">
        <p14:creationId xmlns:p14="http://schemas.microsoft.com/office/powerpoint/2010/main" val="3328762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895D5-7A94-0442-B9E0-595CF98384B4}"/>
              </a:ext>
            </a:extLst>
          </p:cNvPr>
          <p:cNvSpPr>
            <a:spLocks noGrp="1"/>
          </p:cNvSpPr>
          <p:nvPr>
            <p:ph type="title"/>
          </p:nvPr>
        </p:nvSpPr>
        <p:spPr>
          <a:xfrm>
            <a:off x="839788" y="365125"/>
            <a:ext cx="10515600" cy="1325563"/>
          </a:xfrm>
        </p:spPr>
        <p:txBody>
          <a:bodyPr/>
          <a:lstStyle/>
          <a:p>
            <a:r>
              <a:rPr lang="en-US"/>
              <a:t>Click to edit Master title style</a:t>
            </a:r>
            <a:endParaRPr lang="pt-PT"/>
          </a:p>
        </p:txBody>
      </p:sp>
      <p:sp>
        <p:nvSpPr>
          <p:cNvPr id="3" name="Text Placeholder 2">
            <a:extLst>
              <a:ext uri="{FF2B5EF4-FFF2-40B4-BE49-F238E27FC236}">
                <a16:creationId xmlns:a16="http://schemas.microsoft.com/office/drawing/2014/main" id="{F2329C1D-D100-4A4E-A89C-5A4597B9B2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B66BC9-98C3-BF46-9DC1-8F7FCEB729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a:extLst>
              <a:ext uri="{FF2B5EF4-FFF2-40B4-BE49-F238E27FC236}">
                <a16:creationId xmlns:a16="http://schemas.microsoft.com/office/drawing/2014/main" id="{51BE95BF-C0A6-FC4C-A942-F621F92161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29E22D-A726-554E-B901-7B0BD8F551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Date Placeholder 6">
            <a:extLst>
              <a:ext uri="{FF2B5EF4-FFF2-40B4-BE49-F238E27FC236}">
                <a16:creationId xmlns:a16="http://schemas.microsoft.com/office/drawing/2014/main" id="{6714BEAB-6F78-B54C-8354-4A4EBAE0061C}"/>
              </a:ext>
            </a:extLst>
          </p:cNvPr>
          <p:cNvSpPr>
            <a:spLocks noGrp="1"/>
          </p:cNvSpPr>
          <p:nvPr>
            <p:ph type="dt" sz="half" idx="10"/>
          </p:nvPr>
        </p:nvSpPr>
        <p:spPr/>
        <p:txBody>
          <a:bodyPr/>
          <a:lstStyle/>
          <a:p>
            <a:fld id="{1E6514CA-6A8E-AF4D-8252-2F23D476B212}" type="datetimeFigureOut">
              <a:rPr lang="pt-PT" smtClean="0"/>
              <a:t>09/08/23</a:t>
            </a:fld>
            <a:endParaRPr lang="pt-PT"/>
          </a:p>
        </p:txBody>
      </p:sp>
      <p:sp>
        <p:nvSpPr>
          <p:cNvPr id="8" name="Footer Placeholder 7">
            <a:extLst>
              <a:ext uri="{FF2B5EF4-FFF2-40B4-BE49-F238E27FC236}">
                <a16:creationId xmlns:a16="http://schemas.microsoft.com/office/drawing/2014/main" id="{1057CF56-414C-4544-BAF4-7D628228724B}"/>
              </a:ext>
            </a:extLst>
          </p:cNvPr>
          <p:cNvSpPr>
            <a:spLocks noGrp="1"/>
          </p:cNvSpPr>
          <p:nvPr>
            <p:ph type="ftr" sz="quarter" idx="11"/>
          </p:nvPr>
        </p:nvSpPr>
        <p:spPr/>
        <p:txBody>
          <a:bodyPr/>
          <a:lstStyle/>
          <a:p>
            <a:endParaRPr lang="pt-PT"/>
          </a:p>
        </p:txBody>
      </p:sp>
      <p:sp>
        <p:nvSpPr>
          <p:cNvPr id="9" name="Slide Number Placeholder 8">
            <a:extLst>
              <a:ext uri="{FF2B5EF4-FFF2-40B4-BE49-F238E27FC236}">
                <a16:creationId xmlns:a16="http://schemas.microsoft.com/office/drawing/2014/main" id="{BDEF1741-6361-F94F-87B7-F42DA45D1B71}"/>
              </a:ext>
            </a:extLst>
          </p:cNvPr>
          <p:cNvSpPr>
            <a:spLocks noGrp="1"/>
          </p:cNvSpPr>
          <p:nvPr>
            <p:ph type="sldNum" sz="quarter" idx="12"/>
          </p:nvPr>
        </p:nvSpPr>
        <p:spPr/>
        <p:txBody>
          <a:bodyPr/>
          <a:lstStyle/>
          <a:p>
            <a:fld id="{0209B825-1FA1-7844-B05E-CBA42EC3D9AC}" type="slidenum">
              <a:rPr lang="pt-PT" smtClean="0"/>
              <a:t>‹#›</a:t>
            </a:fld>
            <a:endParaRPr lang="pt-PT"/>
          </a:p>
        </p:txBody>
      </p:sp>
    </p:spTree>
    <p:extLst>
      <p:ext uri="{BB962C8B-B14F-4D97-AF65-F5344CB8AC3E}">
        <p14:creationId xmlns:p14="http://schemas.microsoft.com/office/powerpoint/2010/main" val="1970629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F54C1-D59B-3F43-8B87-58DE725D3DC1}"/>
              </a:ext>
            </a:extLst>
          </p:cNvPr>
          <p:cNvSpPr>
            <a:spLocks noGrp="1"/>
          </p:cNvSpPr>
          <p:nvPr>
            <p:ph type="title"/>
          </p:nvPr>
        </p:nvSpPr>
        <p:spPr/>
        <p:txBody>
          <a:bodyPr/>
          <a:lstStyle/>
          <a:p>
            <a:r>
              <a:rPr lang="en-US"/>
              <a:t>Click to edit Master title style</a:t>
            </a:r>
            <a:endParaRPr lang="pt-PT"/>
          </a:p>
        </p:txBody>
      </p:sp>
      <p:sp>
        <p:nvSpPr>
          <p:cNvPr id="3" name="Date Placeholder 2">
            <a:extLst>
              <a:ext uri="{FF2B5EF4-FFF2-40B4-BE49-F238E27FC236}">
                <a16:creationId xmlns:a16="http://schemas.microsoft.com/office/drawing/2014/main" id="{2AEBB444-8C6E-AC4D-918A-15D775B430DF}"/>
              </a:ext>
            </a:extLst>
          </p:cNvPr>
          <p:cNvSpPr>
            <a:spLocks noGrp="1"/>
          </p:cNvSpPr>
          <p:nvPr>
            <p:ph type="dt" sz="half" idx="10"/>
          </p:nvPr>
        </p:nvSpPr>
        <p:spPr/>
        <p:txBody>
          <a:bodyPr/>
          <a:lstStyle/>
          <a:p>
            <a:fld id="{1E6514CA-6A8E-AF4D-8252-2F23D476B212}" type="datetimeFigureOut">
              <a:rPr lang="pt-PT" smtClean="0"/>
              <a:t>09/08/23</a:t>
            </a:fld>
            <a:endParaRPr lang="pt-PT"/>
          </a:p>
        </p:txBody>
      </p:sp>
      <p:sp>
        <p:nvSpPr>
          <p:cNvPr id="4" name="Footer Placeholder 3">
            <a:extLst>
              <a:ext uri="{FF2B5EF4-FFF2-40B4-BE49-F238E27FC236}">
                <a16:creationId xmlns:a16="http://schemas.microsoft.com/office/drawing/2014/main" id="{37C457FB-A75E-F24F-957C-F14EA8F4B3EB}"/>
              </a:ext>
            </a:extLst>
          </p:cNvPr>
          <p:cNvSpPr>
            <a:spLocks noGrp="1"/>
          </p:cNvSpPr>
          <p:nvPr>
            <p:ph type="ftr" sz="quarter" idx="11"/>
          </p:nvPr>
        </p:nvSpPr>
        <p:spPr/>
        <p:txBody>
          <a:bodyPr/>
          <a:lstStyle/>
          <a:p>
            <a:endParaRPr lang="pt-PT"/>
          </a:p>
        </p:txBody>
      </p:sp>
      <p:sp>
        <p:nvSpPr>
          <p:cNvPr id="5" name="Slide Number Placeholder 4">
            <a:extLst>
              <a:ext uri="{FF2B5EF4-FFF2-40B4-BE49-F238E27FC236}">
                <a16:creationId xmlns:a16="http://schemas.microsoft.com/office/drawing/2014/main" id="{4E094EE1-E64A-7743-A8A0-699D9C775CBB}"/>
              </a:ext>
            </a:extLst>
          </p:cNvPr>
          <p:cNvSpPr>
            <a:spLocks noGrp="1"/>
          </p:cNvSpPr>
          <p:nvPr>
            <p:ph type="sldNum" sz="quarter" idx="12"/>
          </p:nvPr>
        </p:nvSpPr>
        <p:spPr/>
        <p:txBody>
          <a:bodyPr/>
          <a:lstStyle/>
          <a:p>
            <a:fld id="{0209B825-1FA1-7844-B05E-CBA42EC3D9AC}" type="slidenum">
              <a:rPr lang="pt-PT" smtClean="0"/>
              <a:t>‹#›</a:t>
            </a:fld>
            <a:endParaRPr lang="pt-PT"/>
          </a:p>
        </p:txBody>
      </p:sp>
      <p:pic>
        <p:nvPicPr>
          <p:cNvPr id="6" name="Picture 5">
            <a:extLst>
              <a:ext uri="{FF2B5EF4-FFF2-40B4-BE49-F238E27FC236}">
                <a16:creationId xmlns:a16="http://schemas.microsoft.com/office/drawing/2014/main" id="{0D064981-CD67-D44A-B93A-1EF88D0F60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14794" y="5987322"/>
            <a:ext cx="3465653" cy="738056"/>
          </a:xfrm>
          <a:prstGeom prst="rect">
            <a:avLst/>
          </a:prstGeom>
        </p:spPr>
      </p:pic>
    </p:spTree>
    <p:extLst>
      <p:ext uri="{BB962C8B-B14F-4D97-AF65-F5344CB8AC3E}">
        <p14:creationId xmlns:p14="http://schemas.microsoft.com/office/powerpoint/2010/main" val="3209019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9E736-8DB8-2047-88FC-AF20D014D32F}"/>
              </a:ext>
            </a:extLst>
          </p:cNvPr>
          <p:cNvSpPr>
            <a:spLocks noGrp="1"/>
          </p:cNvSpPr>
          <p:nvPr>
            <p:ph type="dt" sz="half" idx="10"/>
          </p:nvPr>
        </p:nvSpPr>
        <p:spPr/>
        <p:txBody>
          <a:bodyPr/>
          <a:lstStyle/>
          <a:p>
            <a:fld id="{1E6514CA-6A8E-AF4D-8252-2F23D476B212}" type="datetimeFigureOut">
              <a:rPr lang="pt-PT" smtClean="0"/>
              <a:t>09/08/23</a:t>
            </a:fld>
            <a:endParaRPr lang="pt-PT"/>
          </a:p>
        </p:txBody>
      </p:sp>
      <p:sp>
        <p:nvSpPr>
          <p:cNvPr id="3" name="Footer Placeholder 2">
            <a:extLst>
              <a:ext uri="{FF2B5EF4-FFF2-40B4-BE49-F238E27FC236}">
                <a16:creationId xmlns:a16="http://schemas.microsoft.com/office/drawing/2014/main" id="{E4FA4B85-21F9-A645-8620-FE5F10C86A68}"/>
              </a:ext>
            </a:extLst>
          </p:cNvPr>
          <p:cNvSpPr>
            <a:spLocks noGrp="1"/>
          </p:cNvSpPr>
          <p:nvPr>
            <p:ph type="ftr" sz="quarter" idx="11"/>
          </p:nvPr>
        </p:nvSpPr>
        <p:spPr/>
        <p:txBody>
          <a:bodyPr/>
          <a:lstStyle/>
          <a:p>
            <a:endParaRPr lang="pt-PT"/>
          </a:p>
        </p:txBody>
      </p:sp>
      <p:sp>
        <p:nvSpPr>
          <p:cNvPr id="4" name="Slide Number Placeholder 3">
            <a:extLst>
              <a:ext uri="{FF2B5EF4-FFF2-40B4-BE49-F238E27FC236}">
                <a16:creationId xmlns:a16="http://schemas.microsoft.com/office/drawing/2014/main" id="{484186BB-DF42-3346-B0CC-29B675046CE9}"/>
              </a:ext>
            </a:extLst>
          </p:cNvPr>
          <p:cNvSpPr>
            <a:spLocks noGrp="1"/>
          </p:cNvSpPr>
          <p:nvPr>
            <p:ph type="sldNum" sz="quarter" idx="12"/>
          </p:nvPr>
        </p:nvSpPr>
        <p:spPr/>
        <p:txBody>
          <a:bodyPr/>
          <a:lstStyle/>
          <a:p>
            <a:fld id="{0209B825-1FA1-7844-B05E-CBA42EC3D9AC}" type="slidenum">
              <a:rPr lang="pt-PT" smtClean="0"/>
              <a:t>‹#›</a:t>
            </a:fld>
            <a:endParaRPr lang="pt-PT"/>
          </a:p>
        </p:txBody>
      </p:sp>
      <p:pic>
        <p:nvPicPr>
          <p:cNvPr id="5" name="Picture 4">
            <a:extLst>
              <a:ext uri="{FF2B5EF4-FFF2-40B4-BE49-F238E27FC236}">
                <a16:creationId xmlns:a16="http://schemas.microsoft.com/office/drawing/2014/main" id="{88D73976-8051-2844-8860-C84276736E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27311" y="6123008"/>
            <a:ext cx="2944792" cy="598466"/>
          </a:xfrm>
          <a:prstGeom prst="rect">
            <a:avLst/>
          </a:prstGeom>
        </p:spPr>
      </p:pic>
    </p:spTree>
    <p:extLst>
      <p:ext uri="{BB962C8B-B14F-4D97-AF65-F5344CB8AC3E}">
        <p14:creationId xmlns:p14="http://schemas.microsoft.com/office/powerpoint/2010/main" val="4032856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A603C-312F-DA4A-ADB3-7576C739C5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Content Placeholder 2">
            <a:extLst>
              <a:ext uri="{FF2B5EF4-FFF2-40B4-BE49-F238E27FC236}">
                <a16:creationId xmlns:a16="http://schemas.microsoft.com/office/drawing/2014/main" id="{33E75A9C-9F1D-2B4B-981B-33432E2C90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a:extLst>
              <a:ext uri="{FF2B5EF4-FFF2-40B4-BE49-F238E27FC236}">
                <a16:creationId xmlns:a16="http://schemas.microsoft.com/office/drawing/2014/main" id="{25A11368-EE4F-ED42-B37E-42016288CB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5D0D1B-983C-B844-B30B-FEDAAE4803C5}"/>
              </a:ext>
            </a:extLst>
          </p:cNvPr>
          <p:cNvSpPr>
            <a:spLocks noGrp="1"/>
          </p:cNvSpPr>
          <p:nvPr>
            <p:ph type="dt" sz="half" idx="10"/>
          </p:nvPr>
        </p:nvSpPr>
        <p:spPr/>
        <p:txBody>
          <a:bodyPr/>
          <a:lstStyle/>
          <a:p>
            <a:fld id="{1E6514CA-6A8E-AF4D-8252-2F23D476B212}" type="datetimeFigureOut">
              <a:rPr lang="pt-PT" smtClean="0"/>
              <a:t>09/08/23</a:t>
            </a:fld>
            <a:endParaRPr lang="pt-PT"/>
          </a:p>
        </p:txBody>
      </p:sp>
      <p:sp>
        <p:nvSpPr>
          <p:cNvPr id="6" name="Footer Placeholder 5">
            <a:extLst>
              <a:ext uri="{FF2B5EF4-FFF2-40B4-BE49-F238E27FC236}">
                <a16:creationId xmlns:a16="http://schemas.microsoft.com/office/drawing/2014/main" id="{CFA6A765-6F81-C74E-A9E7-224C5CC4E31F}"/>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68FD15F8-A51D-F943-8478-3314DDD5C770}"/>
              </a:ext>
            </a:extLst>
          </p:cNvPr>
          <p:cNvSpPr>
            <a:spLocks noGrp="1"/>
          </p:cNvSpPr>
          <p:nvPr>
            <p:ph type="sldNum" sz="quarter" idx="12"/>
          </p:nvPr>
        </p:nvSpPr>
        <p:spPr/>
        <p:txBody>
          <a:bodyPr/>
          <a:lstStyle/>
          <a:p>
            <a:fld id="{0209B825-1FA1-7844-B05E-CBA42EC3D9AC}" type="slidenum">
              <a:rPr lang="pt-PT" smtClean="0"/>
              <a:t>‹#›</a:t>
            </a:fld>
            <a:endParaRPr lang="pt-PT"/>
          </a:p>
        </p:txBody>
      </p:sp>
    </p:spTree>
    <p:extLst>
      <p:ext uri="{BB962C8B-B14F-4D97-AF65-F5344CB8AC3E}">
        <p14:creationId xmlns:p14="http://schemas.microsoft.com/office/powerpoint/2010/main" val="621708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ABDCA-80D6-F84D-A5FA-1E5CD47781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Picture Placeholder 2">
            <a:extLst>
              <a:ext uri="{FF2B5EF4-FFF2-40B4-BE49-F238E27FC236}">
                <a16:creationId xmlns:a16="http://schemas.microsoft.com/office/drawing/2014/main" id="{68CA795A-5B80-9B4B-B07B-BC2A11267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a:extLst>
              <a:ext uri="{FF2B5EF4-FFF2-40B4-BE49-F238E27FC236}">
                <a16:creationId xmlns:a16="http://schemas.microsoft.com/office/drawing/2014/main" id="{92820696-14E1-E641-AD57-0FE1D7EA55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073305-163A-F145-A7A7-2A7AD29A179E}"/>
              </a:ext>
            </a:extLst>
          </p:cNvPr>
          <p:cNvSpPr>
            <a:spLocks noGrp="1"/>
          </p:cNvSpPr>
          <p:nvPr>
            <p:ph type="dt" sz="half" idx="10"/>
          </p:nvPr>
        </p:nvSpPr>
        <p:spPr/>
        <p:txBody>
          <a:bodyPr/>
          <a:lstStyle/>
          <a:p>
            <a:fld id="{1E6514CA-6A8E-AF4D-8252-2F23D476B212}" type="datetimeFigureOut">
              <a:rPr lang="pt-PT" smtClean="0"/>
              <a:t>09/08/23</a:t>
            </a:fld>
            <a:endParaRPr lang="pt-PT"/>
          </a:p>
        </p:txBody>
      </p:sp>
      <p:sp>
        <p:nvSpPr>
          <p:cNvPr id="6" name="Footer Placeholder 5">
            <a:extLst>
              <a:ext uri="{FF2B5EF4-FFF2-40B4-BE49-F238E27FC236}">
                <a16:creationId xmlns:a16="http://schemas.microsoft.com/office/drawing/2014/main" id="{44DE31C0-C172-CC4D-B650-D8C9D199D4E4}"/>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F5185B0F-7AA2-1241-B60A-992DEE60945B}"/>
              </a:ext>
            </a:extLst>
          </p:cNvPr>
          <p:cNvSpPr>
            <a:spLocks noGrp="1"/>
          </p:cNvSpPr>
          <p:nvPr>
            <p:ph type="sldNum" sz="quarter" idx="12"/>
          </p:nvPr>
        </p:nvSpPr>
        <p:spPr/>
        <p:txBody>
          <a:bodyPr/>
          <a:lstStyle/>
          <a:p>
            <a:fld id="{0209B825-1FA1-7844-B05E-CBA42EC3D9AC}" type="slidenum">
              <a:rPr lang="pt-PT" smtClean="0"/>
              <a:t>‹#›</a:t>
            </a:fld>
            <a:endParaRPr lang="pt-PT"/>
          </a:p>
        </p:txBody>
      </p:sp>
    </p:spTree>
    <p:extLst>
      <p:ext uri="{BB962C8B-B14F-4D97-AF65-F5344CB8AC3E}">
        <p14:creationId xmlns:p14="http://schemas.microsoft.com/office/powerpoint/2010/main" val="916159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5FB4F1-1191-F043-906B-2930AEA982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E3327B6A-E541-0E46-B6DD-034D2E306E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CF22AFB0-3A68-5C4A-B753-BDBE99377D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6514CA-6A8E-AF4D-8252-2F23D476B212}" type="datetimeFigureOut">
              <a:rPr lang="pt-PT" smtClean="0"/>
              <a:t>09/08/23</a:t>
            </a:fld>
            <a:endParaRPr lang="pt-PT"/>
          </a:p>
        </p:txBody>
      </p:sp>
      <p:sp>
        <p:nvSpPr>
          <p:cNvPr id="5" name="Footer Placeholder 4">
            <a:extLst>
              <a:ext uri="{FF2B5EF4-FFF2-40B4-BE49-F238E27FC236}">
                <a16:creationId xmlns:a16="http://schemas.microsoft.com/office/drawing/2014/main" id="{2B2FF782-7DF8-2D4A-A55F-93B8485E53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a:extLst>
              <a:ext uri="{FF2B5EF4-FFF2-40B4-BE49-F238E27FC236}">
                <a16:creationId xmlns:a16="http://schemas.microsoft.com/office/drawing/2014/main" id="{6B42EC77-8390-2D49-BDD4-2F9DC7233B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9B825-1FA1-7844-B05E-CBA42EC3D9AC}" type="slidenum">
              <a:rPr lang="pt-PT" smtClean="0"/>
              <a:t>‹#›</a:t>
            </a:fld>
            <a:endParaRPr lang="pt-PT"/>
          </a:p>
        </p:txBody>
      </p:sp>
    </p:spTree>
    <p:extLst>
      <p:ext uri="{BB962C8B-B14F-4D97-AF65-F5344CB8AC3E}">
        <p14:creationId xmlns:p14="http://schemas.microsoft.com/office/powerpoint/2010/main" val="2066945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gif"/><Relationship Id="rId4" Type="http://schemas.openxmlformats.org/officeDocument/2006/relationships/image" Target="../media/image7.w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258B87-6EB8-7F42-9BE6-26EF36ADCD42}"/>
              </a:ext>
            </a:extLst>
          </p:cNvPr>
          <p:cNvSpPr txBox="1"/>
          <p:nvPr/>
        </p:nvSpPr>
        <p:spPr>
          <a:xfrm>
            <a:off x="-300942" y="104172"/>
            <a:ext cx="184731" cy="369332"/>
          </a:xfrm>
          <a:prstGeom prst="rect">
            <a:avLst/>
          </a:prstGeom>
          <a:noFill/>
        </p:spPr>
        <p:txBody>
          <a:bodyPr wrap="none" rtlCol="0">
            <a:spAutoFit/>
          </a:bodyPr>
          <a:lstStyle/>
          <a:p>
            <a:endParaRPr lang="pt-BR" dirty="0"/>
          </a:p>
        </p:txBody>
      </p:sp>
      <p:sp>
        <p:nvSpPr>
          <p:cNvPr id="4" name="Title 3">
            <a:extLst>
              <a:ext uri="{FF2B5EF4-FFF2-40B4-BE49-F238E27FC236}">
                <a16:creationId xmlns:a16="http://schemas.microsoft.com/office/drawing/2014/main" id="{3688073E-61F3-BB08-3AA9-9C6565E98431}"/>
              </a:ext>
            </a:extLst>
          </p:cNvPr>
          <p:cNvSpPr>
            <a:spLocks noGrp="1"/>
          </p:cNvSpPr>
          <p:nvPr>
            <p:ph type="ctrTitle"/>
          </p:nvPr>
        </p:nvSpPr>
        <p:spPr>
          <a:xfrm>
            <a:off x="1408253" y="473504"/>
            <a:ext cx="9144000" cy="1737261"/>
          </a:xfrm>
        </p:spPr>
        <p:txBody>
          <a:bodyPr>
            <a:normAutofit/>
          </a:bodyPr>
          <a:lstStyle/>
          <a:p>
            <a:r>
              <a:rPr lang="en-US" sz="4000" b="1" dirty="0">
                <a:effectLst/>
                <a:latin typeface="Arial" panose="020B0604020202020204" pitchFamily="34" charset="0"/>
              </a:rPr>
              <a:t>7ª </a:t>
            </a:r>
            <a:r>
              <a:rPr lang="pt-BR" sz="4000" b="1" dirty="0">
                <a:effectLst/>
                <a:latin typeface="Arial" panose="020B0604020202020204" pitchFamily="34" charset="0"/>
              </a:rPr>
              <a:t>Oficina Temática </a:t>
            </a:r>
            <a:r>
              <a:rPr lang="pt-BR" sz="4000" b="1" dirty="0" err="1">
                <a:effectLst/>
                <a:latin typeface="Arial" panose="020B0604020202020204" pitchFamily="34" charset="0"/>
              </a:rPr>
              <a:t>ImunizaSUS</a:t>
            </a:r>
            <a:br>
              <a:rPr lang="pt-BR" sz="4800">
                <a:effectLst/>
                <a:latin typeface="Arial" panose="020B0604020202020204" pitchFamily="34" charset="0"/>
              </a:rPr>
            </a:br>
            <a:r>
              <a:rPr lang="pt-BR" sz="3600">
                <a:effectLst/>
                <a:latin typeface="Arial" panose="020B0604020202020204" pitchFamily="34" charset="0"/>
              </a:rPr>
              <a:t>“ Políticas Informadas por Evidências: </a:t>
            </a:r>
            <a:r>
              <a:rPr lang="pt-BR" sz="2800">
                <a:effectLst/>
                <a:latin typeface="Arial" panose="020B0604020202020204" pitchFamily="34" charset="0"/>
              </a:rPr>
              <a:t>gestão, participação cidadã, ciência e democracia</a:t>
            </a:r>
            <a:endParaRPr lang="pt-BR" sz="4800"/>
          </a:p>
        </p:txBody>
      </p:sp>
      <p:sp>
        <p:nvSpPr>
          <p:cNvPr id="5" name="Subtitle 4">
            <a:extLst>
              <a:ext uri="{FF2B5EF4-FFF2-40B4-BE49-F238E27FC236}">
                <a16:creationId xmlns:a16="http://schemas.microsoft.com/office/drawing/2014/main" id="{4FEA810A-9FB0-FC31-7553-C2842E08C738}"/>
              </a:ext>
            </a:extLst>
          </p:cNvPr>
          <p:cNvSpPr>
            <a:spLocks noGrp="1"/>
          </p:cNvSpPr>
          <p:nvPr>
            <p:ph type="subTitle" idx="1"/>
          </p:nvPr>
        </p:nvSpPr>
        <p:spPr>
          <a:xfrm>
            <a:off x="1524000" y="4470139"/>
            <a:ext cx="9144000" cy="1655762"/>
          </a:xfrm>
        </p:spPr>
        <p:txBody>
          <a:bodyPr/>
          <a:lstStyle/>
          <a:p>
            <a:r>
              <a:rPr lang="en-US">
                <a:effectLst/>
                <a:latin typeface="Arial" panose="020B0604020202020204" pitchFamily="34" charset="0"/>
              </a:rPr>
              <a:t>Campina Grande, PB, </a:t>
            </a:r>
          </a:p>
          <a:p>
            <a:r>
              <a:rPr lang="en-US">
                <a:effectLst/>
                <a:latin typeface="Arial" panose="020B0604020202020204" pitchFamily="34" charset="0"/>
              </a:rPr>
              <a:t>09 e 10 de agosto de 2023</a:t>
            </a:r>
          </a:p>
          <a:p>
            <a:r>
              <a:rPr lang="en-US">
                <a:latin typeface="Arial" panose="020B0604020202020204" pitchFamily="34" charset="0"/>
              </a:rPr>
              <a:t>Ulysses Panisset</a:t>
            </a:r>
            <a:r>
              <a:rPr lang="en-US">
                <a:effectLst/>
                <a:latin typeface="Arial" panose="020B0604020202020204" pitchFamily="34" charset="0"/>
              </a:rPr>
              <a:t> </a:t>
            </a:r>
            <a:endParaRPr lang="pt-BR"/>
          </a:p>
        </p:txBody>
      </p:sp>
      <p:pic>
        <p:nvPicPr>
          <p:cNvPr id="6" name="Picture 5">
            <a:extLst>
              <a:ext uri="{FF2B5EF4-FFF2-40B4-BE49-F238E27FC236}">
                <a16:creationId xmlns:a16="http://schemas.microsoft.com/office/drawing/2014/main" id="{825A6098-2AB5-C9E7-7254-E95D6D64EC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8253" y="2498232"/>
            <a:ext cx="4238465" cy="1182607"/>
          </a:xfrm>
          <a:prstGeom prst="rect">
            <a:avLst/>
          </a:prstGeom>
        </p:spPr>
      </p:pic>
      <p:pic>
        <p:nvPicPr>
          <p:cNvPr id="13" name="Picture 12">
            <a:extLst>
              <a:ext uri="{FF2B5EF4-FFF2-40B4-BE49-F238E27FC236}">
                <a16:creationId xmlns:a16="http://schemas.microsoft.com/office/drawing/2014/main" id="{29E78133-3B11-A9DC-4859-2A93CE5E365F}"/>
              </a:ext>
            </a:extLst>
          </p:cNvPr>
          <p:cNvPicPr>
            <a:picLocks noChangeAspect="1"/>
          </p:cNvPicPr>
          <p:nvPr/>
        </p:nvPicPr>
        <p:blipFill>
          <a:blip r:embed="rId3"/>
          <a:stretch>
            <a:fillRect/>
          </a:stretch>
        </p:blipFill>
        <p:spPr>
          <a:xfrm>
            <a:off x="6096000" y="2913964"/>
            <a:ext cx="3225800" cy="685800"/>
          </a:xfrm>
          <a:prstGeom prst="rect">
            <a:avLst/>
          </a:prstGeom>
        </p:spPr>
      </p:pic>
    </p:spTree>
    <p:extLst>
      <p:ext uri="{BB962C8B-B14F-4D97-AF65-F5344CB8AC3E}">
        <p14:creationId xmlns:p14="http://schemas.microsoft.com/office/powerpoint/2010/main" val="2084540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6456041" y="1196752"/>
            <a:ext cx="3456310"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p>
            <a:pPr eaLnBrk="0" hangingPunct="0"/>
            <a:r>
              <a:rPr lang="pt-BR" sz="3600" b="1">
                <a:solidFill>
                  <a:srgbClr val="333399"/>
                </a:solidFill>
              </a:rPr>
              <a:t>Se o conhecimento científico é  global ou não, o uso do conhecimento é sempre local</a:t>
            </a:r>
          </a:p>
        </p:txBody>
      </p:sp>
      <p:sp>
        <p:nvSpPr>
          <p:cNvPr id="34819" name="Text Box 5"/>
          <p:cNvSpPr txBox="1">
            <a:spLocks noChangeArrowheads="1"/>
          </p:cNvSpPr>
          <p:nvPr/>
        </p:nvSpPr>
        <p:spPr bwMode="auto">
          <a:xfrm>
            <a:off x="1991544" y="5348064"/>
            <a:ext cx="43924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sz="2400" b="1">
                <a:solidFill>
                  <a:srgbClr val="FF0000"/>
                </a:solidFill>
              </a:rPr>
              <a:t>O contexto é fundamental</a:t>
            </a:r>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84733" y="1196752"/>
            <a:ext cx="3024336" cy="20525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75721" y="2636913"/>
            <a:ext cx="2603301" cy="2224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4073" y="5157193"/>
            <a:ext cx="2335807" cy="1558421"/>
          </a:xfrm>
          <a:prstGeom prst="rect">
            <a:avLst/>
          </a:prstGeom>
        </p:spPr>
      </p:pic>
    </p:spTree>
    <p:extLst>
      <p:ext uri="{BB962C8B-B14F-4D97-AF65-F5344CB8AC3E}">
        <p14:creationId xmlns:p14="http://schemas.microsoft.com/office/powerpoint/2010/main" val="3471912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50" name="Picture 2" descr="wha570001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31950" y="19051"/>
            <a:ext cx="8928100" cy="6786563"/>
          </a:xfrm>
          <a:prstGeom prst="rect">
            <a:avLst/>
          </a:prstGeom>
          <a:noFill/>
          <a:extLst>
            <a:ext uri="{909E8E84-426E-40dd-AFC4-6F175D3DCCD1}">
              <a14:hiddenFill xmlns:a14="http://schemas.microsoft.com/office/drawing/2010/main" xmlns="">
                <a:solidFill>
                  <a:srgbClr val="FFFFFF"/>
                </a:solidFill>
              </a14:hiddenFill>
            </a:ext>
          </a:extLst>
        </p:spPr>
      </p:pic>
      <p:sp>
        <p:nvSpPr>
          <p:cNvPr id="821251" name="Rectangle 3"/>
          <p:cNvSpPr>
            <a:spLocks noChangeArrowheads="1"/>
          </p:cNvSpPr>
          <p:nvPr/>
        </p:nvSpPr>
        <p:spPr bwMode="auto">
          <a:xfrm>
            <a:off x="3863975" y="115889"/>
            <a:ext cx="4464050" cy="217487"/>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pt-BR" b="1">
                <a:solidFill>
                  <a:srgbClr val="0033CC"/>
                </a:solidFill>
              </a:rPr>
              <a:t>58ª  Assembleia Mundial da Saúde - 2005</a:t>
            </a:r>
          </a:p>
        </p:txBody>
      </p:sp>
      <p:sp>
        <p:nvSpPr>
          <p:cNvPr id="821252" name="Rectangle 4"/>
          <p:cNvSpPr>
            <a:spLocks noChangeArrowheads="1"/>
          </p:cNvSpPr>
          <p:nvPr/>
        </p:nvSpPr>
        <p:spPr bwMode="auto">
          <a:xfrm>
            <a:off x="1847850" y="692150"/>
            <a:ext cx="8604250" cy="187325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pt-BR" altLang="zh-CN" sz="2000" b="1">
                <a:solidFill>
                  <a:srgbClr val="0033CC"/>
                </a:solidFill>
                <a:ea typeface="宋体" pitchFamily="2" charset="-122"/>
              </a:rPr>
              <a:t>Desenvolvimento de </a:t>
            </a:r>
            <a:r>
              <a:rPr lang="pt-BR" altLang="zh-CN" sz="2000" b="1">
                <a:solidFill>
                  <a:srgbClr val="FF0000"/>
                </a:solidFill>
                <a:ea typeface="宋体" pitchFamily="2" charset="-122"/>
              </a:rPr>
              <a:t>mecanismos mais eficazes</a:t>
            </a:r>
            <a:r>
              <a:rPr lang="pt-BR" altLang="zh-CN" sz="2000" b="1">
                <a:solidFill>
                  <a:srgbClr val="0033CC"/>
                </a:solidFill>
                <a:ea typeface="宋体" pitchFamily="2" charset="-122"/>
              </a:rPr>
              <a:t> para </a:t>
            </a:r>
          </a:p>
          <a:p>
            <a:r>
              <a:rPr lang="pt-BR" altLang="zh-CN" sz="2000" b="1">
                <a:solidFill>
                  <a:srgbClr val="0033CC"/>
                </a:solidFill>
                <a:ea typeface="宋体" pitchFamily="2" charset="-122"/>
              </a:rPr>
              <a:t>diminuir a brecha entre a maneira como o conhecimento é gerado </a:t>
            </a:r>
          </a:p>
          <a:p>
            <a:r>
              <a:rPr lang="pt-BR" altLang="zh-CN" sz="2000" b="1">
                <a:solidFill>
                  <a:srgbClr val="0033CC"/>
                </a:solidFill>
                <a:ea typeface="宋体" pitchFamily="2" charset="-122"/>
              </a:rPr>
              <a:t>e as formas em que é utilizado, incluindo a transformação dos </a:t>
            </a:r>
          </a:p>
          <a:p>
            <a:r>
              <a:rPr lang="pt-BR" altLang="zh-CN" sz="2000" b="1">
                <a:solidFill>
                  <a:srgbClr val="FF0000"/>
                </a:solidFill>
                <a:ea typeface="宋体" pitchFamily="2" charset="-122"/>
              </a:rPr>
              <a:t>resultados da pesquisa em saúde, nas políticas e práticas</a:t>
            </a:r>
            <a:r>
              <a:rPr lang="en-US" altLang="zh-CN">
                <a:solidFill>
                  <a:srgbClr val="FF0000"/>
                </a:solidFill>
                <a:ea typeface="宋体" pitchFamily="2" charset="-122"/>
              </a:rPr>
              <a:t> </a:t>
            </a:r>
            <a:endParaRPr lang="pt-BR">
              <a:solidFill>
                <a:srgbClr val="FF0000"/>
              </a:solidFill>
            </a:endParaRPr>
          </a:p>
        </p:txBody>
      </p:sp>
    </p:spTree>
    <p:extLst>
      <p:ext uri="{BB962C8B-B14F-4D97-AF65-F5344CB8AC3E}">
        <p14:creationId xmlns:p14="http://schemas.microsoft.com/office/powerpoint/2010/main" val="2914743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1DA7D-95DA-CF9B-DD11-D9B86DEFB5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 y="164419"/>
            <a:ext cx="10363200" cy="6529163"/>
          </a:xfrm>
          <a:prstGeom prst="rect">
            <a:avLst/>
          </a:prstGeom>
        </p:spPr>
      </p:pic>
    </p:spTree>
    <p:extLst>
      <p:ext uri="{BB962C8B-B14F-4D97-AF65-F5344CB8AC3E}">
        <p14:creationId xmlns:p14="http://schemas.microsoft.com/office/powerpoint/2010/main" val="2289725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1344A5-53F5-1636-427D-3E2EEDC452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2402" y="618372"/>
            <a:ext cx="2893822" cy="4060562"/>
          </a:xfrm>
          <a:prstGeom prst="rect">
            <a:avLst/>
          </a:prstGeom>
        </p:spPr>
      </p:pic>
      <p:pic>
        <p:nvPicPr>
          <p:cNvPr id="6" name="Picture 5">
            <a:extLst>
              <a:ext uri="{FF2B5EF4-FFF2-40B4-BE49-F238E27FC236}">
                <a16:creationId xmlns:a16="http://schemas.microsoft.com/office/drawing/2014/main" id="{1B38A617-4AE3-9E07-BD0A-7F8DD982BD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4327" y="618372"/>
            <a:ext cx="3136060" cy="4060562"/>
          </a:xfrm>
          <a:prstGeom prst="rect">
            <a:avLst/>
          </a:prstGeom>
        </p:spPr>
      </p:pic>
      <p:pic>
        <p:nvPicPr>
          <p:cNvPr id="7" name="Picture 6">
            <a:extLst>
              <a:ext uri="{FF2B5EF4-FFF2-40B4-BE49-F238E27FC236}">
                <a16:creationId xmlns:a16="http://schemas.microsoft.com/office/drawing/2014/main" id="{1795FC38-15D0-19A4-5522-BE736598C0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0321" y="618372"/>
            <a:ext cx="2903301" cy="4060562"/>
          </a:xfrm>
          <a:prstGeom prst="rect">
            <a:avLst/>
          </a:prstGeom>
          <a:noFill/>
        </p:spPr>
      </p:pic>
      <p:sp>
        <p:nvSpPr>
          <p:cNvPr id="2" name="TextBox 1">
            <a:extLst>
              <a:ext uri="{FF2B5EF4-FFF2-40B4-BE49-F238E27FC236}">
                <a16:creationId xmlns:a16="http://schemas.microsoft.com/office/drawing/2014/main" id="{789BA12D-EA1C-B6BE-0E17-1FEF29527941}"/>
              </a:ext>
            </a:extLst>
          </p:cNvPr>
          <p:cNvSpPr txBox="1"/>
          <p:nvPr/>
        </p:nvSpPr>
        <p:spPr>
          <a:xfrm>
            <a:off x="2277735" y="5143501"/>
            <a:ext cx="7636529" cy="461665"/>
          </a:xfrm>
          <a:prstGeom prst="rect">
            <a:avLst/>
          </a:prstGeom>
          <a:noFill/>
        </p:spPr>
        <p:txBody>
          <a:bodyPr wrap="square" rtlCol="0">
            <a:spAutoFit/>
          </a:bodyPr>
          <a:lstStyle/>
          <a:p>
            <a:r>
              <a:rPr lang="pt-BR" sz="2400" b="1" dirty="0">
                <a:solidFill>
                  <a:srgbClr val="FF0000"/>
                </a:solidFill>
              </a:rPr>
              <a:t>FORÇA INTERNACIONAL E APOIO EM MAIS DE 50 PAÍSES</a:t>
            </a:r>
          </a:p>
        </p:txBody>
      </p:sp>
    </p:spTree>
    <p:extLst>
      <p:ext uri="{BB962C8B-B14F-4D97-AF65-F5344CB8AC3E}">
        <p14:creationId xmlns:p14="http://schemas.microsoft.com/office/powerpoint/2010/main" val="1620705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A3728E-1545-5951-486D-E8253BA0335F}"/>
              </a:ext>
            </a:extLst>
          </p:cNvPr>
          <p:cNvPicPr>
            <a:picLocks noChangeAspect="1"/>
          </p:cNvPicPr>
          <p:nvPr/>
        </p:nvPicPr>
        <p:blipFill>
          <a:blip r:embed="rId3"/>
          <a:stretch>
            <a:fillRect/>
          </a:stretch>
        </p:blipFill>
        <p:spPr>
          <a:xfrm>
            <a:off x="202946" y="69850"/>
            <a:ext cx="4787900" cy="6718300"/>
          </a:xfrm>
          <a:prstGeom prst="rect">
            <a:avLst/>
          </a:prstGeom>
        </p:spPr>
      </p:pic>
      <p:sp>
        <p:nvSpPr>
          <p:cNvPr id="3" name="TextBox 2">
            <a:extLst>
              <a:ext uri="{FF2B5EF4-FFF2-40B4-BE49-F238E27FC236}">
                <a16:creationId xmlns:a16="http://schemas.microsoft.com/office/drawing/2014/main" id="{555D390F-6CC4-D30B-2055-A2DA38219F7D}"/>
              </a:ext>
            </a:extLst>
          </p:cNvPr>
          <p:cNvSpPr txBox="1"/>
          <p:nvPr/>
        </p:nvSpPr>
        <p:spPr>
          <a:xfrm>
            <a:off x="4990846" y="315757"/>
            <a:ext cx="7048853" cy="3416320"/>
          </a:xfrm>
          <a:prstGeom prst="rect">
            <a:avLst/>
          </a:prstGeom>
          <a:noFill/>
        </p:spPr>
        <p:txBody>
          <a:bodyPr wrap="none" rtlCol="0">
            <a:spAutoFit/>
          </a:bodyPr>
          <a:lstStyle/>
          <a:p>
            <a:r>
              <a:rPr lang="pt-BR" sz="2400" b="1"/>
              <a:t>“[decisões] informadas pelas melhores evidências </a:t>
            </a:r>
          </a:p>
          <a:p>
            <a:r>
              <a:rPr lang="pt-BR" sz="2400" b="1"/>
              <a:t>de pesquisa, </a:t>
            </a:r>
          </a:p>
          <a:p>
            <a:r>
              <a:rPr lang="pt-BR" sz="2400" b="1"/>
              <a:t>e por fatores como: </a:t>
            </a:r>
          </a:p>
          <a:p>
            <a:r>
              <a:rPr lang="pt-BR" sz="2400" b="1">
                <a:solidFill>
                  <a:srgbClr val="0070C0"/>
                </a:solidFill>
              </a:rPr>
              <a:t>contexto</a:t>
            </a:r>
            <a:r>
              <a:rPr lang="pt-BR" sz="2400" b="1"/>
              <a:t>, </a:t>
            </a:r>
          </a:p>
          <a:p>
            <a:r>
              <a:rPr lang="pt-BR" sz="2400" b="1">
                <a:solidFill>
                  <a:srgbClr val="00B050"/>
                </a:solidFill>
              </a:rPr>
              <a:t>participação da sociedade civil</a:t>
            </a:r>
            <a:r>
              <a:rPr lang="pt-BR" sz="2400" b="1"/>
              <a:t>; </a:t>
            </a:r>
          </a:p>
          <a:p>
            <a:r>
              <a:rPr lang="pt-BR" sz="2400" b="1">
                <a:solidFill>
                  <a:srgbClr val="FF0000"/>
                </a:solidFill>
              </a:rPr>
              <a:t>equidade</a:t>
            </a:r>
            <a:r>
              <a:rPr lang="pt-BR" sz="2400" b="1"/>
              <a:t>, </a:t>
            </a:r>
          </a:p>
          <a:p>
            <a:r>
              <a:rPr lang="pt-BR" sz="2400" b="1"/>
              <a:t>viabilidade de implementação das políticas de saúde, </a:t>
            </a:r>
          </a:p>
          <a:p>
            <a:r>
              <a:rPr lang="pt-BR" sz="2400" b="1"/>
              <a:t>sustentabilidade, </a:t>
            </a:r>
          </a:p>
          <a:p>
            <a:r>
              <a:rPr lang="pt-BR" sz="2400" b="1"/>
              <a:t>aceitabilidade das partes interessadas” p. 7</a:t>
            </a:r>
          </a:p>
        </p:txBody>
      </p:sp>
    </p:spTree>
    <p:extLst>
      <p:ext uri="{BB962C8B-B14F-4D97-AF65-F5344CB8AC3E}">
        <p14:creationId xmlns:p14="http://schemas.microsoft.com/office/powerpoint/2010/main" val="35483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A6172D-29AF-5BE4-F9CB-585AA01978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182" y="149460"/>
            <a:ext cx="5034987" cy="6519290"/>
          </a:xfrm>
          <a:prstGeom prst="rect">
            <a:avLst/>
          </a:prstGeom>
        </p:spPr>
      </p:pic>
      <p:sp>
        <p:nvSpPr>
          <p:cNvPr id="3" name="TextBox 2">
            <a:extLst>
              <a:ext uri="{FF2B5EF4-FFF2-40B4-BE49-F238E27FC236}">
                <a16:creationId xmlns:a16="http://schemas.microsoft.com/office/drawing/2014/main" id="{61CE25E3-FFF0-39E3-0355-F2117912F458}"/>
              </a:ext>
            </a:extLst>
          </p:cNvPr>
          <p:cNvSpPr txBox="1"/>
          <p:nvPr/>
        </p:nvSpPr>
        <p:spPr>
          <a:xfrm>
            <a:off x="5968679" y="671332"/>
            <a:ext cx="5052730" cy="3693319"/>
          </a:xfrm>
          <a:prstGeom prst="rect">
            <a:avLst/>
          </a:prstGeom>
          <a:noFill/>
        </p:spPr>
        <p:txBody>
          <a:bodyPr wrap="none" rtlCol="0">
            <a:spAutoFit/>
          </a:bodyPr>
          <a:lstStyle/>
          <a:p>
            <a:r>
              <a:rPr lang="pt-BR" sz="2400" b="1" dirty="0"/>
              <a:t>A Comissão Global de Evidências para </a:t>
            </a:r>
          </a:p>
          <a:p>
            <a:r>
              <a:rPr lang="pt-BR" sz="2400" b="1" dirty="0"/>
              <a:t>Responder aos Desafios Sociais</a:t>
            </a:r>
          </a:p>
          <a:p>
            <a:r>
              <a:rPr lang="pt-BR" sz="2400" b="1" dirty="0"/>
              <a:t>maio de 2022 </a:t>
            </a:r>
          </a:p>
          <a:p>
            <a:endParaRPr lang="pt-BR" sz="2400" b="1" dirty="0"/>
          </a:p>
          <a:p>
            <a:r>
              <a:rPr lang="pt-BR" sz="2400" b="1" dirty="0"/>
              <a:t>Lançamento no Brasil em português </a:t>
            </a:r>
          </a:p>
          <a:p>
            <a:r>
              <a:rPr lang="pt-BR" sz="2400" b="1" dirty="0"/>
              <a:t>Em maio 2022</a:t>
            </a:r>
          </a:p>
          <a:p>
            <a:endParaRPr lang="pt-BR" sz="2400" b="1" dirty="0"/>
          </a:p>
          <a:p>
            <a:r>
              <a:rPr lang="pt-BR" sz="2400" b="1" dirty="0"/>
              <a:t>Determinantes sociais de saúde</a:t>
            </a:r>
          </a:p>
          <a:p>
            <a:endParaRPr lang="en-US" sz="2400" b="1" dirty="0"/>
          </a:p>
          <a:p>
            <a:endParaRPr lang="pt-PT"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2D5D69-F296-B338-0AC5-B299947F126F}"/>
              </a:ext>
            </a:extLst>
          </p:cNvPr>
          <p:cNvSpPr txBox="1"/>
          <p:nvPr/>
        </p:nvSpPr>
        <p:spPr>
          <a:xfrm>
            <a:off x="485776" y="871538"/>
            <a:ext cx="10169451" cy="3354765"/>
          </a:xfrm>
          <a:prstGeom prst="rect">
            <a:avLst/>
          </a:prstGeom>
          <a:noFill/>
        </p:spPr>
        <p:txBody>
          <a:bodyPr wrap="none" rtlCol="0">
            <a:spAutoFit/>
          </a:bodyPr>
          <a:lstStyle/>
          <a:p>
            <a:r>
              <a:rPr lang="pt-BR" sz="3600" b="1"/>
              <a:t>Sínteses de evidências para políticas de saúde, </a:t>
            </a:r>
          </a:p>
          <a:p>
            <a:endParaRPr lang="pt-BR" sz="3600" b="1"/>
          </a:p>
          <a:p>
            <a:r>
              <a:rPr lang="pt-BR" sz="3600" b="1"/>
              <a:t>Diálogos deliberativos </a:t>
            </a:r>
          </a:p>
          <a:p>
            <a:endParaRPr lang="pt-BR" sz="3600" b="1"/>
          </a:p>
          <a:p>
            <a:r>
              <a:rPr lang="pt-BR" sz="3600" b="1"/>
              <a:t>Serviços de sínteses para </a:t>
            </a:r>
            <a:r>
              <a:rPr lang="pt-BR" sz="3600" b="1">
                <a:solidFill>
                  <a:srgbClr val="FF0000"/>
                </a:solidFill>
              </a:rPr>
              <a:t>respostas rápidas e “vivas”</a:t>
            </a:r>
          </a:p>
          <a:p>
            <a:endParaRPr lang="pt-BR" sz="3200" b="1"/>
          </a:p>
        </p:txBody>
      </p:sp>
    </p:spTree>
    <p:extLst>
      <p:ext uri="{BB962C8B-B14F-4D97-AF65-F5344CB8AC3E}">
        <p14:creationId xmlns:p14="http://schemas.microsoft.com/office/powerpoint/2010/main" val="4040787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C7C534-7622-BCA0-F16E-B08E60E8A6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6793" y="395847"/>
            <a:ext cx="7178413" cy="6362913"/>
          </a:xfrm>
          <a:prstGeom prst="rect">
            <a:avLst/>
          </a:prstGeom>
        </p:spPr>
      </p:pic>
      <p:sp>
        <p:nvSpPr>
          <p:cNvPr id="7" name="TextBox 6">
            <a:extLst>
              <a:ext uri="{FF2B5EF4-FFF2-40B4-BE49-F238E27FC236}">
                <a16:creationId xmlns:a16="http://schemas.microsoft.com/office/drawing/2014/main" id="{EA7A11F1-A958-A21C-4BB6-57314C917E63}"/>
              </a:ext>
            </a:extLst>
          </p:cNvPr>
          <p:cNvSpPr txBox="1"/>
          <p:nvPr/>
        </p:nvSpPr>
        <p:spPr>
          <a:xfrm rot="18673652">
            <a:off x="4708066" y="2943686"/>
            <a:ext cx="7207807" cy="954107"/>
          </a:xfrm>
          <a:prstGeom prst="rect">
            <a:avLst/>
          </a:prstGeom>
          <a:noFill/>
        </p:spPr>
        <p:txBody>
          <a:bodyPr wrap="none" rtlCol="0">
            <a:spAutoFit/>
          </a:bodyPr>
          <a:lstStyle/>
          <a:p>
            <a:r>
              <a:rPr lang="pt-BR" sz="2800"/>
              <a:t>Aprendizado do sistema, educação permanente,</a:t>
            </a:r>
          </a:p>
          <a:p>
            <a:r>
              <a:rPr lang="pt-BR" sz="2800"/>
              <a:t>educação popular para saúde</a:t>
            </a:r>
          </a:p>
        </p:txBody>
      </p:sp>
      <p:sp>
        <p:nvSpPr>
          <p:cNvPr id="8" name="TextBox 7">
            <a:extLst>
              <a:ext uri="{FF2B5EF4-FFF2-40B4-BE49-F238E27FC236}">
                <a16:creationId xmlns:a16="http://schemas.microsoft.com/office/drawing/2014/main" id="{FFB7D446-A80A-9E14-8381-0D9B34C5CC05}"/>
              </a:ext>
            </a:extLst>
          </p:cNvPr>
          <p:cNvSpPr txBox="1"/>
          <p:nvPr/>
        </p:nvSpPr>
        <p:spPr>
          <a:xfrm>
            <a:off x="4095853" y="108288"/>
            <a:ext cx="3017877" cy="369332"/>
          </a:xfrm>
          <a:prstGeom prst="rect">
            <a:avLst/>
          </a:prstGeom>
          <a:noFill/>
        </p:spPr>
        <p:txBody>
          <a:bodyPr wrap="none" rtlCol="0">
            <a:spAutoFit/>
          </a:bodyPr>
          <a:lstStyle/>
          <a:p>
            <a:r>
              <a:rPr lang="pt-BR" b="1"/>
              <a:t>ECOSSISTEMA de EVIDÊNCIAS</a:t>
            </a:r>
          </a:p>
        </p:txBody>
      </p:sp>
    </p:spTree>
    <p:extLst>
      <p:ext uri="{BB962C8B-B14F-4D97-AF65-F5344CB8AC3E}">
        <p14:creationId xmlns:p14="http://schemas.microsoft.com/office/powerpoint/2010/main" val="169536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95673" y="2128840"/>
            <a:ext cx="5200651" cy="324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23" name="Rectangle 2"/>
          <p:cNvSpPr txBox="1">
            <a:spLocks noChangeArrowheads="1"/>
          </p:cNvSpPr>
          <p:nvPr/>
        </p:nvSpPr>
        <p:spPr bwMode="auto">
          <a:xfrm>
            <a:off x="1981200" y="274639"/>
            <a:ext cx="8229600" cy="1739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pt-BR" sz="3600" dirty="0">
                <a:solidFill>
                  <a:schemeClr val="tx2"/>
                </a:solidFill>
              </a:rPr>
              <a:t>Nem todas as evidências são igualmente convincentes e de qualidade:</a:t>
            </a:r>
          </a:p>
        </p:txBody>
      </p:sp>
      <p:sp>
        <p:nvSpPr>
          <p:cNvPr id="30724" name="TextBox 1"/>
          <p:cNvSpPr txBox="1">
            <a:spLocks noChangeArrowheads="1"/>
          </p:cNvSpPr>
          <p:nvPr/>
        </p:nvSpPr>
        <p:spPr bwMode="auto">
          <a:xfrm>
            <a:off x="2316162" y="5600702"/>
            <a:ext cx="75596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pt-BR" sz="2400" b="1" dirty="0"/>
              <a:t>Cuidados para não comer gato por lebre</a:t>
            </a:r>
          </a:p>
        </p:txBody>
      </p:sp>
    </p:spTree>
    <p:extLst>
      <p:ext uri="{BB962C8B-B14F-4D97-AF65-F5344CB8AC3E}">
        <p14:creationId xmlns:p14="http://schemas.microsoft.com/office/powerpoint/2010/main" val="92284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30724" grpId="0"/>
      <p:bldP spid="3072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a:extLst>
              <a:ext uri="{FF2B5EF4-FFF2-40B4-BE49-F238E27FC236}">
                <a16:creationId xmlns:a16="http://schemas.microsoft.com/office/drawing/2014/main" id="{159047AC-D014-B44A-8424-DB011811E2D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8251" y="698500"/>
            <a:ext cx="71755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63ABEC5-3BEC-6847-86C0-D558F34C646B}"/>
              </a:ext>
            </a:extLst>
          </p:cNvPr>
          <p:cNvSpPr txBox="1"/>
          <p:nvPr/>
        </p:nvSpPr>
        <p:spPr>
          <a:xfrm>
            <a:off x="4151770" y="5373689"/>
            <a:ext cx="4245649" cy="584775"/>
          </a:xfrm>
          <a:prstGeom prst="rect">
            <a:avLst/>
          </a:prstGeom>
          <a:solidFill>
            <a:schemeClr val="accent2">
              <a:lumMod val="60000"/>
              <a:lumOff val="40000"/>
            </a:schemeClr>
          </a:solidFill>
        </p:spPr>
        <p:txBody>
          <a:bodyPr wrap="none">
            <a:spAutoFit/>
          </a:bodyPr>
          <a:lstStyle/>
          <a:p>
            <a:pPr algn="ctr">
              <a:defRPr/>
            </a:pPr>
            <a:r>
              <a:rPr lang="pt-BR" sz="1600"/>
              <a:t>Literatura cinzenta, estudos locais, operacionais, </a:t>
            </a:r>
          </a:p>
          <a:p>
            <a:pPr algn="ctr">
              <a:defRPr/>
            </a:pPr>
            <a:r>
              <a:rPr lang="pt-BR" sz="1600"/>
              <a:t>de implementação, teses, dissertações, </a:t>
            </a:r>
            <a:r>
              <a:rPr lang="pt-BR" sz="1600" err="1"/>
              <a:t>etc</a:t>
            </a:r>
            <a:endParaRPr lang="pt-BR" sz="1600"/>
          </a:p>
        </p:txBody>
      </p:sp>
    </p:spTree>
    <p:extLst>
      <p:ext uri="{BB962C8B-B14F-4D97-AF65-F5344CB8AC3E}">
        <p14:creationId xmlns:p14="http://schemas.microsoft.com/office/powerpoint/2010/main" val="610168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CD9CA-22D5-3546-8131-54149B87E4D7}"/>
              </a:ext>
            </a:extLst>
          </p:cNvPr>
          <p:cNvSpPr>
            <a:spLocks noGrp="1"/>
          </p:cNvSpPr>
          <p:nvPr>
            <p:ph type="title"/>
          </p:nvPr>
        </p:nvSpPr>
        <p:spPr/>
        <p:txBody>
          <a:bodyPr/>
          <a:lstStyle/>
          <a:p>
            <a:r>
              <a:rPr lang="pt-BR"/>
              <a:t>Declaração de interesses</a:t>
            </a:r>
          </a:p>
        </p:txBody>
      </p:sp>
      <p:sp>
        <p:nvSpPr>
          <p:cNvPr id="3" name="Content Placeholder 2">
            <a:extLst>
              <a:ext uri="{FF2B5EF4-FFF2-40B4-BE49-F238E27FC236}">
                <a16:creationId xmlns:a16="http://schemas.microsoft.com/office/drawing/2014/main" id="{BCB25350-6A62-9D4F-894E-378300C1407F}"/>
              </a:ext>
            </a:extLst>
          </p:cNvPr>
          <p:cNvSpPr>
            <a:spLocks noGrp="1"/>
          </p:cNvSpPr>
          <p:nvPr>
            <p:ph idx="1"/>
          </p:nvPr>
        </p:nvSpPr>
        <p:spPr>
          <a:xfrm>
            <a:off x="838200" y="2141537"/>
            <a:ext cx="10515600" cy="4351338"/>
          </a:xfrm>
        </p:spPr>
        <p:txBody>
          <a:bodyPr>
            <a:normAutofit/>
          </a:bodyPr>
          <a:lstStyle/>
          <a:p>
            <a:r>
              <a:rPr lang="pt-BR" sz="3600"/>
              <a:t>Declaro um enorme interesse no tema e na promoção de políticas de saúde e de saúde em todas as políticas, informadas por evidências e por participação social.</a:t>
            </a:r>
          </a:p>
          <a:p>
            <a:r>
              <a:rPr lang="pt-BR" sz="3600"/>
              <a:t>Declaro um enorme respeito aos gestores municipais e suas equipes, na linha de frente da saúde dos brasileiros e brasileiras.</a:t>
            </a:r>
          </a:p>
          <a:p>
            <a:r>
              <a:rPr lang="pt-BR" sz="3600"/>
              <a:t>Declaro não ter conflitos de interesse para apresentar neste evento.</a:t>
            </a:r>
          </a:p>
        </p:txBody>
      </p:sp>
    </p:spTree>
    <p:extLst>
      <p:ext uri="{BB962C8B-B14F-4D97-AF65-F5344CB8AC3E}">
        <p14:creationId xmlns:p14="http://schemas.microsoft.com/office/powerpoint/2010/main" val="13989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0DC73-029E-6F4D-B064-7F644C7167E1}"/>
              </a:ext>
            </a:extLst>
          </p:cNvPr>
          <p:cNvSpPr>
            <a:spLocks noGrp="1"/>
          </p:cNvSpPr>
          <p:nvPr>
            <p:ph type="title"/>
          </p:nvPr>
        </p:nvSpPr>
        <p:spPr/>
        <p:txBody>
          <a:bodyPr>
            <a:normAutofit/>
          </a:bodyPr>
          <a:lstStyle/>
          <a:p>
            <a:r>
              <a:rPr lang="pt-BR" sz="3600" b="1" dirty="0"/>
              <a:t>Quem faz? </a:t>
            </a:r>
            <a:br>
              <a:rPr lang="pt-BR" sz="3600" b="1" dirty="0"/>
            </a:br>
            <a:r>
              <a:rPr lang="pt-BR" sz="3600" b="1" dirty="0"/>
              <a:t>Plataformas de Tradução do Conhecimento</a:t>
            </a:r>
          </a:p>
        </p:txBody>
      </p:sp>
      <p:sp>
        <p:nvSpPr>
          <p:cNvPr id="3" name="Content Placeholder 2">
            <a:extLst>
              <a:ext uri="{FF2B5EF4-FFF2-40B4-BE49-F238E27FC236}">
                <a16:creationId xmlns:a16="http://schemas.microsoft.com/office/drawing/2014/main" id="{3F35EB48-7C2A-5441-9924-70E1709098CE}"/>
              </a:ext>
            </a:extLst>
          </p:cNvPr>
          <p:cNvSpPr>
            <a:spLocks noGrp="1"/>
          </p:cNvSpPr>
          <p:nvPr>
            <p:ph idx="1"/>
          </p:nvPr>
        </p:nvSpPr>
        <p:spPr/>
        <p:txBody>
          <a:bodyPr>
            <a:normAutofit fontScale="92500" lnSpcReduction="10000"/>
          </a:bodyPr>
          <a:lstStyle/>
          <a:p>
            <a:r>
              <a:rPr lang="pt-BR" sz="3600" dirty="0"/>
              <a:t>Parcerias permanentes e engajadas entre gestores e pesquisadores</a:t>
            </a:r>
          </a:p>
          <a:p>
            <a:endParaRPr lang="pt-BR" sz="3600" dirty="0"/>
          </a:p>
          <a:p>
            <a:r>
              <a:rPr lang="pt-BR" sz="3600" dirty="0"/>
              <a:t>Alicerce institucional das políticas informadas por evidências promove políticas de saúde de qualidade</a:t>
            </a:r>
          </a:p>
          <a:p>
            <a:endParaRPr lang="pt-BR" sz="3600" dirty="0"/>
          </a:p>
          <a:p>
            <a:r>
              <a:rPr lang="pt-BR" sz="3600" dirty="0"/>
              <a:t>Base de lançamento para a transformação de evidências em políticas implementadas e com impacto</a:t>
            </a:r>
          </a:p>
          <a:p>
            <a:pPr marL="0" indent="0">
              <a:buNone/>
            </a:pPr>
            <a:r>
              <a:rPr lang="pt-BR" sz="3600" dirty="0"/>
              <a:t> </a:t>
            </a:r>
          </a:p>
          <a:p>
            <a:endParaRPr lang="pt-BR" dirty="0"/>
          </a:p>
          <a:p>
            <a:endParaRPr lang="pt-BR" dirty="0"/>
          </a:p>
          <a:p>
            <a:endParaRPr lang="pt-BR" dirty="0"/>
          </a:p>
          <a:p>
            <a:pPr marL="0" indent="0">
              <a:buNone/>
            </a:pPr>
            <a:endParaRPr lang="pt-BR" dirty="0"/>
          </a:p>
          <a:p>
            <a:endParaRPr lang="pt-BR" dirty="0"/>
          </a:p>
        </p:txBody>
      </p:sp>
    </p:spTree>
    <p:extLst>
      <p:ext uri="{BB962C8B-B14F-4D97-AF65-F5344CB8AC3E}">
        <p14:creationId xmlns:p14="http://schemas.microsoft.com/office/powerpoint/2010/main" val="3166968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C1BF9-FE92-EC32-7CC0-308C79599C36}"/>
              </a:ext>
            </a:extLst>
          </p:cNvPr>
          <p:cNvSpPr>
            <a:spLocks noGrp="1"/>
          </p:cNvSpPr>
          <p:nvPr>
            <p:ph type="title"/>
          </p:nvPr>
        </p:nvSpPr>
        <p:spPr/>
        <p:txBody>
          <a:bodyPr>
            <a:normAutofit fontScale="90000"/>
          </a:bodyPr>
          <a:lstStyle/>
          <a:p>
            <a:br>
              <a:rPr lang="pt-BR" altLang="zh-CN" dirty="0"/>
            </a:br>
            <a:br>
              <a:rPr lang="pt-BR" altLang="zh-CN" dirty="0"/>
            </a:br>
            <a:br>
              <a:rPr lang="pt-BR" altLang="zh-CN" dirty="0"/>
            </a:br>
            <a:br>
              <a:rPr lang="pt-BR" altLang="zh-CN" dirty="0"/>
            </a:br>
            <a:r>
              <a:rPr lang="pt-BR" sz="3100" dirty="0"/>
              <a:t>Síntese Rápida de Evidências para Políticas de Saúde: aumentando a cobertura vacinal do PNI (Programa Nacional de Imunização)</a:t>
            </a:r>
            <a:r>
              <a:rPr lang="en-BR" sz="3100" dirty="0"/>
              <a:t> </a:t>
            </a:r>
            <a:br>
              <a:rPr lang="pt-BR" altLang="zh-CN" sz="3100" dirty="0"/>
            </a:br>
            <a:br>
              <a:rPr lang="pt-BR" altLang="zh-CN" sz="4900" dirty="0"/>
            </a:br>
            <a:r>
              <a:rPr lang="en-CA" altLang="zh-CN" dirty="0"/>
              <a:t> </a:t>
            </a:r>
            <a:br>
              <a:rPr lang="en-BR" altLang="zh-CN" dirty="0"/>
            </a:br>
            <a:br>
              <a:rPr lang="en-BR" altLang="zh-CN" dirty="0"/>
            </a:br>
            <a:endParaRPr lang="pt-BR" dirty="0"/>
          </a:p>
        </p:txBody>
      </p:sp>
      <p:sp>
        <p:nvSpPr>
          <p:cNvPr id="3" name="Content Placeholder 2">
            <a:extLst>
              <a:ext uri="{FF2B5EF4-FFF2-40B4-BE49-F238E27FC236}">
                <a16:creationId xmlns:a16="http://schemas.microsoft.com/office/drawing/2014/main" id="{749DFA32-7DE6-8810-A9F6-FBA06FC9A297}"/>
              </a:ext>
            </a:extLst>
          </p:cNvPr>
          <p:cNvSpPr>
            <a:spLocks noGrp="1"/>
          </p:cNvSpPr>
          <p:nvPr>
            <p:ph idx="1"/>
          </p:nvPr>
        </p:nvSpPr>
        <p:spPr>
          <a:xfrm>
            <a:off x="983848" y="1628775"/>
            <a:ext cx="10598552" cy="3151569"/>
          </a:xfrm>
        </p:spPr>
        <p:txBody>
          <a:bodyPr/>
          <a:lstStyle/>
          <a:p>
            <a:pPr marL="0" indent="0">
              <a:buNone/>
            </a:pPr>
            <a:r>
              <a:rPr lang="pt-BR" sz="2000" dirty="0"/>
              <a:t>Bruna Carolina de Araújo</a:t>
            </a:r>
            <a:endParaRPr lang="en-BR" sz="2000" dirty="0"/>
          </a:p>
          <a:p>
            <a:pPr marL="0" indent="0">
              <a:buNone/>
            </a:pPr>
            <a:r>
              <a:rPr lang="pt-BR" sz="2000" dirty="0"/>
              <a:t>Roberta </a:t>
            </a:r>
            <a:r>
              <a:rPr lang="pt-BR" sz="2000" dirty="0" err="1"/>
              <a:t>Crevelário</a:t>
            </a:r>
            <a:r>
              <a:rPr lang="pt-BR" sz="2000" dirty="0"/>
              <a:t> de Melo </a:t>
            </a:r>
            <a:endParaRPr lang="en-BR" sz="2000" dirty="0"/>
          </a:p>
          <a:p>
            <a:pPr marL="0" indent="0">
              <a:buNone/>
            </a:pPr>
            <a:r>
              <a:rPr lang="pt-BR" sz="2000" dirty="0"/>
              <a:t> </a:t>
            </a:r>
            <a:endParaRPr lang="en-BR" sz="2000" dirty="0"/>
          </a:p>
          <a:p>
            <a:pPr marL="0" indent="0">
              <a:buNone/>
            </a:pPr>
            <a:r>
              <a:rPr lang="pt-BR" sz="2000" b="0" dirty="0"/>
              <a:t>Revisão Técnica e de Mérito</a:t>
            </a:r>
            <a:r>
              <a:rPr lang="en-CA" sz="2000" b="0" dirty="0"/>
              <a:t>:</a:t>
            </a:r>
            <a:endParaRPr lang="en-BR" sz="2000" b="0" dirty="0"/>
          </a:p>
          <a:p>
            <a:pPr marL="0" indent="0">
              <a:buNone/>
            </a:pPr>
            <a:r>
              <a:rPr lang="pt-BR" sz="2000" dirty="0"/>
              <a:t>Ulysses Panisset</a:t>
            </a:r>
            <a:endParaRPr lang="en-BR" sz="2000" dirty="0"/>
          </a:p>
          <a:p>
            <a:r>
              <a:rPr lang="pt-BR" dirty="0"/>
              <a:t>Apoio CONASEMS e NESCON/UFMG</a:t>
            </a:r>
          </a:p>
        </p:txBody>
      </p:sp>
    </p:spTree>
    <p:extLst>
      <p:ext uri="{BB962C8B-B14F-4D97-AF65-F5344CB8AC3E}">
        <p14:creationId xmlns:p14="http://schemas.microsoft.com/office/powerpoint/2010/main" val="733316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C1BF9-FE92-EC32-7CC0-308C79599C36}"/>
              </a:ext>
            </a:extLst>
          </p:cNvPr>
          <p:cNvSpPr>
            <a:spLocks noGrp="1"/>
          </p:cNvSpPr>
          <p:nvPr>
            <p:ph type="title"/>
          </p:nvPr>
        </p:nvSpPr>
        <p:spPr>
          <a:xfrm>
            <a:off x="609600" y="365125"/>
            <a:ext cx="10744200" cy="1325563"/>
          </a:xfrm>
        </p:spPr>
        <p:txBody>
          <a:bodyPr>
            <a:normAutofit fontScale="90000"/>
          </a:bodyPr>
          <a:lstStyle/>
          <a:p>
            <a:pPr algn="ctr"/>
            <a:br>
              <a:rPr lang="pt-BR" altLang="zh-CN" dirty="0"/>
            </a:br>
            <a:br>
              <a:rPr lang="pt-BR" altLang="zh-CN" dirty="0"/>
            </a:br>
            <a:br>
              <a:rPr lang="pt-BR" altLang="zh-CN" dirty="0"/>
            </a:br>
            <a:r>
              <a:rPr lang="pt-BR" sz="2700" b="1" dirty="0"/>
              <a:t>Síntese Rápida de Evidências para Políticas de Saúde: aumentando a cobertura vacinal do PNI (Programa Nacional de Imunização)</a:t>
            </a:r>
            <a:br>
              <a:rPr lang="pt-BR" altLang="zh-CN" sz="2700" dirty="0"/>
            </a:br>
            <a:r>
              <a:rPr lang="pt-BR" altLang="zh-CN" sz="2700" dirty="0"/>
              <a:t>- </a:t>
            </a:r>
            <a:r>
              <a:rPr lang="en-CA" altLang="zh-CN" sz="2700" b="1" dirty="0"/>
              <a:t>MENSAGENS-CHAVE - </a:t>
            </a:r>
            <a:br>
              <a:rPr lang="pt-BR" altLang="zh-CN" dirty="0"/>
            </a:br>
            <a:r>
              <a:rPr lang="en-CA" altLang="zh-CN" dirty="0"/>
              <a:t> </a:t>
            </a:r>
            <a:br>
              <a:rPr lang="en-BR" altLang="zh-CN" dirty="0"/>
            </a:br>
            <a:br>
              <a:rPr lang="en-BR" altLang="zh-CN" dirty="0"/>
            </a:br>
            <a:endParaRPr lang="pt-BR" dirty="0"/>
          </a:p>
        </p:txBody>
      </p:sp>
      <p:sp>
        <p:nvSpPr>
          <p:cNvPr id="3" name="Content Placeholder 2">
            <a:extLst>
              <a:ext uri="{FF2B5EF4-FFF2-40B4-BE49-F238E27FC236}">
                <a16:creationId xmlns:a16="http://schemas.microsoft.com/office/drawing/2014/main" id="{749DFA32-7DE6-8810-A9F6-FBA06FC9A297}"/>
              </a:ext>
            </a:extLst>
          </p:cNvPr>
          <p:cNvSpPr>
            <a:spLocks noGrp="1"/>
          </p:cNvSpPr>
          <p:nvPr>
            <p:ph idx="1"/>
          </p:nvPr>
        </p:nvSpPr>
        <p:spPr>
          <a:xfrm>
            <a:off x="609600" y="1628775"/>
            <a:ext cx="10972800" cy="4657725"/>
          </a:xfrm>
        </p:spPr>
        <p:txBody>
          <a:bodyPr>
            <a:normAutofit fontScale="92500" lnSpcReduction="20000"/>
          </a:bodyPr>
          <a:lstStyle/>
          <a:p>
            <a:pPr marL="0" indent="0">
              <a:buNone/>
            </a:pPr>
            <a:r>
              <a:rPr lang="pt-BR" i="1" dirty="0"/>
              <a:t>O problema</a:t>
            </a:r>
            <a:endParaRPr lang="en-BR" i="1" dirty="0"/>
          </a:p>
          <a:p>
            <a:pPr indent="-1270" algn="just"/>
            <a:r>
              <a:rPr lang="pt-BR" dirty="0"/>
              <a:t>A baixa cobertura vacinal vem se tornando um problema de saúde pública em todo mundo. No Brasil, considerado durante muitos anos como exemplo mundial de políticas de vacinação, diminuiu suas taxas de cobertura vacinal, especialmente a partir de 2016. </a:t>
            </a:r>
          </a:p>
          <a:p>
            <a:pPr indent="-1270" algn="just"/>
            <a:r>
              <a:rPr lang="pt-BR" dirty="0"/>
              <a:t>Em âmbito nacional, diversos fatores podem influenciar a baixa vacinação, entre os quais destacam-se a complexidade do calendário nacional de vacinação do PNI (Programa Nacional de Imunização), desabastecimentos pontuais de vacinas; mudança no sistema de informação do PNI, barreiras de acesso nas restrições de horário, local das salas de vacinas; subfinanciamento do Sistema Único de Saúde (SUS) e a desinformação e hesitação vacinal, bem como aspectos socioeconômicos em contexto de marcantes desigualdades sociais nacionais e </a:t>
            </a:r>
            <a:r>
              <a:rPr lang="pt-BR" dirty="0" err="1"/>
              <a:t>intra-regionais</a:t>
            </a:r>
            <a:r>
              <a:rPr lang="pt-BR" dirty="0"/>
              <a:t>. </a:t>
            </a:r>
          </a:p>
          <a:p>
            <a:pPr indent="-1270" algn="just"/>
            <a:r>
              <a:rPr lang="pt-BR" dirty="0"/>
              <a:t>Identificar esses fatores e estratégias para combatê-los é fundamental para melhorar os resultados de vacinação e proteger as populações.</a:t>
            </a:r>
            <a:endParaRPr lang="en-BR" dirty="0"/>
          </a:p>
          <a:p>
            <a:pPr indent="-1270"/>
            <a:endParaRPr lang="en-BR" dirty="0"/>
          </a:p>
          <a:p>
            <a:endParaRPr lang="pt-BR" dirty="0"/>
          </a:p>
        </p:txBody>
      </p:sp>
    </p:spTree>
    <p:extLst>
      <p:ext uri="{BB962C8B-B14F-4D97-AF65-F5344CB8AC3E}">
        <p14:creationId xmlns:p14="http://schemas.microsoft.com/office/powerpoint/2010/main" val="2968871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C1BF9-FE92-EC32-7CC0-308C79599C36}"/>
              </a:ext>
            </a:extLst>
          </p:cNvPr>
          <p:cNvSpPr>
            <a:spLocks noGrp="1"/>
          </p:cNvSpPr>
          <p:nvPr>
            <p:ph type="title"/>
          </p:nvPr>
        </p:nvSpPr>
        <p:spPr>
          <a:xfrm>
            <a:off x="722454" y="110483"/>
            <a:ext cx="10515600" cy="873365"/>
          </a:xfrm>
        </p:spPr>
        <p:txBody>
          <a:bodyPr>
            <a:normAutofit fontScale="90000"/>
          </a:bodyPr>
          <a:lstStyle/>
          <a:p>
            <a:br>
              <a:rPr lang="pt-BR" altLang="zh-CN" dirty="0"/>
            </a:br>
            <a:br>
              <a:rPr lang="pt-BR" altLang="zh-CN" dirty="0"/>
            </a:br>
            <a:br>
              <a:rPr lang="pt-BR" altLang="zh-CN" dirty="0"/>
            </a:br>
            <a:br>
              <a:rPr lang="pt-BR" altLang="zh-CN" dirty="0"/>
            </a:br>
            <a:r>
              <a:rPr lang="pt-BR" altLang="zh-CN" sz="2200" dirty="0"/>
              <a:t>Síntese de Rápida de Evidências para Políticas de Saúde: </a:t>
            </a:r>
            <a:r>
              <a:rPr lang="pt-BR" sz="2200" b="1" dirty="0"/>
              <a:t>aumentando a cobertura vacinal do PNI </a:t>
            </a:r>
            <a:br>
              <a:rPr lang="pt-BR" altLang="zh-CN" sz="2200" b="1" dirty="0"/>
            </a:br>
            <a:br>
              <a:rPr lang="pt-BR" altLang="zh-CN" dirty="0"/>
            </a:br>
            <a:r>
              <a:rPr lang="en-CA" altLang="zh-CN" dirty="0"/>
              <a:t> </a:t>
            </a:r>
            <a:br>
              <a:rPr lang="en-BR" altLang="zh-CN" dirty="0"/>
            </a:br>
            <a:br>
              <a:rPr lang="en-BR" altLang="zh-CN" dirty="0"/>
            </a:br>
            <a:endParaRPr lang="pt-BR" dirty="0"/>
          </a:p>
        </p:txBody>
      </p:sp>
      <p:sp>
        <p:nvSpPr>
          <p:cNvPr id="3" name="Content Placeholder 2">
            <a:extLst>
              <a:ext uri="{FF2B5EF4-FFF2-40B4-BE49-F238E27FC236}">
                <a16:creationId xmlns:a16="http://schemas.microsoft.com/office/drawing/2014/main" id="{749DFA32-7DE6-8810-A9F6-FBA06FC9A297}"/>
              </a:ext>
            </a:extLst>
          </p:cNvPr>
          <p:cNvSpPr>
            <a:spLocks noGrp="1"/>
          </p:cNvSpPr>
          <p:nvPr>
            <p:ph idx="1"/>
          </p:nvPr>
        </p:nvSpPr>
        <p:spPr>
          <a:xfrm>
            <a:off x="609600" y="1157468"/>
            <a:ext cx="10972800" cy="5058137"/>
          </a:xfrm>
        </p:spPr>
        <p:txBody>
          <a:bodyPr>
            <a:normAutofit lnSpcReduction="10000"/>
          </a:bodyPr>
          <a:lstStyle/>
          <a:p>
            <a:pPr marL="0" indent="0">
              <a:buNone/>
            </a:pPr>
            <a:r>
              <a:rPr lang="pt-BR" dirty="0"/>
              <a:t>Opções para enfrentar o problema: </a:t>
            </a:r>
            <a:endParaRPr lang="en-BR" dirty="0"/>
          </a:p>
          <a:p>
            <a:pPr marL="0" indent="0">
              <a:buNone/>
            </a:pPr>
            <a:r>
              <a:rPr lang="pt-BR" dirty="0">
                <a:effectLst/>
                <a:ea typeface="Garamond" panose="02020404030301010803" pitchFamily="18" charset="0"/>
                <a:cs typeface="Garamond" panose="02020404030301010803" pitchFamily="18" charset="0"/>
              </a:rPr>
              <a:t>Quatro opções foram identificadas na literatura científica de qualidade para enfrentar o problema. Essas opções não foram desenhadas para serem excludentes entre si, podendo ser implementadas de forma simultânea ou ter elementos extraídos de uma ou mais de uma delas; portanto, a seleção da opção mais viável apresentada nesta síntese deve levar em consideração o contexto local.</a:t>
            </a:r>
          </a:p>
          <a:p>
            <a:pPr marL="0" indent="0">
              <a:buNone/>
            </a:pPr>
            <a:endParaRPr lang="en-BR" b="1" dirty="0">
              <a:effectLst/>
              <a:ea typeface="Garamond" panose="02020404030301010803" pitchFamily="18" charset="0"/>
              <a:cs typeface="Garamond" panose="02020404030301010803" pitchFamily="18" charset="0"/>
            </a:endParaRPr>
          </a:p>
          <a:p>
            <a:pPr marL="0" indent="0">
              <a:buNone/>
            </a:pPr>
            <a:r>
              <a:rPr lang="pt-BR" b="1" dirty="0">
                <a:effectLst/>
                <a:ea typeface="Garamond" panose="02020404030301010803" pitchFamily="18" charset="0"/>
                <a:cs typeface="Garamond" panose="02020404030301010803" pitchFamily="18" charset="0"/>
              </a:rPr>
              <a:t>    Opção 1</a:t>
            </a:r>
            <a:r>
              <a:rPr lang="pt-BR" dirty="0">
                <a:effectLst/>
                <a:ea typeface="Garamond" panose="02020404030301010803" pitchFamily="18" charset="0"/>
                <a:cs typeface="Garamond" panose="02020404030301010803" pitchFamily="18" charset="0"/>
              </a:rPr>
              <a:t> – </a:t>
            </a:r>
            <a:r>
              <a:rPr lang="pt-BR" b="1" dirty="0">
                <a:effectLst/>
                <a:ea typeface="Garamond" panose="02020404030301010803" pitchFamily="18" charset="0"/>
                <a:cs typeface="Garamond" panose="02020404030301010803" pitchFamily="18" charset="0"/>
              </a:rPr>
              <a:t>Promover uso de lembretes sobre a vacinação</a:t>
            </a:r>
            <a:endParaRPr lang="en-BR" dirty="0">
              <a:effectLst/>
              <a:ea typeface="Garamond" panose="02020404030301010803" pitchFamily="18" charset="0"/>
              <a:cs typeface="Garamond" panose="02020404030301010803" pitchFamily="18" charset="0"/>
            </a:endParaRPr>
          </a:p>
          <a:p>
            <a:pPr marL="227330" indent="0">
              <a:buNone/>
            </a:pPr>
            <a:r>
              <a:rPr lang="pt-BR" dirty="0">
                <a:effectLst/>
                <a:ea typeface="Garamond" panose="02020404030301010803" pitchFamily="18" charset="0"/>
                <a:cs typeface="Garamond" panose="02020404030301010803" pitchFamily="18" charset="0"/>
              </a:rPr>
              <a:t>19 revisões sistemáticas mostraram que o uso de lembretes, sobretudo por SMS, apresentou ser uma estratégia eficaz para a cobertura vacinal, principalmente para a vacinação infantil ,com lembretes direcionados aos pais ou responsáveis.</a:t>
            </a:r>
            <a:endParaRPr lang="en-BR" dirty="0">
              <a:effectLst/>
              <a:ea typeface="Garamond" panose="02020404030301010803" pitchFamily="18" charset="0"/>
              <a:cs typeface="Garamond" panose="02020404030301010803" pitchFamily="18" charset="0"/>
            </a:endParaRPr>
          </a:p>
          <a:p>
            <a:pPr marL="227330" indent="0">
              <a:buNone/>
            </a:pPr>
            <a:endParaRPr lang="en-BR" sz="1800" b="1" dirty="0"/>
          </a:p>
          <a:p>
            <a:pPr marL="0" indent="0">
              <a:buNone/>
            </a:pPr>
            <a:endParaRPr lang="pt-BR" dirty="0"/>
          </a:p>
        </p:txBody>
      </p:sp>
    </p:spTree>
    <p:extLst>
      <p:ext uri="{BB962C8B-B14F-4D97-AF65-F5344CB8AC3E}">
        <p14:creationId xmlns:p14="http://schemas.microsoft.com/office/powerpoint/2010/main" val="1425555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C1BF9-FE92-EC32-7CC0-308C79599C36}"/>
              </a:ext>
            </a:extLst>
          </p:cNvPr>
          <p:cNvSpPr>
            <a:spLocks noGrp="1"/>
          </p:cNvSpPr>
          <p:nvPr>
            <p:ph type="title"/>
          </p:nvPr>
        </p:nvSpPr>
        <p:spPr>
          <a:xfrm>
            <a:off x="722454" y="110483"/>
            <a:ext cx="10515600" cy="873365"/>
          </a:xfrm>
        </p:spPr>
        <p:txBody>
          <a:bodyPr>
            <a:normAutofit fontScale="90000"/>
          </a:bodyPr>
          <a:lstStyle/>
          <a:p>
            <a:br>
              <a:rPr lang="pt-BR" altLang="zh-CN" dirty="0"/>
            </a:br>
            <a:br>
              <a:rPr lang="pt-BR" altLang="zh-CN" dirty="0"/>
            </a:br>
            <a:br>
              <a:rPr lang="pt-BR" altLang="zh-CN" dirty="0"/>
            </a:br>
            <a:br>
              <a:rPr lang="pt-BR" altLang="zh-CN" dirty="0"/>
            </a:br>
            <a:r>
              <a:rPr lang="pt-BR" altLang="zh-CN" sz="2200" dirty="0"/>
              <a:t>Síntese de Rápida de Evidências para Políticas de Saúde: </a:t>
            </a:r>
            <a:r>
              <a:rPr lang="pt-BR" sz="2200" b="1" dirty="0"/>
              <a:t>aumentando a cobertura vacinal do PNI </a:t>
            </a:r>
            <a:br>
              <a:rPr lang="pt-BR" altLang="zh-CN" sz="2200" b="1" dirty="0"/>
            </a:br>
            <a:br>
              <a:rPr lang="pt-BR" altLang="zh-CN" dirty="0"/>
            </a:br>
            <a:r>
              <a:rPr lang="en-CA" altLang="zh-CN" dirty="0"/>
              <a:t> </a:t>
            </a:r>
            <a:br>
              <a:rPr lang="en-BR" altLang="zh-CN" dirty="0"/>
            </a:br>
            <a:br>
              <a:rPr lang="en-BR" altLang="zh-CN" dirty="0"/>
            </a:br>
            <a:endParaRPr lang="pt-BR" dirty="0"/>
          </a:p>
        </p:txBody>
      </p:sp>
      <p:sp>
        <p:nvSpPr>
          <p:cNvPr id="3" name="Content Placeholder 2">
            <a:extLst>
              <a:ext uri="{FF2B5EF4-FFF2-40B4-BE49-F238E27FC236}">
                <a16:creationId xmlns:a16="http://schemas.microsoft.com/office/drawing/2014/main" id="{749DFA32-7DE6-8810-A9F6-FBA06FC9A297}"/>
              </a:ext>
            </a:extLst>
          </p:cNvPr>
          <p:cNvSpPr>
            <a:spLocks noGrp="1"/>
          </p:cNvSpPr>
          <p:nvPr>
            <p:ph idx="1"/>
          </p:nvPr>
        </p:nvSpPr>
        <p:spPr>
          <a:xfrm>
            <a:off x="609600" y="1157468"/>
            <a:ext cx="10972800" cy="5058137"/>
          </a:xfrm>
        </p:spPr>
        <p:txBody>
          <a:bodyPr>
            <a:normAutofit/>
          </a:bodyPr>
          <a:lstStyle/>
          <a:p>
            <a:pPr marL="0" indent="0">
              <a:buNone/>
            </a:pPr>
            <a:r>
              <a:rPr lang="pt-BR" dirty="0"/>
              <a:t>Opções para enfrentar o problema </a:t>
            </a:r>
            <a:endParaRPr lang="en-BR" dirty="0"/>
          </a:p>
          <a:p>
            <a:pPr marL="227330" indent="0">
              <a:buNone/>
            </a:pPr>
            <a:endParaRPr lang="en-BR" sz="3600" b="1" dirty="0"/>
          </a:p>
          <a:p>
            <a:pPr marL="227330" indent="0">
              <a:buNone/>
            </a:pPr>
            <a:r>
              <a:rPr lang="pt-BR" sz="3600" b="1" dirty="0"/>
              <a:t>Opção 2 – Promover ações educativas sobre vacina</a:t>
            </a:r>
            <a:endParaRPr lang="en-BR" sz="3600" b="1" dirty="0"/>
          </a:p>
          <a:p>
            <a:pPr marL="227330" indent="0" algn="just">
              <a:buNone/>
            </a:pPr>
            <a:r>
              <a:rPr lang="pt-BR" sz="3600" dirty="0">
                <a:ea typeface="Garamond" panose="02020404030301010803" pitchFamily="18" charset="0"/>
                <a:cs typeface="Garamond" panose="02020404030301010803" pitchFamily="18" charset="0"/>
              </a:rPr>
              <a:t>15</a:t>
            </a:r>
            <a:r>
              <a:rPr lang="pt-BR" sz="3600" dirty="0">
                <a:effectLst/>
                <a:ea typeface="Garamond" panose="02020404030301010803" pitchFamily="18" charset="0"/>
                <a:cs typeface="Garamond" panose="02020404030301010803" pitchFamily="18" charset="0"/>
              </a:rPr>
              <a:t> revisões sistemáticas relataram que diferentes tipos de intervenções educativas podem ser efetivas no aumento da cobertura vacinal, especialmente quando essas atividades estão combinadas entre si e direcionadas aos adolescentes.  </a:t>
            </a:r>
            <a:endParaRPr lang="en-BR" sz="3600" dirty="0">
              <a:effectLst/>
              <a:ea typeface="Garamond" panose="02020404030301010803" pitchFamily="18" charset="0"/>
              <a:cs typeface="Garamond" panose="02020404030301010803" pitchFamily="18" charset="0"/>
            </a:endParaRPr>
          </a:p>
          <a:p>
            <a:endParaRPr lang="pt-BR" sz="4800" dirty="0"/>
          </a:p>
        </p:txBody>
      </p:sp>
    </p:spTree>
    <p:extLst>
      <p:ext uri="{BB962C8B-B14F-4D97-AF65-F5344CB8AC3E}">
        <p14:creationId xmlns:p14="http://schemas.microsoft.com/office/powerpoint/2010/main" val="3599389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C1BF9-FE92-EC32-7CC0-308C79599C36}"/>
              </a:ext>
            </a:extLst>
          </p:cNvPr>
          <p:cNvSpPr>
            <a:spLocks noGrp="1"/>
          </p:cNvSpPr>
          <p:nvPr>
            <p:ph type="title"/>
          </p:nvPr>
        </p:nvSpPr>
        <p:spPr/>
        <p:txBody>
          <a:bodyPr>
            <a:normAutofit fontScale="90000"/>
          </a:bodyPr>
          <a:lstStyle/>
          <a:p>
            <a:br>
              <a:rPr lang="pt-BR" altLang="zh-CN"/>
            </a:br>
            <a:br>
              <a:rPr lang="pt-BR" altLang="zh-CN"/>
            </a:br>
            <a:br>
              <a:rPr lang="pt-BR" altLang="zh-CN"/>
            </a:br>
            <a:r>
              <a:rPr lang="pt-BR" altLang="zh-CN" sz="2700"/>
              <a:t>Síntese de Rápida de Evidências para Políticas de Saúde: promovendo feedback a profissionais de saúde da APS</a:t>
            </a:r>
            <a:br>
              <a:rPr lang="pt-BR" altLang="zh-CN" sz="2700"/>
            </a:br>
            <a:br>
              <a:rPr lang="pt-BR" altLang="zh-CN"/>
            </a:br>
            <a:r>
              <a:rPr lang="en-CA" altLang="zh-CN"/>
              <a:t> </a:t>
            </a:r>
            <a:br>
              <a:rPr lang="en-BR" altLang="zh-CN"/>
            </a:br>
            <a:br>
              <a:rPr lang="en-BR" altLang="zh-CN"/>
            </a:br>
            <a:endParaRPr lang="pt-BR"/>
          </a:p>
        </p:txBody>
      </p:sp>
      <p:sp>
        <p:nvSpPr>
          <p:cNvPr id="3" name="Content Placeholder 2">
            <a:extLst>
              <a:ext uri="{FF2B5EF4-FFF2-40B4-BE49-F238E27FC236}">
                <a16:creationId xmlns:a16="http://schemas.microsoft.com/office/drawing/2014/main" id="{749DFA32-7DE6-8810-A9F6-FBA06FC9A297}"/>
              </a:ext>
            </a:extLst>
          </p:cNvPr>
          <p:cNvSpPr>
            <a:spLocks noGrp="1"/>
          </p:cNvSpPr>
          <p:nvPr>
            <p:ph idx="1"/>
          </p:nvPr>
        </p:nvSpPr>
        <p:spPr>
          <a:xfrm>
            <a:off x="609600" y="1628775"/>
            <a:ext cx="10972800" cy="4497389"/>
          </a:xfrm>
        </p:spPr>
        <p:txBody>
          <a:bodyPr>
            <a:normAutofit/>
          </a:bodyPr>
          <a:lstStyle/>
          <a:p>
            <a:pPr marL="0" indent="0">
              <a:buNone/>
            </a:pPr>
            <a:r>
              <a:rPr lang="pt-BR" dirty="0"/>
              <a:t>Opções para enfrentar o problema </a:t>
            </a:r>
            <a:endParaRPr lang="en-BR" dirty="0"/>
          </a:p>
          <a:p>
            <a:pPr marL="0" indent="0">
              <a:buNone/>
            </a:pPr>
            <a:r>
              <a:rPr lang="pt-BR" dirty="0"/>
              <a:t>   </a:t>
            </a:r>
            <a:r>
              <a:rPr lang="pt-BR" b="1" dirty="0"/>
              <a:t>Opção 3 – Promover estratégias combinadas com foco na vacinação</a:t>
            </a:r>
            <a:endParaRPr lang="en-BR" b="1" dirty="0"/>
          </a:p>
          <a:p>
            <a:pPr marL="227330" indent="0" algn="just">
              <a:buNone/>
            </a:pPr>
            <a:r>
              <a:rPr lang="pt-BR" sz="3600" dirty="0"/>
              <a:t>Onze revisões sistemáticas abordaram estratégias combinadas que indicaram aumento na cobertura vacinal, com destaques para a combinação de ações educativas e lembretes, e de estratégias que aumentam a cobertura de vacina contra HPV.</a:t>
            </a:r>
            <a:r>
              <a:rPr lang="pt-BR" sz="3600" dirty="0">
                <a:effectLst/>
                <a:latin typeface="Garamond" panose="02020404030301010803" pitchFamily="18" charset="0"/>
                <a:ea typeface="Garamond" panose="02020404030301010803" pitchFamily="18" charset="0"/>
                <a:cs typeface="Garamond" panose="02020404030301010803" pitchFamily="18" charset="0"/>
              </a:rPr>
              <a:t> </a:t>
            </a:r>
            <a:endParaRPr lang="en-BR" sz="3600" dirty="0">
              <a:effectLst/>
              <a:latin typeface="Garamond" panose="02020404030301010803" pitchFamily="18" charset="0"/>
              <a:ea typeface="Garamond" panose="02020404030301010803" pitchFamily="18" charset="0"/>
              <a:cs typeface="Garamond" panose="02020404030301010803" pitchFamily="18" charset="0"/>
            </a:endParaRPr>
          </a:p>
          <a:p>
            <a:pPr marL="0" indent="0">
              <a:buNone/>
            </a:pPr>
            <a:endParaRPr lang="pt-BR" dirty="0"/>
          </a:p>
        </p:txBody>
      </p:sp>
    </p:spTree>
    <p:extLst>
      <p:ext uri="{BB962C8B-B14F-4D97-AF65-F5344CB8AC3E}">
        <p14:creationId xmlns:p14="http://schemas.microsoft.com/office/powerpoint/2010/main" val="2357471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C1BF9-FE92-EC32-7CC0-308C79599C36}"/>
              </a:ext>
            </a:extLst>
          </p:cNvPr>
          <p:cNvSpPr>
            <a:spLocks noGrp="1"/>
          </p:cNvSpPr>
          <p:nvPr>
            <p:ph type="title"/>
          </p:nvPr>
        </p:nvSpPr>
        <p:spPr/>
        <p:txBody>
          <a:bodyPr>
            <a:normAutofit fontScale="90000"/>
          </a:bodyPr>
          <a:lstStyle/>
          <a:p>
            <a:br>
              <a:rPr lang="pt-BR" altLang="zh-CN" dirty="0"/>
            </a:br>
            <a:br>
              <a:rPr lang="pt-BR" altLang="zh-CN" dirty="0"/>
            </a:br>
            <a:br>
              <a:rPr lang="pt-BR" altLang="zh-CN" dirty="0"/>
            </a:br>
            <a:r>
              <a:rPr lang="pt-BR" altLang="zh-CN" sz="2700" dirty="0"/>
              <a:t>Síntese de Rápida de Evidências para Políticas de Saúde: promovendo feedback a profissionais de saúde da APS</a:t>
            </a:r>
            <a:br>
              <a:rPr lang="pt-BR" altLang="zh-CN" sz="2700" dirty="0"/>
            </a:br>
            <a:br>
              <a:rPr lang="pt-BR" altLang="zh-CN" dirty="0"/>
            </a:br>
            <a:r>
              <a:rPr lang="en-CA" altLang="zh-CN" dirty="0"/>
              <a:t> </a:t>
            </a:r>
            <a:br>
              <a:rPr lang="en-BR" altLang="zh-CN" dirty="0"/>
            </a:br>
            <a:br>
              <a:rPr lang="en-BR" altLang="zh-CN" dirty="0"/>
            </a:br>
            <a:endParaRPr lang="pt-BR" dirty="0"/>
          </a:p>
        </p:txBody>
      </p:sp>
      <p:sp>
        <p:nvSpPr>
          <p:cNvPr id="3" name="Content Placeholder 2">
            <a:extLst>
              <a:ext uri="{FF2B5EF4-FFF2-40B4-BE49-F238E27FC236}">
                <a16:creationId xmlns:a16="http://schemas.microsoft.com/office/drawing/2014/main" id="{749DFA32-7DE6-8810-A9F6-FBA06FC9A297}"/>
              </a:ext>
            </a:extLst>
          </p:cNvPr>
          <p:cNvSpPr>
            <a:spLocks noGrp="1"/>
          </p:cNvSpPr>
          <p:nvPr>
            <p:ph idx="1"/>
          </p:nvPr>
        </p:nvSpPr>
        <p:spPr>
          <a:xfrm>
            <a:off x="609600" y="1628775"/>
            <a:ext cx="10972800" cy="4497389"/>
          </a:xfrm>
        </p:spPr>
        <p:txBody>
          <a:bodyPr>
            <a:normAutofit lnSpcReduction="10000"/>
          </a:bodyPr>
          <a:lstStyle/>
          <a:p>
            <a:pPr marL="0" indent="0">
              <a:buNone/>
            </a:pPr>
            <a:r>
              <a:rPr lang="pt-BR" dirty="0"/>
              <a:t>Opções para enfrentar o problema </a:t>
            </a:r>
            <a:endParaRPr lang="en-BR" dirty="0"/>
          </a:p>
          <a:p>
            <a:pPr marL="227330" indent="0">
              <a:buNone/>
            </a:pPr>
            <a:r>
              <a:rPr lang="pt-BR" sz="3200" b="1" dirty="0"/>
              <a:t>Opção 4 – Ofertar incentivos financeiros e provimento de vacinas</a:t>
            </a:r>
            <a:endParaRPr lang="en-BR" sz="3200" b="1" dirty="0"/>
          </a:p>
          <a:p>
            <a:pPr marL="227330" indent="0" algn="just">
              <a:buNone/>
            </a:pPr>
            <a:r>
              <a:rPr lang="pt-BR" sz="4000" dirty="0"/>
              <a:t>Cinco revisões sistemáticas apresentaram ações de incentivos financeiros e provimentos de vacina que mostraram melhorias na cobertura vacinal, principalmente bônus financeiro aos profissionais de saúde e provisão de vacinas aos familiares de recém-nascidos. </a:t>
            </a:r>
            <a:endParaRPr lang="en-BR" sz="4000" dirty="0"/>
          </a:p>
          <a:p>
            <a:endParaRPr lang="pt-BR" dirty="0"/>
          </a:p>
        </p:txBody>
      </p:sp>
    </p:spTree>
    <p:extLst>
      <p:ext uri="{BB962C8B-B14F-4D97-AF65-F5344CB8AC3E}">
        <p14:creationId xmlns:p14="http://schemas.microsoft.com/office/powerpoint/2010/main" val="2361202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BA9F0-EC9E-1F05-0FA5-761F01FA601A}"/>
              </a:ext>
            </a:extLst>
          </p:cNvPr>
          <p:cNvSpPr>
            <a:spLocks noGrp="1"/>
          </p:cNvSpPr>
          <p:nvPr>
            <p:ph type="title"/>
          </p:nvPr>
        </p:nvSpPr>
        <p:spPr/>
        <p:txBody>
          <a:bodyPr/>
          <a:lstStyle/>
          <a:p>
            <a:r>
              <a:rPr lang="pt-BR"/>
              <a:t>Estratégias para </a:t>
            </a:r>
            <a:r>
              <a:rPr lang="pt-BR" b="1">
                <a:solidFill>
                  <a:srgbClr val="FF0000"/>
                </a:solidFill>
              </a:rPr>
              <a:t>implementar</a:t>
            </a:r>
            <a:r>
              <a:rPr lang="pt-BR"/>
              <a:t> soluções</a:t>
            </a:r>
          </a:p>
        </p:txBody>
      </p:sp>
      <p:sp>
        <p:nvSpPr>
          <p:cNvPr id="3" name="Content Placeholder 2">
            <a:extLst>
              <a:ext uri="{FF2B5EF4-FFF2-40B4-BE49-F238E27FC236}">
                <a16:creationId xmlns:a16="http://schemas.microsoft.com/office/drawing/2014/main" id="{EC9B6768-2529-ABDE-F785-9900070862F1}"/>
              </a:ext>
            </a:extLst>
          </p:cNvPr>
          <p:cNvSpPr>
            <a:spLocks noGrp="1"/>
          </p:cNvSpPr>
          <p:nvPr>
            <p:ph idx="1"/>
          </p:nvPr>
        </p:nvSpPr>
        <p:spPr/>
        <p:txBody>
          <a:bodyPr>
            <a:normAutofit/>
          </a:bodyPr>
          <a:lstStyle/>
          <a:p>
            <a:r>
              <a:rPr lang="pt-BR" sz="4400"/>
              <a:t>Trabalho ainda por fazer, caso seja considerado útil</a:t>
            </a:r>
          </a:p>
        </p:txBody>
      </p:sp>
      <p:pic>
        <p:nvPicPr>
          <p:cNvPr id="10" name="Picture 9">
            <a:extLst>
              <a:ext uri="{FF2B5EF4-FFF2-40B4-BE49-F238E27FC236}">
                <a16:creationId xmlns:a16="http://schemas.microsoft.com/office/drawing/2014/main" id="{BF98CBA7-ADC0-5CB8-0CDB-61B28926DC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2405" y="2405664"/>
            <a:ext cx="4947534" cy="3633345"/>
          </a:xfrm>
          <a:prstGeom prst="rect">
            <a:avLst/>
          </a:prstGeom>
        </p:spPr>
      </p:pic>
      <p:sp>
        <p:nvSpPr>
          <p:cNvPr id="4" name="Oval 3">
            <a:extLst>
              <a:ext uri="{FF2B5EF4-FFF2-40B4-BE49-F238E27FC236}">
                <a16:creationId xmlns:a16="http://schemas.microsoft.com/office/drawing/2014/main" id="{5A1B723B-DF17-3140-25B8-88746C016E8C}"/>
              </a:ext>
            </a:extLst>
          </p:cNvPr>
          <p:cNvSpPr/>
          <p:nvPr/>
        </p:nvSpPr>
        <p:spPr>
          <a:xfrm rot="20092796">
            <a:off x="4649846" y="3149441"/>
            <a:ext cx="3875811" cy="9172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95454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DCCE3-47F9-FE8F-FC6B-73A55FB8DF1B}"/>
              </a:ext>
            </a:extLst>
          </p:cNvPr>
          <p:cNvSpPr>
            <a:spLocks noGrp="1"/>
          </p:cNvSpPr>
          <p:nvPr>
            <p:ph idx="1"/>
          </p:nvPr>
        </p:nvSpPr>
        <p:spPr>
          <a:xfrm>
            <a:off x="727176" y="482600"/>
            <a:ext cx="10515600" cy="2532063"/>
          </a:xfrm>
        </p:spPr>
        <p:txBody>
          <a:bodyPr>
            <a:normAutofit/>
          </a:bodyPr>
          <a:lstStyle/>
          <a:p>
            <a:r>
              <a:rPr lang="pt-BR" sz="4000" dirty="0"/>
              <a:t>Incorporação de resultados de pesquisas participativas no país, como a do CONASEMS-NESCON/UFMG</a:t>
            </a:r>
          </a:p>
        </p:txBody>
      </p:sp>
      <p:pic>
        <p:nvPicPr>
          <p:cNvPr id="4" name="Picture 3">
            <a:extLst>
              <a:ext uri="{FF2B5EF4-FFF2-40B4-BE49-F238E27FC236}">
                <a16:creationId xmlns:a16="http://schemas.microsoft.com/office/drawing/2014/main" id="{2D938DDB-FD4A-F63D-7DA8-AD3453F0DE6D}"/>
              </a:ext>
            </a:extLst>
          </p:cNvPr>
          <p:cNvPicPr>
            <a:picLocks noChangeAspect="1"/>
          </p:cNvPicPr>
          <p:nvPr/>
        </p:nvPicPr>
        <p:blipFill>
          <a:blip r:embed="rId2"/>
          <a:stretch>
            <a:fillRect/>
          </a:stretch>
        </p:blipFill>
        <p:spPr>
          <a:xfrm>
            <a:off x="1327250" y="2542326"/>
            <a:ext cx="2558949" cy="4137874"/>
          </a:xfrm>
          <a:prstGeom prst="rect">
            <a:avLst/>
          </a:prstGeom>
        </p:spPr>
      </p:pic>
      <p:pic>
        <p:nvPicPr>
          <p:cNvPr id="5" name="Picture 4">
            <a:extLst>
              <a:ext uri="{FF2B5EF4-FFF2-40B4-BE49-F238E27FC236}">
                <a16:creationId xmlns:a16="http://schemas.microsoft.com/office/drawing/2014/main" id="{85C291F8-C45F-0E56-BEF8-ED4063FBBB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3046" y="1748631"/>
            <a:ext cx="2885691" cy="4908550"/>
          </a:xfrm>
          <a:prstGeom prst="rect">
            <a:avLst/>
          </a:prstGeom>
        </p:spPr>
      </p:pic>
    </p:spTree>
    <p:extLst>
      <p:ext uri="{BB962C8B-B14F-4D97-AF65-F5344CB8AC3E}">
        <p14:creationId xmlns:p14="http://schemas.microsoft.com/office/powerpoint/2010/main" val="479114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A9BE2-6942-69DC-F6AA-62B2D29E7BAE}"/>
              </a:ext>
            </a:extLst>
          </p:cNvPr>
          <p:cNvSpPr>
            <a:spLocks noGrp="1"/>
          </p:cNvSpPr>
          <p:nvPr>
            <p:ph type="title"/>
          </p:nvPr>
        </p:nvSpPr>
        <p:spPr/>
        <p:txBody>
          <a:bodyPr/>
          <a:lstStyle/>
          <a:p>
            <a:r>
              <a:rPr lang="pt-BR">
                <a:solidFill>
                  <a:srgbClr val="FF0000"/>
                </a:solidFill>
              </a:rPr>
              <a:t>Diálogos deliberativos de políticas</a:t>
            </a:r>
            <a:r>
              <a:rPr lang="pt-BR"/>
              <a:t>:</a:t>
            </a:r>
          </a:p>
        </p:txBody>
      </p:sp>
      <p:sp>
        <p:nvSpPr>
          <p:cNvPr id="3" name="Content Placeholder 2">
            <a:extLst>
              <a:ext uri="{FF2B5EF4-FFF2-40B4-BE49-F238E27FC236}">
                <a16:creationId xmlns:a16="http://schemas.microsoft.com/office/drawing/2014/main" id="{29E05978-49D1-6F67-86D5-31C11B82DE6F}"/>
              </a:ext>
            </a:extLst>
          </p:cNvPr>
          <p:cNvSpPr>
            <a:spLocks noGrp="1"/>
          </p:cNvSpPr>
          <p:nvPr>
            <p:ph idx="1"/>
          </p:nvPr>
        </p:nvSpPr>
        <p:spPr/>
        <p:txBody>
          <a:bodyPr/>
          <a:lstStyle/>
          <a:p>
            <a:r>
              <a:rPr lang="pt-BR"/>
              <a:t>“são discussões </a:t>
            </a:r>
            <a:r>
              <a:rPr lang="pt-BR" i="1"/>
              <a:t>cara a cara,</a:t>
            </a:r>
            <a:r>
              <a:rPr lang="pt-BR"/>
              <a:t> estruturadas entre tomadores de decisão [</a:t>
            </a:r>
            <a:r>
              <a:rPr lang="pt-BR" i="1"/>
              <a:t>gestores locais, regionais e nacionais; CONASEMS, CONASS</a:t>
            </a:r>
            <a:r>
              <a:rPr lang="pt-BR"/>
              <a:t>] e pesquisadores [epidemiologistas, pesquisadores operacionais e de sistemas de saúde] para contextualizar e interpretar os achados de pesquisa e outras evidências baseadas no conhecimento tácito e experiências do mundo real das partes interessadas.”</a:t>
            </a:r>
          </a:p>
          <a:p>
            <a:pPr lvl="1"/>
            <a:r>
              <a:rPr lang="en-US" sz="2400" b="0"/>
              <a:t>WHO: Evidence, policy, impact. WHO guide for evidence-</a:t>
            </a:r>
            <a:r>
              <a:rPr lang="en-US" sz="2400" b="0" err="1"/>
              <a:t>informe</a:t>
            </a:r>
            <a:r>
              <a:rPr lang="en-US" sz="2400" b="0"/>
              <a:t> decision-making, December2021, p.13</a:t>
            </a:r>
          </a:p>
          <a:p>
            <a:endParaRPr lang="pt-BR"/>
          </a:p>
        </p:txBody>
      </p:sp>
    </p:spTree>
    <p:extLst>
      <p:ext uri="{BB962C8B-B14F-4D97-AF65-F5344CB8AC3E}">
        <p14:creationId xmlns:p14="http://schemas.microsoft.com/office/powerpoint/2010/main" val="3829057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ED02EF-C845-6DCE-FA91-7B6237FBEF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66913" y="516067"/>
            <a:ext cx="7772400" cy="4025643"/>
          </a:xfrm>
          <a:prstGeom prst="rect">
            <a:avLst/>
          </a:prstGeom>
        </p:spPr>
      </p:pic>
      <p:sp>
        <p:nvSpPr>
          <p:cNvPr id="5" name="TextBox 4">
            <a:extLst>
              <a:ext uri="{FF2B5EF4-FFF2-40B4-BE49-F238E27FC236}">
                <a16:creationId xmlns:a16="http://schemas.microsoft.com/office/drawing/2014/main" id="{C5097000-0ADD-1B3A-CDD1-D48204DCB36D}"/>
              </a:ext>
            </a:extLst>
          </p:cNvPr>
          <p:cNvSpPr txBox="1"/>
          <p:nvPr/>
        </p:nvSpPr>
        <p:spPr>
          <a:xfrm>
            <a:off x="3088090" y="4541710"/>
            <a:ext cx="7525971" cy="584775"/>
          </a:xfrm>
          <a:prstGeom prst="rect">
            <a:avLst/>
          </a:prstGeom>
          <a:noFill/>
        </p:spPr>
        <p:txBody>
          <a:bodyPr wrap="none" rtlCol="0">
            <a:spAutoFit/>
          </a:bodyPr>
          <a:lstStyle/>
          <a:p>
            <a:r>
              <a:rPr lang="pt-BR" sz="3200" b="1">
                <a:latin typeface="Calibri" panose="020F0502020204030204" pitchFamily="34" charset="0"/>
                <a:ea typeface="Calibri" panose="020F0502020204030204" pitchFamily="34" charset="0"/>
                <a:cs typeface="Times New Roman" panose="02020603050405020304" pitchFamily="18" charset="0"/>
              </a:rPr>
              <a:t>Saúde é democracia e democracia é saúde”</a:t>
            </a:r>
            <a:endParaRPr lang="pt-BR" sz="3200" b="1"/>
          </a:p>
        </p:txBody>
      </p:sp>
      <p:sp>
        <p:nvSpPr>
          <p:cNvPr id="3" name="TextBox 2">
            <a:extLst>
              <a:ext uri="{FF2B5EF4-FFF2-40B4-BE49-F238E27FC236}">
                <a16:creationId xmlns:a16="http://schemas.microsoft.com/office/drawing/2014/main" id="{9BC5BF8B-DCFD-E220-B5E1-E48FCCD96075}"/>
              </a:ext>
            </a:extLst>
          </p:cNvPr>
          <p:cNvSpPr txBox="1"/>
          <p:nvPr/>
        </p:nvSpPr>
        <p:spPr>
          <a:xfrm>
            <a:off x="3756577" y="5590572"/>
            <a:ext cx="4678845" cy="461665"/>
          </a:xfrm>
          <a:prstGeom prst="rect">
            <a:avLst/>
          </a:prstGeom>
          <a:noFill/>
        </p:spPr>
        <p:txBody>
          <a:bodyPr wrap="none" rtlCol="0">
            <a:spAutoFit/>
          </a:bodyPr>
          <a:lstStyle/>
          <a:p>
            <a:r>
              <a:rPr lang="pt-BR" sz="2400" b="1" dirty="0"/>
              <a:t>O que tem uma coisa com a outra? </a:t>
            </a:r>
          </a:p>
        </p:txBody>
      </p:sp>
    </p:spTree>
    <p:extLst>
      <p:ext uri="{BB962C8B-B14F-4D97-AF65-F5344CB8AC3E}">
        <p14:creationId xmlns:p14="http://schemas.microsoft.com/office/powerpoint/2010/main" val="136094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F52A-76B3-F94D-A6A2-F948DA57B640}"/>
              </a:ext>
            </a:extLst>
          </p:cNvPr>
          <p:cNvSpPr>
            <a:spLocks noGrp="1"/>
          </p:cNvSpPr>
          <p:nvPr>
            <p:ph type="title"/>
          </p:nvPr>
        </p:nvSpPr>
        <p:spPr/>
        <p:txBody>
          <a:bodyPr/>
          <a:lstStyle/>
          <a:p>
            <a:endParaRPr lang="pt-BR"/>
          </a:p>
        </p:txBody>
      </p:sp>
      <p:sp>
        <p:nvSpPr>
          <p:cNvPr id="3" name="Content Placeholder 2">
            <a:extLst>
              <a:ext uri="{FF2B5EF4-FFF2-40B4-BE49-F238E27FC236}">
                <a16:creationId xmlns:a16="http://schemas.microsoft.com/office/drawing/2014/main" id="{B377D5F1-C210-3C4E-84A6-5483AC848CEB}"/>
              </a:ext>
            </a:extLst>
          </p:cNvPr>
          <p:cNvSpPr>
            <a:spLocks noGrp="1"/>
          </p:cNvSpPr>
          <p:nvPr>
            <p:ph idx="1"/>
          </p:nvPr>
        </p:nvSpPr>
        <p:spPr/>
        <p:txBody>
          <a:bodyPr/>
          <a:lstStyle/>
          <a:p>
            <a:r>
              <a:rPr lang="pt-BR" sz="4000"/>
              <a:t>Níveis de institucionalidade:</a:t>
            </a:r>
          </a:p>
          <a:p>
            <a:pPr lvl="1"/>
            <a:r>
              <a:rPr lang="pt-BR" sz="3600"/>
              <a:t>Global, Regional, Nacional, Estadual, Municipal (até mesmo o território local)</a:t>
            </a:r>
          </a:p>
          <a:p>
            <a:endParaRPr lang="pt-BR"/>
          </a:p>
        </p:txBody>
      </p:sp>
    </p:spTree>
    <p:extLst>
      <p:ext uri="{BB962C8B-B14F-4D97-AF65-F5344CB8AC3E}">
        <p14:creationId xmlns:p14="http://schemas.microsoft.com/office/powerpoint/2010/main" val="1007336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DD09-8567-8B41-A31A-46C564BC49CA}"/>
              </a:ext>
            </a:extLst>
          </p:cNvPr>
          <p:cNvSpPr>
            <a:spLocks noGrp="1"/>
          </p:cNvSpPr>
          <p:nvPr>
            <p:ph type="title"/>
          </p:nvPr>
        </p:nvSpPr>
        <p:spPr/>
        <p:txBody>
          <a:bodyPr>
            <a:normAutofit fontScale="90000"/>
          </a:bodyPr>
          <a:lstStyle/>
          <a:p>
            <a:pPr algn="ctr"/>
            <a:br>
              <a:rPr lang="pt-BR" sz="3600" b="1"/>
            </a:br>
            <a:r>
              <a:rPr lang="pt-BR" sz="3600" b="1"/>
              <a:t>Integração de um </a:t>
            </a:r>
            <a:br>
              <a:rPr lang="pt-BR" sz="3600" b="1"/>
            </a:br>
            <a:r>
              <a:rPr lang="pt-BR" sz="3600" b="1"/>
              <a:t>ECOSISTEMA DE EVIDÊNCIAS:</a:t>
            </a:r>
            <a:br>
              <a:rPr lang="pt-BR" sz="3600" b="1"/>
            </a:br>
            <a:r>
              <a:rPr lang="pt-BR" sz="3600" b="1"/>
              <a:t> caminho para institucionalização e sustentabilidade</a:t>
            </a:r>
            <a:br>
              <a:rPr lang="pt-BR" b="1"/>
            </a:br>
            <a:endParaRPr lang="pt-BR" b="1"/>
          </a:p>
        </p:txBody>
      </p:sp>
      <p:sp>
        <p:nvSpPr>
          <p:cNvPr id="3" name="Content Placeholder 2">
            <a:extLst>
              <a:ext uri="{FF2B5EF4-FFF2-40B4-BE49-F238E27FC236}">
                <a16:creationId xmlns:a16="http://schemas.microsoft.com/office/drawing/2014/main" id="{DAB90EFF-3F6E-7346-AD80-9613F46C1BD2}"/>
              </a:ext>
            </a:extLst>
          </p:cNvPr>
          <p:cNvSpPr>
            <a:spLocks noGrp="1"/>
          </p:cNvSpPr>
          <p:nvPr>
            <p:ph idx="1"/>
          </p:nvPr>
        </p:nvSpPr>
        <p:spPr/>
        <p:txBody>
          <a:bodyPr>
            <a:normAutofit/>
          </a:bodyPr>
          <a:lstStyle/>
          <a:p>
            <a:endParaRPr lang="pt-BR" sz="3600" dirty="0"/>
          </a:p>
          <a:p>
            <a:r>
              <a:rPr lang="pt-BR" sz="3600" dirty="0"/>
              <a:t>Painel da APS: Agora temo a tecnologia para os gestores utilizarem mais eficientemente a gestão da informação para cada pessoa a nível da UBS e da ESF e das evidências</a:t>
            </a:r>
          </a:p>
        </p:txBody>
      </p:sp>
    </p:spTree>
    <p:extLst>
      <p:ext uri="{BB962C8B-B14F-4D97-AF65-F5344CB8AC3E}">
        <p14:creationId xmlns:p14="http://schemas.microsoft.com/office/powerpoint/2010/main" val="2595377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D7FA1C-4CE0-0543-8C41-C1EE7CF580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95959" y="472778"/>
            <a:ext cx="6775393" cy="4423314"/>
          </a:xfrm>
          <a:prstGeom prst="rect">
            <a:avLst/>
          </a:prstGeom>
        </p:spPr>
      </p:pic>
      <p:sp>
        <p:nvSpPr>
          <p:cNvPr id="4" name="TextBox 3">
            <a:extLst>
              <a:ext uri="{FF2B5EF4-FFF2-40B4-BE49-F238E27FC236}">
                <a16:creationId xmlns:a16="http://schemas.microsoft.com/office/drawing/2014/main" id="{062B1488-4C2E-DF42-B406-CE5BCA4E779F}"/>
              </a:ext>
            </a:extLst>
          </p:cNvPr>
          <p:cNvSpPr txBox="1"/>
          <p:nvPr/>
        </p:nvSpPr>
        <p:spPr>
          <a:xfrm>
            <a:off x="2889201" y="5289631"/>
            <a:ext cx="6344686" cy="646331"/>
          </a:xfrm>
          <a:prstGeom prst="rect">
            <a:avLst/>
          </a:prstGeom>
          <a:noFill/>
        </p:spPr>
        <p:txBody>
          <a:bodyPr wrap="none" rtlCol="0">
            <a:spAutoFit/>
          </a:bodyPr>
          <a:lstStyle/>
          <a:p>
            <a:pPr algn="ctr"/>
            <a:r>
              <a:rPr lang="pt-BR" sz="3600" b="1"/>
              <a:t>Cultivar proativamente </a:t>
            </a:r>
            <a:r>
              <a:rPr lang="pt-BR" sz="3600" b="1" dirty="0"/>
              <a:t>e colher </a:t>
            </a:r>
          </a:p>
        </p:txBody>
      </p:sp>
    </p:spTree>
    <p:extLst>
      <p:ext uri="{BB962C8B-B14F-4D97-AF65-F5344CB8AC3E}">
        <p14:creationId xmlns:p14="http://schemas.microsoft.com/office/powerpoint/2010/main" val="3181831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3"/>
          <p:cNvSpPr/>
          <p:nvPr/>
        </p:nvSpPr>
        <p:spPr>
          <a:xfrm>
            <a:off x="0" y="5872667"/>
            <a:ext cx="12192000" cy="1027600"/>
          </a:xfrm>
          <a:prstGeom prst="rect">
            <a:avLst/>
          </a:prstGeom>
          <a:solidFill>
            <a:schemeClr val="dk1"/>
          </a:solidFill>
          <a:ln>
            <a:noFill/>
          </a:ln>
        </p:spPr>
        <p:txBody>
          <a:bodyPr spcFirstLastPara="1" wrap="square" lIns="121900" tIns="121900" rIns="121900" bIns="121900" anchor="ctr" anchorCtr="0">
            <a:noAutofit/>
          </a:bodyPr>
          <a:lstStyle/>
          <a:p>
            <a:endParaRPr sz="2400"/>
          </a:p>
        </p:txBody>
      </p:sp>
      <p:pic>
        <p:nvPicPr>
          <p:cNvPr id="430" name="Google Shape;430;p43"/>
          <p:cNvPicPr preferRelativeResize="0"/>
          <p:nvPr/>
        </p:nvPicPr>
        <p:blipFill>
          <a:blip r:embed="rId3">
            <a:alphaModFix/>
          </a:blip>
          <a:stretch>
            <a:fillRect/>
          </a:stretch>
        </p:blipFill>
        <p:spPr>
          <a:xfrm>
            <a:off x="411201" y="5986204"/>
            <a:ext cx="1934833" cy="677200"/>
          </a:xfrm>
          <a:prstGeom prst="rect">
            <a:avLst/>
          </a:prstGeom>
          <a:noFill/>
          <a:ln>
            <a:noFill/>
          </a:ln>
        </p:spPr>
      </p:pic>
      <p:pic>
        <p:nvPicPr>
          <p:cNvPr id="431" name="Google Shape;431;p43"/>
          <p:cNvPicPr preferRelativeResize="0"/>
          <p:nvPr/>
        </p:nvPicPr>
        <p:blipFill rotWithShape="1">
          <a:blip r:embed="rId4">
            <a:alphaModFix/>
            <a:extLst>
              <a:ext uri="{28A0092B-C50C-407E-A947-70E740481C1C}">
                <a14:useLocalDpi xmlns:a14="http://schemas.microsoft.com/office/drawing/2010/main"/>
              </a:ext>
            </a:extLst>
          </a:blip>
          <a:srcRect l="337" r="337"/>
          <a:stretch/>
        </p:blipFill>
        <p:spPr>
          <a:xfrm>
            <a:off x="2313267" y="183200"/>
            <a:ext cx="7565469" cy="5530133"/>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338799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4"/>
          <p:cNvSpPr/>
          <p:nvPr/>
        </p:nvSpPr>
        <p:spPr>
          <a:xfrm>
            <a:off x="6707321" y="6391469"/>
            <a:ext cx="1259633" cy="466531"/>
          </a:xfrm>
          <a:prstGeom prst="rect">
            <a:avLst/>
          </a:prstGeom>
          <a:solidFill>
            <a:schemeClr val="lt1"/>
          </a:solidFill>
          <a:ln>
            <a:noFill/>
          </a:ln>
        </p:spPr>
        <p:txBody>
          <a:bodyPr spcFirstLastPara="1" wrap="square" lIns="91433" tIns="45700" rIns="91433" bIns="45700" anchor="ctr" anchorCtr="0">
            <a:noAutofit/>
          </a:bodyPr>
          <a:lstStyle/>
          <a:p>
            <a:pPr algn="ctr"/>
            <a:endParaRPr sz="1867">
              <a:solidFill>
                <a:schemeClr val="dk1"/>
              </a:solidFill>
              <a:latin typeface="Calibri"/>
              <a:ea typeface="Calibri"/>
              <a:cs typeface="Calibri"/>
              <a:sym typeface="Calibri"/>
            </a:endParaRPr>
          </a:p>
        </p:txBody>
      </p:sp>
      <p:sp>
        <p:nvSpPr>
          <p:cNvPr id="437" name="Google Shape;437;p44"/>
          <p:cNvSpPr/>
          <p:nvPr/>
        </p:nvSpPr>
        <p:spPr>
          <a:xfrm>
            <a:off x="0" y="5872667"/>
            <a:ext cx="12192000" cy="1027600"/>
          </a:xfrm>
          <a:prstGeom prst="rect">
            <a:avLst/>
          </a:prstGeom>
          <a:solidFill>
            <a:schemeClr val="dk1"/>
          </a:solidFill>
          <a:ln>
            <a:noFill/>
          </a:ln>
        </p:spPr>
        <p:txBody>
          <a:bodyPr spcFirstLastPara="1" wrap="square" lIns="121900" tIns="121900" rIns="121900" bIns="121900" anchor="ctr" anchorCtr="0">
            <a:noAutofit/>
          </a:bodyPr>
          <a:lstStyle/>
          <a:p>
            <a:endParaRPr sz="2400"/>
          </a:p>
        </p:txBody>
      </p:sp>
      <p:pic>
        <p:nvPicPr>
          <p:cNvPr id="438" name="Google Shape;438;p44"/>
          <p:cNvPicPr preferRelativeResize="0"/>
          <p:nvPr/>
        </p:nvPicPr>
        <p:blipFill>
          <a:blip r:embed="rId3">
            <a:alphaModFix/>
          </a:blip>
          <a:stretch>
            <a:fillRect/>
          </a:stretch>
        </p:blipFill>
        <p:spPr>
          <a:xfrm>
            <a:off x="411201" y="5986204"/>
            <a:ext cx="1934833" cy="677200"/>
          </a:xfrm>
          <a:prstGeom prst="rect">
            <a:avLst/>
          </a:prstGeom>
          <a:noFill/>
          <a:ln>
            <a:noFill/>
          </a:ln>
        </p:spPr>
      </p:pic>
      <p:pic>
        <p:nvPicPr>
          <p:cNvPr id="439" name="Google Shape;439;p44"/>
          <p:cNvPicPr preferRelativeResize="0"/>
          <p:nvPr/>
        </p:nvPicPr>
        <p:blipFill>
          <a:blip r:embed="rId4">
            <a:alphaModFix/>
          </a:blip>
          <a:stretch>
            <a:fillRect/>
          </a:stretch>
        </p:blipFill>
        <p:spPr>
          <a:xfrm>
            <a:off x="2591244" y="252218"/>
            <a:ext cx="7080667" cy="6353567"/>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516825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45" descr="Interface gráfica do usuário, Texto, Aplicativo&#10;&#10;Descrição gerada automaticamente"/>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7155875" y="545100"/>
            <a:ext cx="4425059" cy="4773499"/>
          </a:xfrm>
          <a:prstGeom prst="rect">
            <a:avLst/>
          </a:prstGeom>
          <a:noFill/>
          <a:ln>
            <a:noFill/>
          </a:ln>
          <a:effectLst>
            <a:outerShdw blurRad="57150" dist="19050" dir="5400000" algn="bl" rotWithShape="0">
              <a:srgbClr val="000000">
                <a:alpha val="50000"/>
              </a:srgbClr>
            </a:outerShdw>
          </a:effectLst>
        </p:spPr>
      </p:pic>
      <p:sp>
        <p:nvSpPr>
          <p:cNvPr id="445" name="Google Shape;445;p45"/>
          <p:cNvSpPr/>
          <p:nvPr/>
        </p:nvSpPr>
        <p:spPr>
          <a:xfrm>
            <a:off x="6431064" y="2026024"/>
            <a:ext cx="1089600" cy="163440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446" name="Google Shape;446;p45"/>
          <p:cNvSpPr/>
          <p:nvPr/>
        </p:nvSpPr>
        <p:spPr>
          <a:xfrm>
            <a:off x="4032413" y="6251511"/>
            <a:ext cx="1259633" cy="466531"/>
          </a:xfrm>
          <a:prstGeom prst="rect">
            <a:avLst/>
          </a:prstGeom>
          <a:solidFill>
            <a:schemeClr val="lt1"/>
          </a:solidFill>
          <a:ln>
            <a:noFill/>
          </a:ln>
        </p:spPr>
        <p:txBody>
          <a:bodyPr spcFirstLastPara="1" wrap="square" lIns="91433" tIns="45700" rIns="91433" bIns="45700" anchor="ctr" anchorCtr="0">
            <a:noAutofit/>
          </a:bodyPr>
          <a:lstStyle/>
          <a:p>
            <a:pPr algn="ctr"/>
            <a:endParaRPr sz="1867">
              <a:solidFill>
                <a:schemeClr val="dk1"/>
              </a:solidFill>
              <a:latin typeface="Calibri"/>
              <a:ea typeface="Calibri"/>
              <a:cs typeface="Calibri"/>
              <a:sym typeface="Calibri"/>
            </a:endParaRPr>
          </a:p>
        </p:txBody>
      </p:sp>
      <p:sp>
        <p:nvSpPr>
          <p:cNvPr id="447" name="Google Shape;447;p45"/>
          <p:cNvSpPr/>
          <p:nvPr/>
        </p:nvSpPr>
        <p:spPr>
          <a:xfrm>
            <a:off x="10588856" y="6218853"/>
            <a:ext cx="1259633" cy="466531"/>
          </a:xfrm>
          <a:prstGeom prst="rect">
            <a:avLst/>
          </a:prstGeom>
          <a:solidFill>
            <a:schemeClr val="lt1"/>
          </a:solidFill>
          <a:ln>
            <a:noFill/>
          </a:ln>
        </p:spPr>
        <p:txBody>
          <a:bodyPr spcFirstLastPara="1" wrap="square" lIns="91433" tIns="45700" rIns="91433" bIns="45700" anchor="ctr" anchorCtr="0">
            <a:noAutofit/>
          </a:bodyPr>
          <a:lstStyle/>
          <a:p>
            <a:pPr algn="ctr"/>
            <a:endParaRPr sz="1867">
              <a:solidFill>
                <a:schemeClr val="dk1"/>
              </a:solidFill>
              <a:latin typeface="Calibri"/>
              <a:ea typeface="Calibri"/>
              <a:cs typeface="Calibri"/>
              <a:sym typeface="Calibri"/>
            </a:endParaRPr>
          </a:p>
        </p:txBody>
      </p:sp>
      <p:sp>
        <p:nvSpPr>
          <p:cNvPr id="448" name="Google Shape;448;p45"/>
          <p:cNvSpPr/>
          <p:nvPr/>
        </p:nvSpPr>
        <p:spPr>
          <a:xfrm>
            <a:off x="4140432" y="6314103"/>
            <a:ext cx="1259633" cy="466531"/>
          </a:xfrm>
          <a:prstGeom prst="rect">
            <a:avLst/>
          </a:prstGeom>
          <a:solidFill>
            <a:schemeClr val="lt1"/>
          </a:solidFill>
          <a:ln>
            <a:noFill/>
          </a:ln>
        </p:spPr>
        <p:txBody>
          <a:bodyPr spcFirstLastPara="1" wrap="square" lIns="91433" tIns="45700" rIns="91433" bIns="45700" anchor="ctr" anchorCtr="0">
            <a:noAutofit/>
          </a:bodyPr>
          <a:lstStyle/>
          <a:p>
            <a:pPr algn="ctr"/>
            <a:endParaRPr sz="1867">
              <a:solidFill>
                <a:schemeClr val="dk1"/>
              </a:solidFill>
              <a:latin typeface="Calibri"/>
              <a:ea typeface="Calibri"/>
              <a:cs typeface="Calibri"/>
              <a:sym typeface="Calibri"/>
            </a:endParaRPr>
          </a:p>
        </p:txBody>
      </p:sp>
      <p:sp>
        <p:nvSpPr>
          <p:cNvPr id="449" name="Google Shape;449;p45"/>
          <p:cNvSpPr/>
          <p:nvPr/>
        </p:nvSpPr>
        <p:spPr>
          <a:xfrm>
            <a:off x="0" y="5872667"/>
            <a:ext cx="12192000" cy="1027600"/>
          </a:xfrm>
          <a:prstGeom prst="rect">
            <a:avLst/>
          </a:prstGeom>
          <a:solidFill>
            <a:schemeClr val="dk1"/>
          </a:solidFill>
          <a:ln>
            <a:noFill/>
          </a:ln>
        </p:spPr>
        <p:txBody>
          <a:bodyPr spcFirstLastPara="1" wrap="square" lIns="121900" tIns="121900" rIns="121900" bIns="121900" anchor="ctr" anchorCtr="0">
            <a:noAutofit/>
          </a:bodyPr>
          <a:lstStyle/>
          <a:p>
            <a:endParaRPr sz="2400"/>
          </a:p>
        </p:txBody>
      </p:sp>
      <p:pic>
        <p:nvPicPr>
          <p:cNvPr id="450" name="Google Shape;450;p45"/>
          <p:cNvPicPr preferRelativeResize="0"/>
          <p:nvPr/>
        </p:nvPicPr>
        <p:blipFill>
          <a:blip r:embed="rId4">
            <a:alphaModFix/>
          </a:blip>
          <a:stretch>
            <a:fillRect/>
          </a:stretch>
        </p:blipFill>
        <p:spPr>
          <a:xfrm>
            <a:off x="411201" y="5986204"/>
            <a:ext cx="1934833" cy="677200"/>
          </a:xfrm>
          <a:prstGeom prst="rect">
            <a:avLst/>
          </a:prstGeom>
          <a:noFill/>
          <a:ln>
            <a:noFill/>
          </a:ln>
        </p:spPr>
      </p:pic>
      <p:grpSp>
        <p:nvGrpSpPr>
          <p:cNvPr id="451" name="Google Shape;451;p45"/>
          <p:cNvGrpSpPr/>
          <p:nvPr/>
        </p:nvGrpSpPr>
        <p:grpSpPr>
          <a:xfrm>
            <a:off x="706267" y="545100"/>
            <a:ext cx="5845133" cy="4773499"/>
            <a:chOff x="529700" y="408825"/>
            <a:chExt cx="4383850" cy="3580124"/>
          </a:xfrm>
        </p:grpSpPr>
        <p:pic>
          <p:nvPicPr>
            <p:cNvPr id="452" name="Google Shape;452;p45" descr="Graphical user interface, application, table&#10;&#10;Description automatically generated"/>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529700" y="408825"/>
              <a:ext cx="4383850" cy="3580124"/>
            </a:xfrm>
            <a:prstGeom prst="rect">
              <a:avLst/>
            </a:prstGeom>
            <a:noFill/>
            <a:ln>
              <a:noFill/>
            </a:ln>
            <a:effectLst>
              <a:outerShdw blurRad="57150" dist="19050" dir="5400000" algn="bl" rotWithShape="0">
                <a:srgbClr val="000000">
                  <a:alpha val="50000"/>
                </a:srgbClr>
              </a:outerShdw>
            </a:effectLst>
          </p:spPr>
        </p:pic>
        <p:pic>
          <p:nvPicPr>
            <p:cNvPr id="453" name="Google Shape;453;p45"/>
            <p:cNvPicPr preferRelativeResize="0"/>
            <p:nvPr/>
          </p:nvPicPr>
          <p:blipFill>
            <a:blip r:embed="rId6">
              <a:alphaModFix/>
            </a:blip>
            <a:stretch>
              <a:fillRect/>
            </a:stretch>
          </p:blipFill>
          <p:spPr>
            <a:xfrm>
              <a:off x="1009875" y="495525"/>
              <a:ext cx="1555175" cy="271950"/>
            </a:xfrm>
            <a:prstGeom prst="rect">
              <a:avLst/>
            </a:prstGeom>
            <a:noFill/>
            <a:ln>
              <a:noFill/>
            </a:ln>
          </p:spPr>
        </p:pic>
      </p:grpSp>
    </p:spTree>
    <p:extLst>
      <p:ext uri="{BB962C8B-B14F-4D97-AF65-F5344CB8AC3E}">
        <p14:creationId xmlns:p14="http://schemas.microsoft.com/office/powerpoint/2010/main" val="752484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7DC195-6A03-E056-27D8-16D783C93FE4}"/>
              </a:ext>
            </a:extLst>
          </p:cNvPr>
          <p:cNvPicPr>
            <a:picLocks noChangeAspect="1"/>
          </p:cNvPicPr>
          <p:nvPr/>
        </p:nvPicPr>
        <p:blipFill>
          <a:blip r:embed="rId2"/>
          <a:stretch>
            <a:fillRect/>
          </a:stretch>
        </p:blipFill>
        <p:spPr>
          <a:xfrm>
            <a:off x="615950" y="880408"/>
            <a:ext cx="5379418" cy="5529262"/>
          </a:xfrm>
          <a:prstGeom prst="rect">
            <a:avLst/>
          </a:prstGeom>
        </p:spPr>
      </p:pic>
      <p:pic>
        <p:nvPicPr>
          <p:cNvPr id="4" name="Picture 3">
            <a:extLst>
              <a:ext uri="{FF2B5EF4-FFF2-40B4-BE49-F238E27FC236}">
                <a16:creationId xmlns:a16="http://schemas.microsoft.com/office/drawing/2014/main" id="{8170B90F-4487-C1AA-4BF8-A1188C7BC5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5368" y="2017845"/>
            <a:ext cx="2588369" cy="1445345"/>
          </a:xfrm>
          <a:prstGeom prst="rect">
            <a:avLst/>
          </a:prstGeom>
        </p:spPr>
      </p:pic>
      <p:sp>
        <p:nvSpPr>
          <p:cNvPr id="6" name="TextBox 5">
            <a:extLst>
              <a:ext uri="{FF2B5EF4-FFF2-40B4-BE49-F238E27FC236}">
                <a16:creationId xmlns:a16="http://schemas.microsoft.com/office/drawing/2014/main" id="{AC076AA3-5EF8-CF0B-0CC3-C65608F7C797}"/>
              </a:ext>
            </a:extLst>
          </p:cNvPr>
          <p:cNvSpPr txBox="1"/>
          <p:nvPr/>
        </p:nvSpPr>
        <p:spPr>
          <a:xfrm>
            <a:off x="3305659" y="404219"/>
            <a:ext cx="2990969" cy="523220"/>
          </a:xfrm>
          <a:prstGeom prst="rect">
            <a:avLst/>
          </a:prstGeom>
          <a:noFill/>
        </p:spPr>
        <p:txBody>
          <a:bodyPr wrap="square" rtlCol="0">
            <a:spAutoFit/>
          </a:bodyPr>
          <a:lstStyle/>
          <a:p>
            <a:r>
              <a:rPr lang="pt-BR" sz="2800" dirty="0">
                <a:latin typeface="Bernard MT Condensed" panose="02050806060905020404" pitchFamily="18" charset="77"/>
              </a:rPr>
              <a:t>OBRIGADO</a:t>
            </a:r>
          </a:p>
        </p:txBody>
      </p:sp>
    </p:spTree>
    <p:extLst>
      <p:ext uri="{BB962C8B-B14F-4D97-AF65-F5344CB8AC3E}">
        <p14:creationId xmlns:p14="http://schemas.microsoft.com/office/powerpoint/2010/main" val="528052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2727-098A-FA46-9098-68821A3F05E1}"/>
              </a:ext>
            </a:extLst>
          </p:cNvPr>
          <p:cNvSpPr>
            <a:spLocks noGrp="1"/>
          </p:cNvSpPr>
          <p:nvPr>
            <p:ph type="title"/>
          </p:nvPr>
        </p:nvSpPr>
        <p:spPr/>
        <p:txBody>
          <a:bodyPr>
            <a:noAutofit/>
          </a:bodyPr>
          <a:lstStyle/>
          <a:p>
            <a:pPr algn="ctr"/>
            <a:r>
              <a:rPr lang="pt-BR" sz="3600"/>
              <a:t>Institucionalização e sustentabilidade da cooperação entre gestores e pesquisadores: </a:t>
            </a:r>
            <a:br>
              <a:rPr lang="pt-BR" sz="3600"/>
            </a:br>
            <a:endParaRPr lang="pt-BR" sz="3600"/>
          </a:p>
        </p:txBody>
      </p:sp>
      <p:sp>
        <p:nvSpPr>
          <p:cNvPr id="6" name="Content Placeholder 5">
            <a:extLst>
              <a:ext uri="{FF2B5EF4-FFF2-40B4-BE49-F238E27FC236}">
                <a16:creationId xmlns:a16="http://schemas.microsoft.com/office/drawing/2014/main" id="{CD68D0B5-4FAD-9C4B-8150-624A16347E3E}"/>
              </a:ext>
            </a:extLst>
          </p:cNvPr>
          <p:cNvSpPr>
            <a:spLocks noGrp="1"/>
          </p:cNvSpPr>
          <p:nvPr>
            <p:ph idx="1"/>
          </p:nvPr>
        </p:nvSpPr>
        <p:spPr/>
        <p:txBody>
          <a:bodyPr/>
          <a:lstStyle/>
          <a:p>
            <a:r>
              <a:rPr lang="pt-BR" dirty="0"/>
              <a:t>Antídoto contra o negacionismo, as fake-New e as tentativas de ferir a alma do SUS</a:t>
            </a:r>
          </a:p>
          <a:p>
            <a:endParaRPr lang="pt-BR" dirty="0"/>
          </a:p>
          <a:p>
            <a:r>
              <a:rPr lang="pt-BR" dirty="0"/>
              <a:t>Maior proteção e segurança na saúde das pessoas</a:t>
            </a:r>
          </a:p>
          <a:p>
            <a:endParaRPr lang="pt-BR" dirty="0"/>
          </a:p>
          <a:p>
            <a:r>
              <a:rPr lang="pt-BR" dirty="0"/>
              <a:t>Caminho de construção da confiança com a sociedade</a:t>
            </a:r>
          </a:p>
          <a:p>
            <a:endParaRPr lang="pt-BR" dirty="0"/>
          </a:p>
          <a:p>
            <a:r>
              <a:rPr lang="pt-BR" dirty="0"/>
              <a:t>Proteção contra a judicialização abusiva</a:t>
            </a:r>
          </a:p>
          <a:p>
            <a:endParaRPr lang="pt-BR" dirty="0"/>
          </a:p>
        </p:txBody>
      </p:sp>
    </p:spTree>
    <p:extLst>
      <p:ext uri="{BB962C8B-B14F-4D97-AF65-F5344CB8AC3E}">
        <p14:creationId xmlns:p14="http://schemas.microsoft.com/office/powerpoint/2010/main" val="3780063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7389259-B0E6-5B75-0457-E7CC6FAD8B41}"/>
              </a:ext>
            </a:extLst>
          </p:cNvPr>
          <p:cNvSpPr>
            <a:spLocks noGrp="1"/>
          </p:cNvSpPr>
          <p:nvPr>
            <p:ph type="ctrTitle"/>
          </p:nvPr>
        </p:nvSpPr>
        <p:spPr>
          <a:xfrm>
            <a:off x="2555631" y="1441938"/>
            <a:ext cx="7080738" cy="3974124"/>
          </a:xfrm>
        </p:spPr>
        <p:txBody>
          <a:bodyPr vert="horz" lIns="91440" tIns="45720" rIns="91440" bIns="45720" rtlCol="0" anchor="ctr">
            <a:normAutofit/>
          </a:bodyPr>
          <a:lstStyle/>
          <a:p>
            <a:r>
              <a:rPr lang="pt-BR" sz="5400" b="1" dirty="0">
                <a:solidFill>
                  <a:schemeClr val="bg1">
                    <a:lumMod val="95000"/>
                    <a:lumOff val="5000"/>
                  </a:schemeClr>
                </a:solidFill>
              </a:rPr>
              <a:t>Mas como aplicar esse conceito na prática?</a:t>
            </a:r>
          </a:p>
        </p:txBody>
      </p:sp>
    </p:spTree>
    <p:extLst>
      <p:ext uri="{BB962C8B-B14F-4D97-AF65-F5344CB8AC3E}">
        <p14:creationId xmlns:p14="http://schemas.microsoft.com/office/powerpoint/2010/main" val="10592225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77FA6E-0E25-CE01-08CB-FCD50C3BCC2D}"/>
              </a:ext>
            </a:extLst>
          </p:cNvPr>
          <p:cNvSpPr>
            <a:spLocks noGrp="1"/>
          </p:cNvSpPr>
          <p:nvPr>
            <p:ph type="title"/>
          </p:nvPr>
        </p:nvSpPr>
        <p:spPr>
          <a:xfrm>
            <a:off x="838200" y="365125"/>
            <a:ext cx="10515600" cy="3801761"/>
          </a:xfrm>
        </p:spPr>
        <p:txBody>
          <a:bodyPr>
            <a:normAutofit/>
          </a:bodyPr>
          <a:lstStyle/>
          <a:p>
            <a:r>
              <a:rPr lang="pt-BR" sz="6000" b="1"/>
              <a:t>Quem entre vocês é pesquisador, além de gestor, por favor levante a mão</a:t>
            </a:r>
          </a:p>
        </p:txBody>
      </p:sp>
    </p:spTree>
    <p:extLst>
      <p:ext uri="{BB962C8B-B14F-4D97-AF65-F5344CB8AC3E}">
        <p14:creationId xmlns:p14="http://schemas.microsoft.com/office/powerpoint/2010/main" val="1891658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524000" y="1"/>
            <a:ext cx="9144000" cy="5229225"/>
          </a:xfrm>
          <a:prstGeom prst="rect">
            <a:avLst/>
          </a:prstGeom>
          <a:solidFill>
            <a:srgbClr val="66CCFF"/>
          </a:solidFill>
          <a:ln w="9525">
            <a:solidFill>
              <a:schemeClr val="folHlink"/>
            </a:solidFill>
            <a:miter lim="800000"/>
            <a:headEnd/>
            <a:tailEnd/>
          </a:ln>
        </p:spPr>
        <p:txBody>
          <a:bodyPr wrap="none" anchor="ctr"/>
          <a:lstStyle/>
          <a:p>
            <a:pPr algn="ctr"/>
            <a:endParaRPr lang="pt-BR">
              <a:latin typeface="Calibri" charset="0"/>
            </a:endParaRPr>
          </a:p>
        </p:txBody>
      </p:sp>
      <p:graphicFrame>
        <p:nvGraphicFramePr>
          <p:cNvPr id="386051" name="Object 3"/>
          <p:cNvGraphicFramePr>
            <a:graphicFrameLocks noChangeAspect="1"/>
          </p:cNvGraphicFramePr>
          <p:nvPr/>
        </p:nvGraphicFramePr>
        <p:xfrm>
          <a:off x="2279650" y="620713"/>
          <a:ext cx="1797050" cy="2590800"/>
        </p:xfrm>
        <a:graphic>
          <a:graphicData uri="http://schemas.openxmlformats.org/presentationml/2006/ole">
            <mc:AlternateContent xmlns:mc="http://schemas.openxmlformats.org/markup-compatibility/2006">
              <mc:Choice xmlns:v="urn:schemas-microsoft-com:vml" Requires="v">
                <p:oleObj name="Clip" r:id="rId3" imgW="2083003" imgH="3003804" progId="">
                  <p:embed/>
                </p:oleObj>
              </mc:Choice>
              <mc:Fallback>
                <p:oleObj name="Clip" r:id="rId3" imgW="2083003" imgH="3003804" progId="">
                  <p:embed/>
                  <p:pic>
                    <p:nvPicPr>
                      <p:cNvPr id="386051"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620713"/>
                        <a:ext cx="179705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0244" name="Rectangle 4"/>
          <p:cNvSpPr>
            <a:spLocks noChangeArrowheads="1"/>
          </p:cNvSpPr>
          <p:nvPr/>
        </p:nvSpPr>
        <p:spPr bwMode="auto">
          <a:xfrm>
            <a:off x="1524000" y="5229226"/>
            <a:ext cx="9144000" cy="1628775"/>
          </a:xfrm>
          <a:prstGeom prst="rect">
            <a:avLst/>
          </a:prstGeom>
          <a:solidFill>
            <a:srgbClr val="008000"/>
          </a:solidFill>
          <a:ln w="9525">
            <a:solidFill>
              <a:schemeClr val="tx1"/>
            </a:solidFill>
            <a:miter lim="800000"/>
            <a:headEnd/>
            <a:tailEnd/>
          </a:ln>
        </p:spPr>
        <p:txBody>
          <a:bodyPr wrap="none" anchor="ctr"/>
          <a:lstStyle/>
          <a:p>
            <a:endParaRPr lang="pt-BR">
              <a:latin typeface="Calibri" charset="0"/>
            </a:endParaRPr>
          </a:p>
        </p:txBody>
      </p:sp>
      <p:grpSp>
        <p:nvGrpSpPr>
          <p:cNvPr id="2" name="Group 5"/>
          <p:cNvGrpSpPr>
            <a:grpSpLocks/>
          </p:cNvGrpSpPr>
          <p:nvPr/>
        </p:nvGrpSpPr>
        <p:grpSpPr bwMode="auto">
          <a:xfrm>
            <a:off x="3790950" y="1341439"/>
            <a:ext cx="2305050" cy="935037"/>
            <a:chOff x="1519" y="754"/>
            <a:chExt cx="920" cy="816"/>
          </a:xfrm>
        </p:grpSpPr>
        <p:sp>
          <p:nvSpPr>
            <p:cNvPr id="10257" name="AutoShape 6"/>
            <p:cNvSpPr>
              <a:spLocks noChangeArrowheads="1"/>
            </p:cNvSpPr>
            <p:nvPr/>
          </p:nvSpPr>
          <p:spPr bwMode="auto">
            <a:xfrm>
              <a:off x="1519" y="754"/>
              <a:ext cx="726" cy="816"/>
            </a:xfrm>
            <a:prstGeom prst="wedgeRectCallout">
              <a:avLst>
                <a:gd name="adj1" fmla="val -44079"/>
                <a:gd name="adj2" fmla="val 68870"/>
              </a:avLst>
            </a:prstGeom>
            <a:solidFill>
              <a:schemeClr val="bg1"/>
            </a:solidFill>
            <a:ln w="9525">
              <a:solidFill>
                <a:schemeClr val="tx1"/>
              </a:solidFill>
              <a:miter lim="800000"/>
              <a:headEnd/>
              <a:tailEnd/>
            </a:ln>
          </p:spPr>
          <p:txBody>
            <a:bodyPr/>
            <a:lstStyle/>
            <a:p>
              <a:pPr algn="ctr"/>
              <a:endParaRPr lang="pt-BR">
                <a:latin typeface="Calibri" charset="0"/>
              </a:endParaRPr>
            </a:p>
          </p:txBody>
        </p:sp>
        <p:sp>
          <p:nvSpPr>
            <p:cNvPr id="10258" name="Text Box 7"/>
            <p:cNvSpPr txBox="1">
              <a:spLocks noChangeArrowheads="1"/>
            </p:cNvSpPr>
            <p:nvPr/>
          </p:nvSpPr>
          <p:spPr bwMode="auto">
            <a:xfrm>
              <a:off x="1565" y="845"/>
              <a:ext cx="874"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err="1"/>
                <a:t>Aonde</a:t>
              </a:r>
              <a:r>
                <a:rPr lang="en-GB"/>
                <a:t> estou?</a:t>
              </a:r>
            </a:p>
          </p:txBody>
        </p:sp>
      </p:grpSp>
      <p:sp>
        <p:nvSpPr>
          <p:cNvPr id="10246" name="AutoShape 8"/>
          <p:cNvSpPr>
            <a:spLocks noChangeArrowheads="1"/>
          </p:cNvSpPr>
          <p:nvPr/>
        </p:nvSpPr>
        <p:spPr bwMode="auto">
          <a:xfrm>
            <a:off x="8112126" y="5229226"/>
            <a:ext cx="1285875" cy="1628775"/>
          </a:xfrm>
          <a:prstGeom prst="parallelogram">
            <a:avLst>
              <a:gd name="adj" fmla="val 25000"/>
            </a:avLst>
          </a:prstGeom>
          <a:solidFill>
            <a:srgbClr val="000099"/>
          </a:solidFill>
          <a:ln w="9525">
            <a:solidFill>
              <a:schemeClr val="tx1"/>
            </a:solidFill>
            <a:miter lim="800000"/>
            <a:headEnd/>
            <a:tailEnd/>
          </a:ln>
        </p:spPr>
        <p:txBody>
          <a:bodyPr wrap="none" anchor="ctr"/>
          <a:lstStyle/>
          <a:p>
            <a:endParaRPr lang="pt-BR">
              <a:latin typeface="Calibri" charset="0"/>
            </a:endParaRPr>
          </a:p>
        </p:txBody>
      </p:sp>
      <p:pic>
        <p:nvPicPr>
          <p:cNvPr id="10247"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59825" y="4508500"/>
            <a:ext cx="127635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6058" name="AutoShape 10"/>
          <p:cNvSpPr>
            <a:spLocks noChangeArrowheads="1"/>
          </p:cNvSpPr>
          <p:nvPr/>
        </p:nvSpPr>
        <p:spPr bwMode="auto">
          <a:xfrm flipH="1">
            <a:off x="7319964" y="3573464"/>
            <a:ext cx="1800225" cy="1512887"/>
          </a:xfrm>
          <a:prstGeom prst="wedgeRectCallout">
            <a:avLst>
              <a:gd name="adj1" fmla="val -46389"/>
              <a:gd name="adj2" fmla="val 44227"/>
            </a:avLst>
          </a:prstGeom>
          <a:solidFill>
            <a:schemeClr val="bg1"/>
          </a:solidFill>
          <a:ln w="9525">
            <a:solidFill>
              <a:schemeClr val="tx1"/>
            </a:solidFill>
            <a:miter lim="800000"/>
            <a:headEnd/>
            <a:tailEnd/>
          </a:ln>
        </p:spPr>
        <p:txBody>
          <a:bodyPr/>
          <a:lstStyle/>
          <a:p>
            <a:pPr algn="ctr"/>
            <a:r>
              <a:rPr lang="en-GB"/>
              <a:t>Você está precisamente a  30 metros acima do solo, num balão.</a:t>
            </a:r>
          </a:p>
        </p:txBody>
      </p:sp>
      <p:sp>
        <p:nvSpPr>
          <p:cNvPr id="386059" name="AutoShape 11"/>
          <p:cNvSpPr>
            <a:spLocks noChangeArrowheads="1"/>
          </p:cNvSpPr>
          <p:nvPr/>
        </p:nvSpPr>
        <p:spPr bwMode="auto">
          <a:xfrm>
            <a:off x="5880101" y="765175"/>
            <a:ext cx="1800225" cy="935038"/>
          </a:xfrm>
          <a:prstGeom prst="wedgeRectCallout">
            <a:avLst>
              <a:gd name="adj1" fmla="val -180866"/>
              <a:gd name="adj2" fmla="val 158319"/>
            </a:avLst>
          </a:prstGeom>
          <a:solidFill>
            <a:schemeClr val="bg1"/>
          </a:solidFill>
          <a:ln w="9525">
            <a:solidFill>
              <a:schemeClr val="tx1"/>
            </a:solidFill>
            <a:miter lim="800000"/>
            <a:headEnd/>
            <a:tailEnd/>
          </a:ln>
        </p:spPr>
        <p:txBody>
          <a:bodyPr/>
          <a:lstStyle/>
          <a:p>
            <a:pPr algn="ctr"/>
            <a:r>
              <a:rPr lang="en-GB"/>
              <a:t>Você deve ser um pesquisador</a:t>
            </a:r>
          </a:p>
        </p:txBody>
      </p:sp>
      <p:sp>
        <p:nvSpPr>
          <p:cNvPr id="386060" name="AutoShape 12"/>
          <p:cNvSpPr>
            <a:spLocks noChangeArrowheads="1"/>
          </p:cNvSpPr>
          <p:nvPr/>
        </p:nvSpPr>
        <p:spPr bwMode="auto">
          <a:xfrm>
            <a:off x="9155114" y="3357563"/>
            <a:ext cx="1512887" cy="863600"/>
          </a:xfrm>
          <a:prstGeom prst="wedgeRectCallout">
            <a:avLst>
              <a:gd name="adj1" fmla="val -17157"/>
              <a:gd name="adj2" fmla="val 125736"/>
            </a:avLst>
          </a:prstGeom>
          <a:solidFill>
            <a:schemeClr val="bg1"/>
          </a:solidFill>
          <a:ln w="9525">
            <a:solidFill>
              <a:schemeClr val="tx1"/>
            </a:solidFill>
            <a:miter lim="800000"/>
            <a:headEnd/>
            <a:tailEnd/>
          </a:ln>
        </p:spPr>
        <p:txBody>
          <a:bodyPr/>
          <a:lstStyle/>
          <a:p>
            <a:pPr algn="ctr"/>
            <a:r>
              <a:rPr lang="en-GB"/>
              <a:t>Sim. Como adivinhou?</a:t>
            </a:r>
          </a:p>
        </p:txBody>
      </p:sp>
      <p:sp>
        <p:nvSpPr>
          <p:cNvPr id="386061" name="AutoShape 13"/>
          <p:cNvSpPr>
            <a:spLocks noChangeArrowheads="1"/>
          </p:cNvSpPr>
          <p:nvPr/>
        </p:nvSpPr>
        <p:spPr bwMode="auto">
          <a:xfrm>
            <a:off x="3935414" y="2060575"/>
            <a:ext cx="2160587" cy="1728788"/>
          </a:xfrm>
          <a:prstGeom prst="wedgeRectCallout">
            <a:avLst>
              <a:gd name="adj1" fmla="val -77407"/>
              <a:gd name="adj2" fmla="val -13454"/>
            </a:avLst>
          </a:prstGeom>
          <a:solidFill>
            <a:schemeClr val="bg1"/>
          </a:solidFill>
          <a:ln w="9525">
            <a:solidFill>
              <a:schemeClr val="tx1"/>
            </a:solidFill>
            <a:miter lim="800000"/>
            <a:headEnd/>
            <a:tailEnd/>
          </a:ln>
        </p:spPr>
        <p:txBody>
          <a:bodyPr/>
          <a:lstStyle/>
          <a:p>
            <a:pPr algn="ctr"/>
            <a:r>
              <a:rPr lang="en-GB"/>
              <a:t>Por que o que você disse é absolutamente correto mas completamente inútil</a:t>
            </a:r>
          </a:p>
        </p:txBody>
      </p:sp>
      <p:sp>
        <p:nvSpPr>
          <p:cNvPr id="386062" name="AutoShape 14"/>
          <p:cNvSpPr>
            <a:spLocks noChangeArrowheads="1"/>
          </p:cNvSpPr>
          <p:nvPr/>
        </p:nvSpPr>
        <p:spPr bwMode="auto">
          <a:xfrm>
            <a:off x="6383338" y="3716339"/>
            <a:ext cx="1727200" cy="865187"/>
          </a:xfrm>
          <a:prstGeom prst="wedgeRectCallout">
            <a:avLst>
              <a:gd name="adj1" fmla="val 118935"/>
              <a:gd name="adj2" fmla="val 60093"/>
            </a:avLst>
          </a:prstGeom>
          <a:solidFill>
            <a:schemeClr val="bg1"/>
          </a:solidFill>
          <a:ln w="9525">
            <a:solidFill>
              <a:schemeClr val="tx1"/>
            </a:solidFill>
            <a:miter lim="800000"/>
            <a:headEnd/>
            <a:tailEnd/>
          </a:ln>
        </p:spPr>
        <p:txBody>
          <a:bodyPr/>
          <a:lstStyle/>
          <a:p>
            <a:pPr algn="ctr"/>
            <a:r>
              <a:rPr lang="en-GB"/>
              <a:t>Você deve ser um político gerente.</a:t>
            </a:r>
          </a:p>
        </p:txBody>
      </p:sp>
      <p:sp>
        <p:nvSpPr>
          <p:cNvPr id="386063" name="AutoShape 15"/>
          <p:cNvSpPr>
            <a:spLocks noChangeArrowheads="1"/>
          </p:cNvSpPr>
          <p:nvPr/>
        </p:nvSpPr>
        <p:spPr bwMode="auto">
          <a:xfrm>
            <a:off x="4079875" y="3357564"/>
            <a:ext cx="1511300" cy="1112837"/>
          </a:xfrm>
          <a:prstGeom prst="wedgeRectCallout">
            <a:avLst>
              <a:gd name="adj1" fmla="val -98843"/>
              <a:gd name="adj2" fmla="val -110630"/>
            </a:avLst>
          </a:prstGeom>
          <a:solidFill>
            <a:schemeClr val="bg1"/>
          </a:solidFill>
          <a:ln w="9525">
            <a:solidFill>
              <a:schemeClr val="tx1"/>
            </a:solidFill>
            <a:miter lim="800000"/>
            <a:headEnd/>
            <a:tailEnd/>
          </a:ln>
        </p:spPr>
        <p:txBody>
          <a:bodyPr/>
          <a:lstStyle/>
          <a:p>
            <a:r>
              <a:rPr lang="en-GB"/>
              <a:t>Sim. Como você adivinhou?</a:t>
            </a:r>
          </a:p>
        </p:txBody>
      </p:sp>
      <p:sp>
        <p:nvSpPr>
          <p:cNvPr id="386064" name="AutoShape 16"/>
          <p:cNvSpPr>
            <a:spLocks noChangeArrowheads="1"/>
          </p:cNvSpPr>
          <p:nvPr/>
        </p:nvSpPr>
        <p:spPr bwMode="auto">
          <a:xfrm>
            <a:off x="7319964" y="1773239"/>
            <a:ext cx="2592387" cy="1584325"/>
          </a:xfrm>
          <a:prstGeom prst="wedgeRectCallout">
            <a:avLst>
              <a:gd name="adj1" fmla="val 29426"/>
              <a:gd name="adj2" fmla="val 137074"/>
            </a:avLst>
          </a:prstGeom>
          <a:solidFill>
            <a:schemeClr val="bg1"/>
          </a:solidFill>
          <a:ln w="9525">
            <a:solidFill>
              <a:schemeClr val="tx1"/>
            </a:solidFill>
            <a:miter lim="800000"/>
            <a:headEnd/>
            <a:tailEnd/>
          </a:ln>
        </p:spPr>
        <p:txBody>
          <a:bodyPr/>
          <a:lstStyle/>
          <a:p>
            <a:pPr algn="ctr"/>
            <a:r>
              <a:rPr lang="en-GB"/>
              <a:t>Por que você não sabe onde está; não sabe para onde vai; e agora está me culpando!</a:t>
            </a:r>
          </a:p>
        </p:txBody>
      </p:sp>
      <p:sp>
        <p:nvSpPr>
          <p:cNvPr id="10255" name="Text Box 19"/>
          <p:cNvSpPr txBox="1">
            <a:spLocks noChangeArrowheads="1"/>
          </p:cNvSpPr>
          <p:nvPr/>
        </p:nvSpPr>
        <p:spPr bwMode="auto">
          <a:xfrm>
            <a:off x="1774825" y="188913"/>
            <a:ext cx="84772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pt-BR" sz="2400" b="1"/>
              <a:t>O problema da confiança entre políticos e pesquisadores</a:t>
            </a:r>
          </a:p>
        </p:txBody>
      </p:sp>
      <p:sp>
        <p:nvSpPr>
          <p:cNvPr id="10256" name="Rectangle 18"/>
          <p:cNvSpPr>
            <a:spLocks noChangeArrowheads="1"/>
          </p:cNvSpPr>
          <p:nvPr/>
        </p:nvSpPr>
        <p:spPr bwMode="auto">
          <a:xfrm>
            <a:off x="1703389" y="6308726"/>
            <a:ext cx="2592387" cy="288925"/>
          </a:xfrm>
          <a:prstGeom prst="rect">
            <a:avLst/>
          </a:prstGeom>
          <a:solidFill>
            <a:schemeClr val="accent1"/>
          </a:solidFill>
          <a:ln w="9525">
            <a:solidFill>
              <a:schemeClr val="tx1"/>
            </a:solidFill>
            <a:miter lim="800000"/>
            <a:headEnd/>
            <a:tailEnd/>
          </a:ln>
        </p:spPr>
        <p:txBody>
          <a:bodyPr wrap="none" anchor="ctr"/>
          <a:lstStyle/>
          <a:p>
            <a:pPr algn="ctr"/>
            <a:r>
              <a:rPr lang="en-GB" sz="1200"/>
              <a:t>Slide cortesia do Prof.  Martin McKee</a:t>
            </a:r>
            <a:endParaRPr lang="en-US" sz="1200"/>
          </a:p>
        </p:txBody>
      </p:sp>
    </p:spTree>
    <p:extLst>
      <p:ext uri="{BB962C8B-B14F-4D97-AF65-F5344CB8AC3E}">
        <p14:creationId xmlns:p14="http://schemas.microsoft.com/office/powerpoint/2010/main" val="40735754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1000"/>
                                  </p:stCondLst>
                                  <p:childTnLst>
                                    <p:set>
                                      <p:cBhvr>
                                        <p:cTn id="6" dur="1" fill="hold">
                                          <p:stCondLst>
                                            <p:cond delay="0"/>
                                          </p:stCondLst>
                                        </p:cTn>
                                        <p:tgtEl>
                                          <p:spTgt spid="386051"/>
                                        </p:tgtEl>
                                        <p:attrNameLst>
                                          <p:attrName>style.visibility</p:attrName>
                                        </p:attrNameLst>
                                      </p:cBhvr>
                                      <p:to>
                                        <p:strVal val="visible"/>
                                      </p:to>
                                    </p:set>
                                    <p:anim calcmode="lin" valueType="num">
                                      <p:cBhvr additive="base">
                                        <p:cTn id="7" dur="3000" fill="hold"/>
                                        <p:tgtEl>
                                          <p:spTgt spid="386051"/>
                                        </p:tgtEl>
                                        <p:attrNameLst>
                                          <p:attrName>ppt_x</p:attrName>
                                        </p:attrNameLst>
                                      </p:cBhvr>
                                      <p:tavLst>
                                        <p:tav tm="0">
                                          <p:val>
                                            <p:strVal val="0-#ppt_w/2"/>
                                          </p:val>
                                        </p:tav>
                                        <p:tav tm="100000">
                                          <p:val>
                                            <p:strVal val="#ppt_x"/>
                                          </p:val>
                                        </p:tav>
                                      </p:tavLst>
                                    </p:anim>
                                    <p:anim calcmode="lin" valueType="num">
                                      <p:cBhvr additive="base">
                                        <p:cTn id="8" dur="3000" fill="hold"/>
                                        <p:tgtEl>
                                          <p:spTgt spid="38605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6058"/>
                                        </p:tgtEl>
                                        <p:attrNameLst>
                                          <p:attrName>style.visibility</p:attrName>
                                        </p:attrNameLst>
                                      </p:cBhvr>
                                      <p:to>
                                        <p:strVal val="visible"/>
                                      </p:to>
                                    </p:set>
                                  </p:childTnLst>
                                  <p:subTnLst>
                                    <p:set>
                                      <p:cBhvr override="childStyle">
                                        <p:cTn dur="1" fill="hold" display="0" masterRel="nextClick" afterEffect="1"/>
                                        <p:tgtEl>
                                          <p:spTgt spid="386058"/>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6059"/>
                                        </p:tgtEl>
                                        <p:attrNameLst>
                                          <p:attrName>style.visibility</p:attrName>
                                        </p:attrNameLst>
                                      </p:cBhvr>
                                      <p:to>
                                        <p:strVal val="visible"/>
                                      </p:to>
                                    </p:set>
                                  </p:childTnLst>
                                  <p:subTnLst>
                                    <p:set>
                                      <p:cBhvr override="childStyle">
                                        <p:cTn dur="1" fill="hold" display="0" masterRel="nextClick" afterEffect="1"/>
                                        <p:tgtEl>
                                          <p:spTgt spid="386059"/>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6060"/>
                                        </p:tgtEl>
                                        <p:attrNameLst>
                                          <p:attrName>style.visibility</p:attrName>
                                        </p:attrNameLst>
                                      </p:cBhvr>
                                      <p:to>
                                        <p:strVal val="visible"/>
                                      </p:to>
                                    </p:set>
                                  </p:childTnLst>
                                  <p:subTnLst>
                                    <p:set>
                                      <p:cBhvr override="childStyle">
                                        <p:cTn dur="1" fill="hold" display="0" masterRel="nextClick" afterEffect="1"/>
                                        <p:tgtEl>
                                          <p:spTgt spid="386060"/>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6061"/>
                                        </p:tgtEl>
                                        <p:attrNameLst>
                                          <p:attrName>style.visibility</p:attrName>
                                        </p:attrNameLst>
                                      </p:cBhvr>
                                      <p:to>
                                        <p:strVal val="visible"/>
                                      </p:to>
                                    </p:set>
                                  </p:childTnLst>
                                  <p:subTnLst>
                                    <p:set>
                                      <p:cBhvr override="childStyle">
                                        <p:cTn dur="1" fill="hold" display="0" masterRel="nextClick" afterEffect="1"/>
                                        <p:tgtEl>
                                          <p:spTgt spid="386061"/>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6062"/>
                                        </p:tgtEl>
                                        <p:attrNameLst>
                                          <p:attrName>style.visibility</p:attrName>
                                        </p:attrNameLst>
                                      </p:cBhvr>
                                      <p:to>
                                        <p:strVal val="visible"/>
                                      </p:to>
                                    </p:set>
                                  </p:childTnLst>
                                  <p:subTnLst>
                                    <p:set>
                                      <p:cBhvr override="childStyle">
                                        <p:cTn dur="1" fill="hold" display="0" masterRel="nextClick" afterEffect="1"/>
                                        <p:tgtEl>
                                          <p:spTgt spid="386062"/>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6063"/>
                                        </p:tgtEl>
                                        <p:attrNameLst>
                                          <p:attrName>style.visibility</p:attrName>
                                        </p:attrNameLst>
                                      </p:cBhvr>
                                      <p:to>
                                        <p:strVal val="visible"/>
                                      </p:to>
                                    </p:set>
                                  </p:childTnLst>
                                  <p:subTnLst>
                                    <p:set>
                                      <p:cBhvr override="childStyle">
                                        <p:cTn dur="1" fill="hold" display="0" masterRel="nextClick" afterEffect="1"/>
                                        <p:tgtEl>
                                          <p:spTgt spid="386063"/>
                                        </p:tgtEl>
                                        <p:attrNameLst>
                                          <p:attrName>style.visibility</p:attrName>
                                        </p:attrNameLst>
                                      </p:cBhvr>
                                      <p:to>
                                        <p:strVal val="hidden"/>
                                      </p:to>
                                    </p:set>
                                  </p:sub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386064"/>
                                        </p:tgtEl>
                                        <p:attrNameLst>
                                          <p:attrName>style.visibility</p:attrName>
                                        </p:attrNameLst>
                                      </p:cBhvr>
                                      <p:to>
                                        <p:strVal val="visible"/>
                                      </p:to>
                                    </p:set>
                                  </p:childTnLst>
                                  <p:subTnLst>
                                    <p:set>
                                      <p:cBhvr override="childStyle">
                                        <p:cTn dur="1" fill="hold" display="0" masterRel="nextClick" afterEffect="1"/>
                                        <p:tgtEl>
                                          <p:spTgt spid="38606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8" grpId="0" animBg="1"/>
      <p:bldP spid="386059" grpId="0" animBg="1"/>
      <p:bldP spid="386060" grpId="0" animBg="1"/>
      <p:bldP spid="386061" grpId="0" animBg="1"/>
      <p:bldP spid="386062" grpId="0" animBg="1"/>
      <p:bldP spid="3860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1774824" y="274638"/>
            <a:ext cx="8642352" cy="2297112"/>
          </a:xfrm>
        </p:spPr>
        <p:txBody>
          <a:bodyPr>
            <a:normAutofit fontScale="90000"/>
          </a:bodyPr>
          <a:lstStyle/>
          <a:p>
            <a:pPr algn="l" eaLnBrk="1" hangingPunct="1">
              <a:defRPr/>
            </a:pPr>
            <a:r>
              <a:rPr lang="pt-BR" sz="2800" b="1" dirty="0">
                <a:solidFill>
                  <a:srgbClr val="0070C0"/>
                </a:solidFill>
              </a:rPr>
              <a:t>Estou muito atarefado e pressionado. </a:t>
            </a:r>
            <a:br>
              <a:rPr lang="pt-BR" sz="2800" b="1" dirty="0">
                <a:solidFill>
                  <a:srgbClr val="0070C0"/>
                </a:solidFill>
              </a:rPr>
            </a:br>
            <a:r>
              <a:rPr lang="pt-BR" sz="2800" b="1" dirty="0">
                <a:solidFill>
                  <a:srgbClr val="0070C0"/>
                </a:solidFill>
              </a:rPr>
              <a:t>Que vantagem eu levo em usar evidências nas políticas de saúde do meu município? </a:t>
            </a:r>
            <a:br>
              <a:rPr lang="pt-BR" sz="2800" b="1" dirty="0">
                <a:solidFill>
                  <a:srgbClr val="0070C0"/>
                </a:solidFill>
              </a:rPr>
            </a:br>
            <a:r>
              <a:rPr lang="pt-BR" sz="2800" b="1" dirty="0">
                <a:solidFill>
                  <a:srgbClr val="0070C0"/>
                </a:solidFill>
              </a:rPr>
              <a:t>Faltam recursos para gestão, por que gastar tempo com isto? </a:t>
            </a:r>
            <a:br>
              <a:rPr lang="pt-BR" sz="2800" b="1" dirty="0">
                <a:solidFill>
                  <a:srgbClr val="0070C0"/>
                </a:solidFill>
              </a:rPr>
            </a:br>
            <a:r>
              <a:rPr lang="pt-BR" sz="2800" b="1" dirty="0">
                <a:solidFill>
                  <a:srgbClr val="0070C0"/>
                </a:solidFill>
              </a:rPr>
              <a:t>É mais fácil decidir e pronto!</a:t>
            </a:r>
          </a:p>
        </p:txBody>
      </p:sp>
      <p:pic>
        <p:nvPicPr>
          <p:cNvPr id="47106"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88409" y="3284984"/>
            <a:ext cx="2941865" cy="2853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5704" name="AutoShape 8"/>
          <p:cNvSpPr>
            <a:spLocks noChangeArrowheads="1"/>
          </p:cNvSpPr>
          <p:nvPr/>
        </p:nvSpPr>
        <p:spPr bwMode="auto">
          <a:xfrm>
            <a:off x="1703389" y="260350"/>
            <a:ext cx="8713787" cy="2311400"/>
          </a:xfrm>
          <a:prstGeom prst="wedgeRectCallout">
            <a:avLst>
              <a:gd name="adj1" fmla="val 5534"/>
              <a:gd name="adj2" fmla="val 77034"/>
            </a:avLst>
          </a:prstGeom>
          <a:noFill/>
          <a:ln w="9525">
            <a:solidFill>
              <a:schemeClr val="tx1"/>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pt-BR">
              <a:cs typeface="Arial" charset="0"/>
            </a:endParaRPr>
          </a:p>
        </p:txBody>
      </p:sp>
      <p:pic>
        <p:nvPicPr>
          <p:cNvPr id="2" name="Picture 1">
            <a:extLst>
              <a:ext uri="{FF2B5EF4-FFF2-40B4-BE49-F238E27FC236}">
                <a16:creationId xmlns:a16="http://schemas.microsoft.com/office/drawing/2014/main" id="{84401149-A9E3-2A42-47A9-1BDE77094E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8278" y="3284984"/>
            <a:ext cx="3493260" cy="2756024"/>
          </a:xfrm>
          <a:prstGeom prst="rect">
            <a:avLst/>
          </a:prstGeom>
        </p:spPr>
      </p:pic>
    </p:spTree>
    <p:extLst>
      <p:ext uri="{BB962C8B-B14F-4D97-AF65-F5344CB8AC3E}">
        <p14:creationId xmlns:p14="http://schemas.microsoft.com/office/powerpoint/2010/main" val="3181544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C00C-485F-694C-AC39-3B0C39668463}"/>
              </a:ext>
            </a:extLst>
          </p:cNvPr>
          <p:cNvSpPr>
            <a:spLocks noGrp="1"/>
          </p:cNvSpPr>
          <p:nvPr>
            <p:ph type="title"/>
          </p:nvPr>
        </p:nvSpPr>
        <p:spPr/>
        <p:txBody>
          <a:bodyPr/>
          <a:lstStyle/>
          <a:p>
            <a:r>
              <a:rPr lang="pt-PT" dirty="0"/>
              <a:t>Proposta de debate hoje:  </a:t>
            </a:r>
          </a:p>
        </p:txBody>
      </p:sp>
      <p:sp>
        <p:nvSpPr>
          <p:cNvPr id="3" name="Content Placeholder 2">
            <a:extLst>
              <a:ext uri="{FF2B5EF4-FFF2-40B4-BE49-F238E27FC236}">
                <a16:creationId xmlns:a16="http://schemas.microsoft.com/office/drawing/2014/main" id="{F05CA15A-6555-584C-937C-82D2B1E1D45A}"/>
              </a:ext>
            </a:extLst>
          </p:cNvPr>
          <p:cNvSpPr>
            <a:spLocks noGrp="1"/>
          </p:cNvSpPr>
          <p:nvPr>
            <p:ph idx="1"/>
          </p:nvPr>
        </p:nvSpPr>
        <p:spPr/>
        <p:txBody>
          <a:bodyPr>
            <a:normAutofit/>
          </a:bodyPr>
          <a:lstStyle/>
          <a:p>
            <a:pPr lvl="0"/>
            <a:r>
              <a:rPr lang="pt-BR" dirty="0"/>
              <a:t>Experiências internacionais exitosas</a:t>
            </a:r>
          </a:p>
          <a:p>
            <a:pPr lvl="0"/>
            <a:r>
              <a:rPr lang="pt-BR" dirty="0"/>
              <a:t> Metodologias de utilização na gestão das melhores evidências científicas disponíveis, combinadas:</a:t>
            </a:r>
          </a:p>
          <a:p>
            <a:pPr lvl="1"/>
            <a:r>
              <a:rPr lang="pt-BR" dirty="0"/>
              <a:t>informações relevantes (epidemiológicas, contextuais, </a:t>
            </a:r>
            <a:r>
              <a:rPr lang="pt-BR" dirty="0" err="1"/>
              <a:t>etc</a:t>
            </a:r>
            <a:r>
              <a:rPr lang="pt-BR" dirty="0"/>
              <a:t>) </a:t>
            </a:r>
          </a:p>
          <a:p>
            <a:pPr lvl="1"/>
            <a:r>
              <a:rPr lang="pt-BR" dirty="0"/>
              <a:t>experiência (</a:t>
            </a:r>
            <a:r>
              <a:rPr lang="pt-BR" i="1" dirty="0"/>
              <a:t>conhecimento tácito</a:t>
            </a:r>
            <a:r>
              <a:rPr lang="pt-BR" dirty="0"/>
              <a:t>) de gestores e outros trabalhadores de saúde </a:t>
            </a:r>
          </a:p>
          <a:p>
            <a:pPr lvl="1"/>
            <a:r>
              <a:rPr lang="pt-BR" dirty="0"/>
              <a:t>e da vivência da participação cidadã</a:t>
            </a:r>
          </a:p>
          <a:p>
            <a:pPr lvl="0"/>
            <a:r>
              <a:rPr lang="pt-BR" dirty="0"/>
              <a:t>Cooperação entre Gestores e Pesquisadores (Plataformas de Tradução do Conhecimento)</a:t>
            </a:r>
          </a:p>
          <a:p>
            <a:pPr lvl="0"/>
            <a:r>
              <a:rPr lang="pt-BR" dirty="0"/>
              <a:t>Filtros de equidade na gestão e o ECOSISTEMA de EVIDÊNCIA</a:t>
            </a:r>
            <a:r>
              <a:rPr lang="pt-BR" dirty="0">
                <a:effectLst/>
              </a:rPr>
              <a:t> </a:t>
            </a:r>
          </a:p>
        </p:txBody>
      </p:sp>
    </p:spTree>
    <p:extLst>
      <p:ext uri="{BB962C8B-B14F-4D97-AF65-F5344CB8AC3E}">
        <p14:creationId xmlns:p14="http://schemas.microsoft.com/office/powerpoint/2010/main" val="3092880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1243</TotalTime>
  <Words>1520</Words>
  <Application>Microsoft Macintosh PowerPoint</Application>
  <PresentationFormat>Widescreen</PresentationFormat>
  <Paragraphs>144</Paragraphs>
  <Slides>36</Slides>
  <Notes>10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3" baseType="lpstr">
      <vt:lpstr>Arial</vt:lpstr>
      <vt:lpstr>Bernard MT Condensed</vt:lpstr>
      <vt:lpstr>Calibri</vt:lpstr>
      <vt:lpstr>Calibri Light</vt:lpstr>
      <vt:lpstr>Garamond</vt:lpstr>
      <vt:lpstr>Office Theme</vt:lpstr>
      <vt:lpstr>Clip</vt:lpstr>
      <vt:lpstr>7ª Oficina Temática ImunizaSUS “ Políticas Informadas por Evidências: gestão, participação cidadã, ciência e democracia</vt:lpstr>
      <vt:lpstr>Declaração de interesses</vt:lpstr>
      <vt:lpstr>PowerPoint Presentation</vt:lpstr>
      <vt:lpstr>Institucionalização e sustentabilidade da cooperação entre gestores e pesquisadores:  </vt:lpstr>
      <vt:lpstr>Mas como aplicar esse conceito na prática?</vt:lpstr>
      <vt:lpstr>Quem entre vocês é pesquisador, além de gestor, por favor levante a mão</vt:lpstr>
      <vt:lpstr>PowerPoint Presentation</vt:lpstr>
      <vt:lpstr>Estou muito atarefado e pressionado.  Que vantagem eu levo em usar evidências nas políticas de saúde do meu município?  Faltam recursos para gestão, por que gastar tempo com isto?  É mais fácil decidir e pronto!</vt:lpstr>
      <vt:lpstr>Proposta de debate hoje: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Quem faz?  Plataformas de Tradução do Conhecimento</vt:lpstr>
      <vt:lpstr>    Síntese Rápida de Evidências para Políticas de Saúde: aumentando a cobertura vacinal do PNI (Programa Nacional de Imunização)      </vt:lpstr>
      <vt:lpstr>   Síntese Rápida de Evidências para Políticas de Saúde: aumentando a cobertura vacinal do PNI (Programa Nacional de Imunização) - MENSAGENS-CHAVE -     </vt:lpstr>
      <vt:lpstr>    Síntese de Rápida de Evidências para Políticas de Saúde: aumentando a cobertura vacinal do PNI      </vt:lpstr>
      <vt:lpstr>    Síntese de Rápida de Evidências para Políticas de Saúde: aumentando a cobertura vacinal do PNI      </vt:lpstr>
      <vt:lpstr>   Síntese de Rápida de Evidências para Políticas de Saúde: promovendo feedback a profissionais de saúde da APS     </vt:lpstr>
      <vt:lpstr>   Síntese de Rápida de Evidências para Políticas de Saúde: promovendo feedback a profissionais de saúde da APS     </vt:lpstr>
      <vt:lpstr>Estratégias para implementar soluções</vt:lpstr>
      <vt:lpstr>PowerPoint Presentation</vt:lpstr>
      <vt:lpstr>Diálogos deliberativos de políticas:</vt:lpstr>
      <vt:lpstr>PowerPoint Presentation</vt:lpstr>
      <vt:lpstr> Integração de um  ECOSISTEMA DE EVIDÊNCIAS:  caminho para institucionalização e sustentabilidade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Ulysses Panisset</dc:creator>
  <cp:lastModifiedBy>ULYSSES PANISSET</cp:lastModifiedBy>
  <cp:revision>69</cp:revision>
  <dcterms:created xsi:type="dcterms:W3CDTF">2021-06-01T13:11:38Z</dcterms:created>
  <dcterms:modified xsi:type="dcterms:W3CDTF">2023-08-09T15:53:19Z</dcterms:modified>
</cp:coreProperties>
</file>