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768" r:id="rId1"/>
  </p:sldMasterIdLst>
  <p:notesMasterIdLst>
    <p:notesMasterId r:id="rId26"/>
  </p:notesMasterIdLst>
  <p:sldIdLst>
    <p:sldId id="256" r:id="rId2"/>
    <p:sldId id="302" r:id="rId3"/>
    <p:sldId id="301" r:id="rId4"/>
    <p:sldId id="260" r:id="rId5"/>
    <p:sldId id="267" r:id="rId6"/>
    <p:sldId id="268" r:id="rId7"/>
    <p:sldId id="299" r:id="rId8"/>
    <p:sldId id="300" r:id="rId9"/>
    <p:sldId id="269" r:id="rId10"/>
    <p:sldId id="270" r:id="rId11"/>
    <p:sldId id="277" r:id="rId12"/>
    <p:sldId id="278" r:id="rId13"/>
    <p:sldId id="279" r:id="rId14"/>
    <p:sldId id="280" r:id="rId15"/>
    <p:sldId id="290" r:id="rId16"/>
    <p:sldId id="297" r:id="rId17"/>
    <p:sldId id="261" r:id="rId18"/>
    <p:sldId id="293" r:id="rId19"/>
    <p:sldId id="303" r:id="rId20"/>
    <p:sldId id="258" r:id="rId21"/>
    <p:sldId id="263" r:id="rId22"/>
    <p:sldId id="298" r:id="rId23"/>
    <p:sldId id="286" r:id="rId24"/>
    <p:sldId id="287" r:id="rId25"/>
  </p:sldIdLst>
  <p:sldSz cx="12192000" cy="6858000"/>
  <p:notesSz cx="6858000" cy="9144000"/>
  <p:embeddedFontLst>
    <p:embeddedFont>
      <p:font typeface="Calibri" panose="020F0502020204030204" pitchFamily="34" charset="0"/>
      <p:regular r:id="rId27"/>
      <p:bold r:id="rId28"/>
      <p:italic r:id="rId29"/>
      <p:boldItalic r:id="rId30"/>
    </p:embeddedFont>
    <p:embeddedFont>
      <p:font typeface="Century Gothic" panose="020B0502020202020204" pitchFamily="34" charset="0"/>
      <p:regular r:id="rId31"/>
      <p:bold r:id="rId32"/>
      <p:italic r:id="rId33"/>
      <p:boldItalic r:id="rId34"/>
    </p:embeddedFont>
    <p:embeddedFont>
      <p:font typeface="Garamond" panose="02020404030301010803" pitchFamily="18" charset="0"/>
      <p:regular r:id="rId35"/>
      <p:bold r:id="rId36"/>
      <p:italic r:id="rId37"/>
    </p:embeddedFont>
    <p:embeddedFont>
      <p:font typeface="Montserrat ExtraBold" panose="00000900000000000000" pitchFamily="2" charset="0"/>
      <p:bold r:id="rId38"/>
      <p:boldItalic r:id="rId39"/>
    </p:embeddedFont>
    <p:embeddedFont>
      <p:font typeface="Montserrat Thin" panose="00000300000000000000" pitchFamily="2" charset="0"/>
      <p:regular r:id="rId40"/>
      <p:bold r:id="rId41"/>
      <p:italic r:id="rId42"/>
      <p:boldItalic r:id="rId43"/>
    </p:embeddedFont>
    <p:embeddedFont>
      <p:font typeface="Wingdings 3" panose="05040102010807070707" pitchFamily="18" charset="2"/>
      <p:regular r:id="rId44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http://customooxmlschemas.google.com/">
      <go:slidesCustomData xmlns="" xmlns:mc="http://schemas.openxmlformats.org/markup-compatibility/2006" xmlns:mv="urn:schemas-microsoft-com:mac:vml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xmlns:go="http://customooxmlschemas.google.com/" r:id="rId53" roundtripDataSignature="AMtx7mhpHhcR6rJ8FONVg+ZvX0bulNNsoA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édio 2 - Ênfas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86" d="100"/>
          <a:sy n="86" d="100"/>
        </p:scale>
        <p:origin x="456" y="1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9" Type="http://schemas.openxmlformats.org/officeDocument/2006/relationships/font" Target="fonts/font13.fntdata"/><Relationship Id="rId21" Type="http://schemas.openxmlformats.org/officeDocument/2006/relationships/slide" Target="slides/slide20.xml"/><Relationship Id="rId34" Type="http://schemas.openxmlformats.org/officeDocument/2006/relationships/font" Target="fonts/font8.fntdata"/><Relationship Id="rId42" Type="http://schemas.openxmlformats.org/officeDocument/2006/relationships/font" Target="fonts/font16.fntdata"/><Relationship Id="rId55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font" Target="fonts/font3.fntdata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6.fntdata"/><Relationship Id="rId37" Type="http://schemas.openxmlformats.org/officeDocument/2006/relationships/font" Target="fonts/font11.fntdata"/><Relationship Id="rId40" Type="http://schemas.openxmlformats.org/officeDocument/2006/relationships/font" Target="fonts/font14.fntdata"/><Relationship Id="rId53" Type="http://customschemas.google.com/relationships/presentationmetadata" Target="meta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2.fntdata"/><Relationship Id="rId36" Type="http://schemas.openxmlformats.org/officeDocument/2006/relationships/font" Target="fonts/font10.fntdata"/><Relationship Id="rId57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5.fntdata"/><Relationship Id="rId44" Type="http://schemas.openxmlformats.org/officeDocument/2006/relationships/font" Target="fonts/font1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1.fntdata"/><Relationship Id="rId30" Type="http://schemas.openxmlformats.org/officeDocument/2006/relationships/font" Target="fonts/font4.fntdata"/><Relationship Id="rId35" Type="http://schemas.openxmlformats.org/officeDocument/2006/relationships/font" Target="fonts/font9.fntdata"/><Relationship Id="rId43" Type="http://schemas.openxmlformats.org/officeDocument/2006/relationships/font" Target="fonts/font17.fntdata"/><Relationship Id="rId56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font" Target="fonts/font7.fntdata"/><Relationship Id="rId38" Type="http://schemas.openxmlformats.org/officeDocument/2006/relationships/font" Target="fonts/font12.fntdata"/><Relationship Id="rId20" Type="http://schemas.openxmlformats.org/officeDocument/2006/relationships/slide" Target="slides/slide19.xml"/><Relationship Id="rId41" Type="http://schemas.openxmlformats.org/officeDocument/2006/relationships/font" Target="fonts/font15.fntdata"/><Relationship Id="rId54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00F920-FD3A-4620-9909-0B472F3DBF2F}" type="doc">
      <dgm:prSet loTypeId="urn:microsoft.com/office/officeart/2005/8/layout/vList2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55A8BE1-763D-4B0A-8A3C-0088768A441D}">
      <dgm:prSet custT="1"/>
      <dgm:spPr/>
      <dgm:t>
        <a:bodyPr/>
        <a:lstStyle/>
        <a:p>
          <a:pPr algn="ctr"/>
          <a:r>
            <a:rPr lang="pt-BR" sz="1200" b="1" dirty="0">
              <a:solidFill>
                <a:schemeClr val="tx1"/>
              </a:solidFill>
            </a:rPr>
            <a:t>Municípios </a:t>
          </a:r>
          <a:r>
            <a:rPr lang="pt-BR" sz="1200" b="1" u="sng" dirty="0">
              <a:solidFill>
                <a:srgbClr val="C00000"/>
              </a:solidFill>
            </a:rPr>
            <a:t>COM</a:t>
          </a:r>
          <a:r>
            <a:rPr lang="pt-BR" sz="1200" b="1" dirty="0">
              <a:solidFill>
                <a:schemeClr val="tx1"/>
              </a:solidFill>
            </a:rPr>
            <a:t> transferência de Saldos a Instituição Sem Fins Lucrativos 	</a:t>
          </a:r>
          <a:endParaRPr lang="en-US" sz="1200" b="1" dirty="0">
            <a:solidFill>
              <a:schemeClr val="tx1"/>
            </a:solidFill>
          </a:endParaRPr>
        </a:p>
      </dgm:t>
    </dgm:pt>
    <dgm:pt modelId="{F1909EE5-4EA1-4D84-A28B-D5ED6FD3CDC6}" type="parTrans" cxnId="{AADA37A2-FE41-45CE-91DC-7744971C5953}">
      <dgm:prSet/>
      <dgm:spPr/>
      <dgm:t>
        <a:bodyPr/>
        <a:lstStyle/>
        <a:p>
          <a:pPr algn="ctr"/>
          <a:endParaRPr lang="en-US" sz="1200">
            <a:solidFill>
              <a:schemeClr val="tx1"/>
            </a:solidFill>
          </a:endParaRPr>
        </a:p>
      </dgm:t>
    </dgm:pt>
    <dgm:pt modelId="{DFA5F9DE-B3B9-422C-A7AD-BFAD8FA3C602}" type="sibTrans" cxnId="{AADA37A2-FE41-45CE-91DC-7744971C5953}">
      <dgm:prSet/>
      <dgm:spPr/>
      <dgm:t>
        <a:bodyPr/>
        <a:lstStyle/>
        <a:p>
          <a:pPr algn="ctr"/>
          <a:endParaRPr lang="en-US" sz="1200">
            <a:solidFill>
              <a:schemeClr val="tx1"/>
            </a:solidFill>
          </a:endParaRPr>
        </a:p>
      </dgm:t>
    </dgm:pt>
    <dgm:pt modelId="{81B0EF16-84D0-4DCC-A7BA-E930ED43E292}">
      <dgm:prSet custT="1"/>
      <dgm:spPr/>
      <dgm:t>
        <a:bodyPr/>
        <a:lstStyle/>
        <a:p>
          <a:pPr algn="ctr"/>
          <a:r>
            <a:rPr lang="pt-BR" sz="1200" dirty="0">
              <a:solidFill>
                <a:schemeClr val="tx1"/>
              </a:solidFill>
            </a:rPr>
            <a:t>DISPENSADO inciso I do caput do art. 2º da Lei Complementar nº 172/2020 (cumprimento dos objetos e dos compromissos previamente estabelecidos em atos normativos específicos expedidos pela direção do Sistema Único de Saúde )	</a:t>
          </a:r>
          <a:endParaRPr lang="en-US" sz="1200" dirty="0">
            <a:solidFill>
              <a:schemeClr val="tx1"/>
            </a:solidFill>
          </a:endParaRPr>
        </a:p>
      </dgm:t>
    </dgm:pt>
    <dgm:pt modelId="{B390BF1F-7F76-4034-98B4-0C637D808CC2}" type="parTrans" cxnId="{65D0116F-7686-467A-8659-FC74ABBBBD1C}">
      <dgm:prSet/>
      <dgm:spPr/>
      <dgm:t>
        <a:bodyPr/>
        <a:lstStyle/>
        <a:p>
          <a:pPr algn="ctr"/>
          <a:endParaRPr lang="en-US" sz="1200">
            <a:solidFill>
              <a:schemeClr val="tx1"/>
            </a:solidFill>
          </a:endParaRPr>
        </a:p>
      </dgm:t>
    </dgm:pt>
    <dgm:pt modelId="{FF78FD23-E250-4AEE-B8A4-6B02BD98E6AA}" type="sibTrans" cxnId="{65D0116F-7686-467A-8659-FC74ABBBBD1C}">
      <dgm:prSet/>
      <dgm:spPr/>
      <dgm:t>
        <a:bodyPr/>
        <a:lstStyle/>
        <a:p>
          <a:pPr algn="ctr"/>
          <a:endParaRPr lang="en-US" sz="1200">
            <a:solidFill>
              <a:schemeClr val="tx1"/>
            </a:solidFill>
          </a:endParaRPr>
        </a:p>
      </dgm:t>
    </dgm:pt>
    <dgm:pt modelId="{8E3938AE-EB23-4B6B-A49D-3497D09DC921}">
      <dgm:prSet custT="1"/>
      <dgm:spPr/>
      <dgm:t>
        <a:bodyPr/>
        <a:lstStyle/>
        <a:p>
          <a:pPr algn="ctr"/>
          <a:r>
            <a:rPr lang="pt-BR" sz="1200" dirty="0">
              <a:solidFill>
                <a:schemeClr val="tx1"/>
              </a:solidFill>
            </a:rPr>
            <a:t>Repasse para entidades sem fins lucrativos beneficiadas indicadas na  ( Portaria GM/MS n. 96/2023)	</a:t>
          </a:r>
          <a:endParaRPr lang="en-US" sz="1200" dirty="0">
            <a:solidFill>
              <a:schemeClr val="tx1"/>
            </a:solidFill>
          </a:endParaRPr>
        </a:p>
      </dgm:t>
    </dgm:pt>
    <dgm:pt modelId="{83D1B435-A297-46A8-AE7E-453A4231C5F1}" type="parTrans" cxnId="{88054238-3FF6-4D0E-B3BC-7AA5760D60CE}">
      <dgm:prSet/>
      <dgm:spPr/>
      <dgm:t>
        <a:bodyPr/>
        <a:lstStyle/>
        <a:p>
          <a:pPr algn="ctr"/>
          <a:endParaRPr lang="en-US" sz="1200">
            <a:solidFill>
              <a:schemeClr val="tx1"/>
            </a:solidFill>
          </a:endParaRPr>
        </a:p>
      </dgm:t>
    </dgm:pt>
    <dgm:pt modelId="{FDAA2687-C910-41E9-839C-CB49B2F2FF50}" type="sibTrans" cxnId="{88054238-3FF6-4D0E-B3BC-7AA5760D60CE}">
      <dgm:prSet/>
      <dgm:spPr/>
      <dgm:t>
        <a:bodyPr/>
        <a:lstStyle/>
        <a:p>
          <a:pPr algn="ctr"/>
          <a:endParaRPr lang="en-US" sz="1200">
            <a:solidFill>
              <a:schemeClr val="tx1"/>
            </a:solidFill>
          </a:endParaRPr>
        </a:p>
      </dgm:t>
    </dgm:pt>
    <dgm:pt modelId="{7C111A93-0FC1-4FCD-8DD8-94841D4E30C7}">
      <dgm:prSet custT="1"/>
      <dgm:spPr/>
      <dgm:t>
        <a:bodyPr/>
        <a:lstStyle/>
        <a:p>
          <a:pPr algn="ctr"/>
          <a:r>
            <a:rPr lang="pt-BR" sz="1200" dirty="0">
              <a:solidFill>
                <a:schemeClr val="tx1"/>
              </a:solidFill>
            </a:rPr>
            <a:t>Inclusão na Programação Anual de Saúde e na respectiva lei orçamentária anual, com indicação da nova categoria econômica a ser vinculada;	</a:t>
          </a:r>
          <a:endParaRPr lang="en-US" sz="1200" dirty="0">
            <a:solidFill>
              <a:schemeClr val="tx1"/>
            </a:solidFill>
          </a:endParaRPr>
        </a:p>
      </dgm:t>
    </dgm:pt>
    <dgm:pt modelId="{8CC6AB5B-C460-4E6D-ABA0-0C86A798B118}" type="parTrans" cxnId="{F2C68101-8410-4053-BCE9-D915C905659E}">
      <dgm:prSet/>
      <dgm:spPr/>
      <dgm:t>
        <a:bodyPr/>
        <a:lstStyle/>
        <a:p>
          <a:pPr algn="ctr"/>
          <a:endParaRPr lang="en-US" sz="1200">
            <a:solidFill>
              <a:schemeClr val="tx1"/>
            </a:solidFill>
          </a:endParaRPr>
        </a:p>
      </dgm:t>
    </dgm:pt>
    <dgm:pt modelId="{A8BCB0E7-6F37-4574-8F9C-57270B6FA639}" type="sibTrans" cxnId="{F2C68101-8410-4053-BCE9-D915C905659E}">
      <dgm:prSet/>
      <dgm:spPr/>
      <dgm:t>
        <a:bodyPr/>
        <a:lstStyle/>
        <a:p>
          <a:pPr algn="ctr"/>
          <a:endParaRPr lang="en-US" sz="1200">
            <a:solidFill>
              <a:schemeClr val="tx1"/>
            </a:solidFill>
          </a:endParaRPr>
        </a:p>
      </dgm:t>
    </dgm:pt>
    <dgm:pt modelId="{B83A4777-843B-4672-AE4C-E70173A14622}">
      <dgm:prSet custT="1"/>
      <dgm:spPr/>
      <dgm:t>
        <a:bodyPr/>
        <a:lstStyle/>
        <a:p>
          <a:pPr algn="ctr"/>
          <a:r>
            <a:rPr lang="pt-BR" sz="1200">
              <a:solidFill>
                <a:schemeClr val="tx1"/>
              </a:solidFill>
            </a:rPr>
            <a:t>Ciência ao respectivo Conselho de Saúde.	</a:t>
          </a:r>
          <a:endParaRPr lang="en-US" sz="1200">
            <a:solidFill>
              <a:schemeClr val="tx1"/>
            </a:solidFill>
          </a:endParaRPr>
        </a:p>
      </dgm:t>
    </dgm:pt>
    <dgm:pt modelId="{55B4FBF6-02DA-4054-B3CF-06D7381FB180}" type="parTrans" cxnId="{830E22AA-35DC-4018-B153-E4485336F4FC}">
      <dgm:prSet/>
      <dgm:spPr/>
      <dgm:t>
        <a:bodyPr/>
        <a:lstStyle/>
        <a:p>
          <a:pPr algn="ctr"/>
          <a:endParaRPr lang="en-US" sz="1200">
            <a:solidFill>
              <a:schemeClr val="tx1"/>
            </a:solidFill>
          </a:endParaRPr>
        </a:p>
      </dgm:t>
    </dgm:pt>
    <dgm:pt modelId="{A80A356D-6B5B-42A3-9775-93588A083C5A}" type="sibTrans" cxnId="{830E22AA-35DC-4018-B153-E4485336F4FC}">
      <dgm:prSet/>
      <dgm:spPr/>
      <dgm:t>
        <a:bodyPr/>
        <a:lstStyle/>
        <a:p>
          <a:pPr algn="ctr"/>
          <a:endParaRPr lang="en-US" sz="1200">
            <a:solidFill>
              <a:schemeClr val="tx1"/>
            </a:solidFill>
          </a:endParaRPr>
        </a:p>
      </dgm:t>
    </dgm:pt>
    <dgm:pt modelId="{C4A3EA09-6A98-418B-A184-A26DF580E12F}">
      <dgm:prSet custT="1"/>
      <dgm:spPr/>
      <dgm:t>
        <a:bodyPr/>
        <a:lstStyle/>
        <a:p>
          <a:pPr algn="ctr"/>
          <a:r>
            <a:rPr lang="pt-BR" sz="1200" dirty="0">
              <a:solidFill>
                <a:schemeClr val="tx1"/>
              </a:solidFill>
            </a:rPr>
            <a:t>Demonstrar no Relatório Anual de Gestão - RAG	</a:t>
          </a:r>
          <a:endParaRPr lang="en-US" sz="1200" dirty="0">
            <a:solidFill>
              <a:schemeClr val="tx1"/>
            </a:solidFill>
          </a:endParaRPr>
        </a:p>
      </dgm:t>
    </dgm:pt>
    <dgm:pt modelId="{421D23D0-0B57-4E59-BE48-87B046B04A20}" type="parTrans" cxnId="{4DABFA1A-45AF-4C51-816E-4888F1655F98}">
      <dgm:prSet/>
      <dgm:spPr/>
      <dgm:t>
        <a:bodyPr/>
        <a:lstStyle/>
        <a:p>
          <a:pPr algn="ctr"/>
          <a:endParaRPr lang="en-US" sz="1200">
            <a:solidFill>
              <a:schemeClr val="tx1"/>
            </a:solidFill>
          </a:endParaRPr>
        </a:p>
      </dgm:t>
    </dgm:pt>
    <dgm:pt modelId="{070D55CC-F19A-44A1-871F-59EA4F2893A3}" type="sibTrans" cxnId="{4DABFA1A-45AF-4C51-816E-4888F1655F98}">
      <dgm:prSet/>
      <dgm:spPr/>
      <dgm:t>
        <a:bodyPr/>
        <a:lstStyle/>
        <a:p>
          <a:pPr algn="ctr"/>
          <a:endParaRPr lang="en-US" sz="1200">
            <a:solidFill>
              <a:schemeClr val="tx1"/>
            </a:solidFill>
          </a:endParaRPr>
        </a:p>
      </dgm:t>
    </dgm:pt>
    <dgm:pt modelId="{6A51EED1-7916-4369-976D-FD229A1FAD64}" type="pres">
      <dgm:prSet presAssocID="{0200F920-FD3A-4620-9909-0B472F3DBF2F}" presName="linear" presStyleCnt="0">
        <dgm:presLayoutVars>
          <dgm:animLvl val="lvl"/>
          <dgm:resizeHandles val="exact"/>
        </dgm:presLayoutVars>
      </dgm:prSet>
      <dgm:spPr/>
    </dgm:pt>
    <dgm:pt modelId="{CFB1CD0B-2181-4239-AD9C-A68A7C69A024}" type="pres">
      <dgm:prSet presAssocID="{F55A8BE1-763D-4B0A-8A3C-0088768A441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17EDCD4-5897-495C-A3C7-B54749D35766}" type="pres">
      <dgm:prSet presAssocID="{DFA5F9DE-B3B9-422C-A7AD-BFAD8FA3C602}" presName="spacer" presStyleCnt="0"/>
      <dgm:spPr/>
    </dgm:pt>
    <dgm:pt modelId="{30E49830-01D4-44A8-A61D-2E22D0792298}" type="pres">
      <dgm:prSet presAssocID="{81B0EF16-84D0-4DCC-A7BA-E930ED43E292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2A3C5EDB-F641-4728-9459-24DAC2FB82CC}" type="pres">
      <dgm:prSet presAssocID="{FF78FD23-E250-4AEE-B8A4-6B02BD98E6AA}" presName="spacer" presStyleCnt="0"/>
      <dgm:spPr/>
    </dgm:pt>
    <dgm:pt modelId="{0353A9A6-833D-44CE-A68D-820CC0BDBF21}" type="pres">
      <dgm:prSet presAssocID="{8E3938AE-EB23-4B6B-A49D-3497D09DC921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BECCD073-59F9-43FA-901B-DAAEF4CC924E}" type="pres">
      <dgm:prSet presAssocID="{FDAA2687-C910-41E9-839C-CB49B2F2FF50}" presName="spacer" presStyleCnt="0"/>
      <dgm:spPr/>
    </dgm:pt>
    <dgm:pt modelId="{9A2DE82D-D9B3-487E-9A01-BA2A687629E2}" type="pres">
      <dgm:prSet presAssocID="{7C111A93-0FC1-4FCD-8DD8-94841D4E30C7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95ADB4C9-F973-49F9-B4F7-49D1CE7540F4}" type="pres">
      <dgm:prSet presAssocID="{A8BCB0E7-6F37-4574-8F9C-57270B6FA639}" presName="spacer" presStyleCnt="0"/>
      <dgm:spPr/>
    </dgm:pt>
    <dgm:pt modelId="{860D081F-0068-47CD-A30B-4DA02F120700}" type="pres">
      <dgm:prSet presAssocID="{B83A4777-843B-4672-AE4C-E70173A14622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A4BDB6F6-74AC-4781-8275-BE12A8446881}" type="pres">
      <dgm:prSet presAssocID="{A80A356D-6B5B-42A3-9775-93588A083C5A}" presName="spacer" presStyleCnt="0"/>
      <dgm:spPr/>
    </dgm:pt>
    <dgm:pt modelId="{5F099817-CDF4-4965-B4EB-B9536D4D02A4}" type="pres">
      <dgm:prSet presAssocID="{C4A3EA09-6A98-418B-A184-A26DF580E12F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F2C68101-8410-4053-BCE9-D915C905659E}" srcId="{0200F920-FD3A-4620-9909-0B472F3DBF2F}" destId="{7C111A93-0FC1-4FCD-8DD8-94841D4E30C7}" srcOrd="3" destOrd="0" parTransId="{8CC6AB5B-C460-4E6D-ABA0-0C86A798B118}" sibTransId="{A8BCB0E7-6F37-4574-8F9C-57270B6FA639}"/>
    <dgm:cxn modelId="{4DABFA1A-45AF-4C51-816E-4888F1655F98}" srcId="{0200F920-FD3A-4620-9909-0B472F3DBF2F}" destId="{C4A3EA09-6A98-418B-A184-A26DF580E12F}" srcOrd="5" destOrd="0" parTransId="{421D23D0-0B57-4E59-BE48-87B046B04A20}" sibTransId="{070D55CC-F19A-44A1-871F-59EA4F2893A3}"/>
    <dgm:cxn modelId="{57153430-F88C-494B-B977-D95C3A82D0F7}" type="presOf" srcId="{C4A3EA09-6A98-418B-A184-A26DF580E12F}" destId="{5F099817-CDF4-4965-B4EB-B9536D4D02A4}" srcOrd="0" destOrd="0" presId="urn:microsoft.com/office/officeart/2005/8/layout/vList2"/>
    <dgm:cxn modelId="{E3919930-3AA3-48C1-BCEB-E804688807DD}" type="presOf" srcId="{81B0EF16-84D0-4DCC-A7BA-E930ED43E292}" destId="{30E49830-01D4-44A8-A61D-2E22D0792298}" srcOrd="0" destOrd="0" presId="urn:microsoft.com/office/officeart/2005/8/layout/vList2"/>
    <dgm:cxn modelId="{88054238-3FF6-4D0E-B3BC-7AA5760D60CE}" srcId="{0200F920-FD3A-4620-9909-0B472F3DBF2F}" destId="{8E3938AE-EB23-4B6B-A49D-3497D09DC921}" srcOrd="2" destOrd="0" parTransId="{83D1B435-A297-46A8-AE7E-453A4231C5F1}" sibTransId="{FDAA2687-C910-41E9-839C-CB49B2F2FF50}"/>
    <dgm:cxn modelId="{65D0116F-7686-467A-8659-FC74ABBBBD1C}" srcId="{0200F920-FD3A-4620-9909-0B472F3DBF2F}" destId="{81B0EF16-84D0-4DCC-A7BA-E930ED43E292}" srcOrd="1" destOrd="0" parTransId="{B390BF1F-7F76-4034-98B4-0C637D808CC2}" sibTransId="{FF78FD23-E250-4AEE-B8A4-6B02BD98E6AA}"/>
    <dgm:cxn modelId="{8AE14754-667C-43EA-9231-ED8F994F7A78}" type="presOf" srcId="{0200F920-FD3A-4620-9909-0B472F3DBF2F}" destId="{6A51EED1-7916-4369-976D-FD229A1FAD64}" srcOrd="0" destOrd="0" presId="urn:microsoft.com/office/officeart/2005/8/layout/vList2"/>
    <dgm:cxn modelId="{6DF9C788-0037-4B22-90DE-C1A860448F22}" type="presOf" srcId="{7C111A93-0FC1-4FCD-8DD8-94841D4E30C7}" destId="{9A2DE82D-D9B3-487E-9A01-BA2A687629E2}" srcOrd="0" destOrd="0" presId="urn:microsoft.com/office/officeart/2005/8/layout/vList2"/>
    <dgm:cxn modelId="{AADA37A2-FE41-45CE-91DC-7744971C5953}" srcId="{0200F920-FD3A-4620-9909-0B472F3DBF2F}" destId="{F55A8BE1-763D-4B0A-8A3C-0088768A441D}" srcOrd="0" destOrd="0" parTransId="{F1909EE5-4EA1-4D84-A28B-D5ED6FD3CDC6}" sibTransId="{DFA5F9DE-B3B9-422C-A7AD-BFAD8FA3C602}"/>
    <dgm:cxn modelId="{830E22AA-35DC-4018-B153-E4485336F4FC}" srcId="{0200F920-FD3A-4620-9909-0B472F3DBF2F}" destId="{B83A4777-843B-4672-AE4C-E70173A14622}" srcOrd="4" destOrd="0" parTransId="{55B4FBF6-02DA-4054-B3CF-06D7381FB180}" sibTransId="{A80A356D-6B5B-42A3-9775-93588A083C5A}"/>
    <dgm:cxn modelId="{E25E70B5-1313-426C-864C-817F6132DD24}" type="presOf" srcId="{B83A4777-843B-4672-AE4C-E70173A14622}" destId="{860D081F-0068-47CD-A30B-4DA02F120700}" srcOrd="0" destOrd="0" presId="urn:microsoft.com/office/officeart/2005/8/layout/vList2"/>
    <dgm:cxn modelId="{A4E8FDCD-046C-4ED8-A558-7A5DA544A958}" type="presOf" srcId="{F55A8BE1-763D-4B0A-8A3C-0088768A441D}" destId="{CFB1CD0B-2181-4239-AD9C-A68A7C69A024}" srcOrd="0" destOrd="0" presId="urn:microsoft.com/office/officeart/2005/8/layout/vList2"/>
    <dgm:cxn modelId="{1049FCD6-A461-44F9-91BB-AF9F33828A83}" type="presOf" srcId="{8E3938AE-EB23-4B6B-A49D-3497D09DC921}" destId="{0353A9A6-833D-44CE-A68D-820CC0BDBF21}" srcOrd="0" destOrd="0" presId="urn:microsoft.com/office/officeart/2005/8/layout/vList2"/>
    <dgm:cxn modelId="{CE1F3F67-EBC3-4A3F-87B7-7F875A05965B}" type="presParOf" srcId="{6A51EED1-7916-4369-976D-FD229A1FAD64}" destId="{CFB1CD0B-2181-4239-AD9C-A68A7C69A024}" srcOrd="0" destOrd="0" presId="urn:microsoft.com/office/officeart/2005/8/layout/vList2"/>
    <dgm:cxn modelId="{1FE79A2F-89A7-497F-8E84-CF4499C10E1C}" type="presParOf" srcId="{6A51EED1-7916-4369-976D-FD229A1FAD64}" destId="{817EDCD4-5897-495C-A3C7-B54749D35766}" srcOrd="1" destOrd="0" presId="urn:microsoft.com/office/officeart/2005/8/layout/vList2"/>
    <dgm:cxn modelId="{B893C0B8-6574-4861-8658-3B79B630811B}" type="presParOf" srcId="{6A51EED1-7916-4369-976D-FD229A1FAD64}" destId="{30E49830-01D4-44A8-A61D-2E22D0792298}" srcOrd="2" destOrd="0" presId="urn:microsoft.com/office/officeart/2005/8/layout/vList2"/>
    <dgm:cxn modelId="{F7ACBEFB-A72E-4A98-BE3D-12CFD361AF89}" type="presParOf" srcId="{6A51EED1-7916-4369-976D-FD229A1FAD64}" destId="{2A3C5EDB-F641-4728-9459-24DAC2FB82CC}" srcOrd="3" destOrd="0" presId="urn:microsoft.com/office/officeart/2005/8/layout/vList2"/>
    <dgm:cxn modelId="{23BE8202-0473-4E6B-AC23-F30728C2A2CA}" type="presParOf" srcId="{6A51EED1-7916-4369-976D-FD229A1FAD64}" destId="{0353A9A6-833D-44CE-A68D-820CC0BDBF21}" srcOrd="4" destOrd="0" presId="urn:microsoft.com/office/officeart/2005/8/layout/vList2"/>
    <dgm:cxn modelId="{22B6F6E3-93F9-4224-AEE9-491FF1329AC6}" type="presParOf" srcId="{6A51EED1-7916-4369-976D-FD229A1FAD64}" destId="{BECCD073-59F9-43FA-901B-DAAEF4CC924E}" srcOrd="5" destOrd="0" presId="urn:microsoft.com/office/officeart/2005/8/layout/vList2"/>
    <dgm:cxn modelId="{9C649581-53D0-4E4A-820E-1FE351DCEDD4}" type="presParOf" srcId="{6A51EED1-7916-4369-976D-FD229A1FAD64}" destId="{9A2DE82D-D9B3-487E-9A01-BA2A687629E2}" srcOrd="6" destOrd="0" presId="urn:microsoft.com/office/officeart/2005/8/layout/vList2"/>
    <dgm:cxn modelId="{FF40F5AA-0DEE-4374-BD64-EEB38C2B5688}" type="presParOf" srcId="{6A51EED1-7916-4369-976D-FD229A1FAD64}" destId="{95ADB4C9-F973-49F9-B4F7-49D1CE7540F4}" srcOrd="7" destOrd="0" presId="urn:microsoft.com/office/officeart/2005/8/layout/vList2"/>
    <dgm:cxn modelId="{B81553F2-11CE-4C63-8F48-0DF620DC65B8}" type="presParOf" srcId="{6A51EED1-7916-4369-976D-FD229A1FAD64}" destId="{860D081F-0068-47CD-A30B-4DA02F120700}" srcOrd="8" destOrd="0" presId="urn:microsoft.com/office/officeart/2005/8/layout/vList2"/>
    <dgm:cxn modelId="{2E3FE702-371F-4343-95FE-2890DF140911}" type="presParOf" srcId="{6A51EED1-7916-4369-976D-FD229A1FAD64}" destId="{A4BDB6F6-74AC-4781-8275-BE12A8446881}" srcOrd="9" destOrd="0" presId="urn:microsoft.com/office/officeart/2005/8/layout/vList2"/>
    <dgm:cxn modelId="{9FD2E6E0-07AD-4B94-8442-F23F881010DA}" type="presParOf" srcId="{6A51EED1-7916-4369-976D-FD229A1FAD64}" destId="{5F099817-CDF4-4965-B4EB-B9536D4D02A4}" srcOrd="10" destOrd="0" presId="urn:microsoft.com/office/officeart/2005/8/layout/vList2"/>
  </dgm:cxnLst>
  <dgm:bg>
    <a:solidFill>
      <a:srgbClr val="97B799"/>
    </a:solidFill>
  </dgm:bg>
  <dgm:whole>
    <a:ln>
      <a:solidFill>
        <a:schemeClr val="accent3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200F920-FD3A-4620-9909-0B472F3DBF2F}" type="doc">
      <dgm:prSet loTypeId="urn:microsoft.com/office/officeart/2005/8/layout/vList2" loCatId="list" qsTypeId="urn:microsoft.com/office/officeart/2005/8/quickstyle/3d4" qsCatId="3D" csTypeId="urn:microsoft.com/office/officeart/2005/8/colors/colorful4" csCatId="colorful" phldr="1"/>
      <dgm:spPr/>
      <dgm:t>
        <a:bodyPr/>
        <a:lstStyle/>
        <a:p>
          <a:endParaRPr lang="en-US"/>
        </a:p>
      </dgm:t>
    </dgm:pt>
    <dgm:pt modelId="{F55A8BE1-763D-4B0A-8A3C-0088768A441D}">
      <dgm:prSet custT="1"/>
      <dgm:spPr/>
      <dgm:t>
        <a:bodyPr/>
        <a:lstStyle/>
        <a:p>
          <a:pPr algn="ctr"/>
          <a:r>
            <a:rPr lang="pt-BR" sz="1200" b="1" dirty="0">
              <a:solidFill>
                <a:schemeClr val="tx1"/>
              </a:solidFill>
            </a:rPr>
            <a:t>Municípios </a:t>
          </a:r>
          <a:r>
            <a:rPr lang="pt-BR" sz="1200" b="1" u="sng" dirty="0">
              <a:solidFill>
                <a:srgbClr val="C00000"/>
              </a:solidFill>
            </a:rPr>
            <a:t>SEM</a:t>
          </a:r>
          <a:r>
            <a:rPr lang="pt-BR" sz="1200" b="1" dirty="0">
              <a:solidFill>
                <a:schemeClr val="tx1"/>
              </a:solidFill>
            </a:rPr>
            <a:t> transferência a entidades sem fins lucrativos</a:t>
          </a:r>
          <a:endParaRPr lang="en-US" sz="1200" b="1" dirty="0">
            <a:solidFill>
              <a:schemeClr val="tx1"/>
            </a:solidFill>
          </a:endParaRPr>
        </a:p>
      </dgm:t>
    </dgm:pt>
    <dgm:pt modelId="{F1909EE5-4EA1-4D84-A28B-D5ED6FD3CDC6}" type="parTrans" cxnId="{AADA37A2-FE41-45CE-91DC-7744971C5953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DFA5F9DE-B3B9-422C-A7AD-BFAD8FA3C602}" type="sibTrans" cxnId="{AADA37A2-FE41-45CE-91DC-7744971C5953}">
      <dgm:prSet/>
      <dgm:spPr/>
      <dgm:t>
        <a:bodyPr/>
        <a:lstStyle/>
        <a:p>
          <a:endParaRPr lang="en-US" sz="1200">
            <a:solidFill>
              <a:schemeClr val="tx1"/>
            </a:solidFill>
          </a:endParaRPr>
        </a:p>
      </dgm:t>
    </dgm:pt>
    <dgm:pt modelId="{A216051A-925F-4323-AEE4-3426E6A8E046}">
      <dgm:prSet custT="1"/>
      <dgm:spPr/>
      <dgm:t>
        <a:bodyPr/>
        <a:lstStyle/>
        <a:p>
          <a:pPr algn="ctr"/>
          <a:r>
            <a:rPr lang="pt-BR" sz="1200" dirty="0">
              <a:solidFill>
                <a:schemeClr val="tx1"/>
              </a:solidFill>
            </a:rPr>
            <a:t>DISPENSADO inciso I do caput do art. 2º da Lei Complementar nº 172/2020 (cumprimento dos objetos e dos compromissos previamente estabelecidos em atos normativos específicos expedidos pela direção do Sistema Único de Saúde )</a:t>
          </a:r>
        </a:p>
      </dgm:t>
    </dgm:pt>
    <dgm:pt modelId="{32ACA5EE-5BB4-4312-89ED-093786D9EB24}" type="parTrans" cxnId="{A6BBAEC0-F82C-4230-8FD8-DE07973B1ACB}">
      <dgm:prSet/>
      <dgm:spPr/>
      <dgm:t>
        <a:bodyPr/>
        <a:lstStyle/>
        <a:p>
          <a:endParaRPr lang="pt-BR" sz="1200">
            <a:solidFill>
              <a:schemeClr val="tx1"/>
            </a:solidFill>
          </a:endParaRPr>
        </a:p>
      </dgm:t>
    </dgm:pt>
    <dgm:pt modelId="{F5225D9A-3833-41EB-B0DF-6C3DF1DC4D0B}" type="sibTrans" cxnId="{A6BBAEC0-F82C-4230-8FD8-DE07973B1ACB}">
      <dgm:prSet/>
      <dgm:spPr/>
      <dgm:t>
        <a:bodyPr/>
        <a:lstStyle/>
        <a:p>
          <a:endParaRPr lang="pt-BR" sz="1200">
            <a:solidFill>
              <a:schemeClr val="tx1"/>
            </a:solidFill>
          </a:endParaRPr>
        </a:p>
      </dgm:t>
    </dgm:pt>
    <dgm:pt modelId="{85AC2166-5791-41E9-ADED-DE389ED01914}">
      <dgm:prSet custT="1"/>
      <dgm:spPr/>
      <dgm:t>
        <a:bodyPr/>
        <a:lstStyle/>
        <a:p>
          <a:pPr algn="ctr"/>
          <a:r>
            <a:rPr lang="pt-BR" sz="1200" dirty="0">
              <a:solidFill>
                <a:schemeClr val="tx1"/>
              </a:solidFill>
            </a:rPr>
            <a:t>Inclusão na Programação Anual de Saúde e na respectiva lei orçamentária anual, com indicação da nova categoria econômica a ser vinculada;</a:t>
          </a:r>
        </a:p>
      </dgm:t>
    </dgm:pt>
    <dgm:pt modelId="{881976E5-A4EA-4073-B0D9-A2B25AEE1CBD}" type="parTrans" cxnId="{60B82A53-1EFE-44C5-87AC-0B4E8EFA0FE0}">
      <dgm:prSet/>
      <dgm:spPr/>
      <dgm:t>
        <a:bodyPr/>
        <a:lstStyle/>
        <a:p>
          <a:endParaRPr lang="pt-BR" sz="1200">
            <a:solidFill>
              <a:schemeClr val="tx1"/>
            </a:solidFill>
          </a:endParaRPr>
        </a:p>
      </dgm:t>
    </dgm:pt>
    <dgm:pt modelId="{933B55A4-CBCE-40F3-AF1C-A355810E46D5}" type="sibTrans" cxnId="{60B82A53-1EFE-44C5-87AC-0B4E8EFA0FE0}">
      <dgm:prSet/>
      <dgm:spPr/>
      <dgm:t>
        <a:bodyPr/>
        <a:lstStyle/>
        <a:p>
          <a:endParaRPr lang="pt-BR" sz="1200">
            <a:solidFill>
              <a:schemeClr val="tx1"/>
            </a:solidFill>
          </a:endParaRPr>
        </a:p>
      </dgm:t>
    </dgm:pt>
    <dgm:pt modelId="{43706AD2-99C9-4154-B595-B422FEE03450}">
      <dgm:prSet custT="1"/>
      <dgm:spPr/>
      <dgm:t>
        <a:bodyPr/>
        <a:lstStyle/>
        <a:p>
          <a:pPr algn="ctr"/>
          <a:r>
            <a:rPr lang="pt-BR" sz="1200">
              <a:solidFill>
                <a:schemeClr val="tx1"/>
              </a:solidFill>
            </a:rPr>
            <a:t>Ciência ao respectivo Conselho de Saúde.</a:t>
          </a:r>
          <a:endParaRPr lang="pt-BR" sz="1200" dirty="0">
            <a:solidFill>
              <a:schemeClr val="tx1"/>
            </a:solidFill>
          </a:endParaRPr>
        </a:p>
      </dgm:t>
    </dgm:pt>
    <dgm:pt modelId="{71C7EA69-4A6E-43E1-B2E5-F4736E60C7AF}" type="parTrans" cxnId="{F44FE244-6EA0-4D90-B21B-1B08E1CD1EAA}">
      <dgm:prSet/>
      <dgm:spPr/>
      <dgm:t>
        <a:bodyPr/>
        <a:lstStyle/>
        <a:p>
          <a:endParaRPr lang="pt-BR" sz="1200">
            <a:solidFill>
              <a:schemeClr val="tx1"/>
            </a:solidFill>
          </a:endParaRPr>
        </a:p>
      </dgm:t>
    </dgm:pt>
    <dgm:pt modelId="{BFC69552-1A53-437D-A68B-534D22E647F7}" type="sibTrans" cxnId="{F44FE244-6EA0-4D90-B21B-1B08E1CD1EAA}">
      <dgm:prSet/>
      <dgm:spPr/>
      <dgm:t>
        <a:bodyPr/>
        <a:lstStyle/>
        <a:p>
          <a:endParaRPr lang="pt-BR" sz="1200">
            <a:solidFill>
              <a:schemeClr val="tx1"/>
            </a:solidFill>
          </a:endParaRPr>
        </a:p>
      </dgm:t>
    </dgm:pt>
    <dgm:pt modelId="{E998FB3B-AF23-4296-B707-A8A345B7D86D}">
      <dgm:prSet custT="1"/>
      <dgm:spPr/>
      <dgm:t>
        <a:bodyPr/>
        <a:lstStyle/>
        <a:p>
          <a:pPr algn="ctr"/>
          <a:r>
            <a:rPr lang="pt-BR" sz="1200">
              <a:solidFill>
                <a:schemeClr val="tx1"/>
              </a:solidFill>
            </a:rPr>
            <a:t>Demonstrar no Relatório Anual de Gestão - RAG</a:t>
          </a:r>
          <a:endParaRPr lang="pt-BR" sz="1200" dirty="0">
            <a:solidFill>
              <a:schemeClr val="tx1"/>
            </a:solidFill>
          </a:endParaRPr>
        </a:p>
      </dgm:t>
    </dgm:pt>
    <dgm:pt modelId="{14F363D4-50CF-492B-81B9-AB9FBD652798}" type="parTrans" cxnId="{84BB5E1B-1013-4DA8-86D6-4A124C7C5B27}">
      <dgm:prSet/>
      <dgm:spPr/>
      <dgm:t>
        <a:bodyPr/>
        <a:lstStyle/>
        <a:p>
          <a:endParaRPr lang="pt-BR" sz="1200">
            <a:solidFill>
              <a:schemeClr val="tx1"/>
            </a:solidFill>
          </a:endParaRPr>
        </a:p>
      </dgm:t>
    </dgm:pt>
    <dgm:pt modelId="{ED5C5B53-C121-415F-9866-93D815925565}" type="sibTrans" cxnId="{84BB5E1B-1013-4DA8-86D6-4A124C7C5B27}">
      <dgm:prSet/>
      <dgm:spPr/>
      <dgm:t>
        <a:bodyPr/>
        <a:lstStyle/>
        <a:p>
          <a:endParaRPr lang="pt-BR" sz="1200">
            <a:solidFill>
              <a:schemeClr val="tx1"/>
            </a:solidFill>
          </a:endParaRPr>
        </a:p>
      </dgm:t>
    </dgm:pt>
    <dgm:pt modelId="{B962A1D8-D9ED-4BDC-8290-B8CCA5242E36}">
      <dgm:prSet custT="1"/>
      <dgm:spPr/>
      <dgm:t>
        <a:bodyPr/>
        <a:lstStyle/>
        <a:p>
          <a:pPr algn="ctr"/>
          <a:r>
            <a:rPr lang="pt-BR" sz="1200" dirty="0">
              <a:solidFill>
                <a:schemeClr val="tx1"/>
              </a:solidFill>
            </a:rPr>
            <a:t>Observar as ações previstas no Plano de Saúde e as demandas locais</a:t>
          </a:r>
        </a:p>
      </dgm:t>
    </dgm:pt>
    <dgm:pt modelId="{510FE0AC-82FC-4405-8D10-BCBC00A9A93A}" type="parTrans" cxnId="{1D77AF03-B27A-404D-B3D9-AC54FDB974C5}">
      <dgm:prSet/>
      <dgm:spPr/>
      <dgm:t>
        <a:bodyPr/>
        <a:lstStyle/>
        <a:p>
          <a:endParaRPr lang="pt-BR" sz="1200">
            <a:solidFill>
              <a:schemeClr val="tx1"/>
            </a:solidFill>
          </a:endParaRPr>
        </a:p>
      </dgm:t>
    </dgm:pt>
    <dgm:pt modelId="{EA832834-54E2-4385-9CD1-291658CFFC55}" type="sibTrans" cxnId="{1D77AF03-B27A-404D-B3D9-AC54FDB974C5}">
      <dgm:prSet/>
      <dgm:spPr/>
      <dgm:t>
        <a:bodyPr/>
        <a:lstStyle/>
        <a:p>
          <a:endParaRPr lang="pt-BR" sz="1200">
            <a:solidFill>
              <a:schemeClr val="tx1"/>
            </a:solidFill>
          </a:endParaRPr>
        </a:p>
      </dgm:t>
    </dgm:pt>
    <dgm:pt modelId="{6A51EED1-7916-4369-976D-FD229A1FAD64}" type="pres">
      <dgm:prSet presAssocID="{0200F920-FD3A-4620-9909-0B472F3DBF2F}" presName="linear" presStyleCnt="0">
        <dgm:presLayoutVars>
          <dgm:animLvl val="lvl"/>
          <dgm:resizeHandles val="exact"/>
        </dgm:presLayoutVars>
      </dgm:prSet>
      <dgm:spPr/>
    </dgm:pt>
    <dgm:pt modelId="{CFB1CD0B-2181-4239-AD9C-A68A7C69A024}" type="pres">
      <dgm:prSet presAssocID="{F55A8BE1-763D-4B0A-8A3C-0088768A441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17EDCD4-5897-495C-A3C7-B54749D35766}" type="pres">
      <dgm:prSet presAssocID="{DFA5F9DE-B3B9-422C-A7AD-BFAD8FA3C602}" presName="spacer" presStyleCnt="0"/>
      <dgm:spPr/>
    </dgm:pt>
    <dgm:pt modelId="{6074C910-18C7-440F-A494-CF28E340311B}" type="pres">
      <dgm:prSet presAssocID="{A216051A-925F-4323-AEE4-3426E6A8E046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AF643C15-288D-43E5-BD5B-138A90113B04}" type="pres">
      <dgm:prSet presAssocID="{F5225D9A-3833-41EB-B0DF-6C3DF1DC4D0B}" presName="spacer" presStyleCnt="0"/>
      <dgm:spPr/>
    </dgm:pt>
    <dgm:pt modelId="{2D7D74E7-09BB-45AA-A4B5-1CF52FF70272}" type="pres">
      <dgm:prSet presAssocID="{B962A1D8-D9ED-4BDC-8290-B8CCA5242E36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792C87A5-0078-4636-BEB9-A23007ECB3E2}" type="pres">
      <dgm:prSet presAssocID="{EA832834-54E2-4385-9CD1-291658CFFC55}" presName="spacer" presStyleCnt="0"/>
      <dgm:spPr/>
    </dgm:pt>
    <dgm:pt modelId="{1EF5E75E-A59C-429B-8154-E305B8659A11}" type="pres">
      <dgm:prSet presAssocID="{85AC2166-5791-41E9-ADED-DE389ED01914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DC47D097-CC49-401B-8921-D4C7A4E575A3}" type="pres">
      <dgm:prSet presAssocID="{933B55A4-CBCE-40F3-AF1C-A355810E46D5}" presName="spacer" presStyleCnt="0"/>
      <dgm:spPr/>
    </dgm:pt>
    <dgm:pt modelId="{BE355418-FC7B-4E5C-BF44-9DBF170D6891}" type="pres">
      <dgm:prSet presAssocID="{43706AD2-99C9-4154-B595-B422FEE03450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BD910962-449B-43F4-A260-F87BD10CC7DE}" type="pres">
      <dgm:prSet presAssocID="{BFC69552-1A53-437D-A68B-534D22E647F7}" presName="spacer" presStyleCnt="0"/>
      <dgm:spPr/>
    </dgm:pt>
    <dgm:pt modelId="{EFA1B658-ABFC-4C04-AB69-C08680762DBF}" type="pres">
      <dgm:prSet presAssocID="{E998FB3B-AF23-4296-B707-A8A345B7D86D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1D77AF03-B27A-404D-B3D9-AC54FDB974C5}" srcId="{0200F920-FD3A-4620-9909-0B472F3DBF2F}" destId="{B962A1D8-D9ED-4BDC-8290-B8CCA5242E36}" srcOrd="2" destOrd="0" parTransId="{510FE0AC-82FC-4405-8D10-BCBC00A9A93A}" sibTransId="{EA832834-54E2-4385-9CD1-291658CFFC55}"/>
    <dgm:cxn modelId="{AC25F111-0F77-4C1A-9233-39E92D1B84D4}" type="presOf" srcId="{B962A1D8-D9ED-4BDC-8290-B8CCA5242E36}" destId="{2D7D74E7-09BB-45AA-A4B5-1CF52FF70272}" srcOrd="0" destOrd="0" presId="urn:microsoft.com/office/officeart/2005/8/layout/vList2"/>
    <dgm:cxn modelId="{84BB5E1B-1013-4DA8-86D6-4A124C7C5B27}" srcId="{0200F920-FD3A-4620-9909-0B472F3DBF2F}" destId="{E998FB3B-AF23-4296-B707-A8A345B7D86D}" srcOrd="5" destOrd="0" parTransId="{14F363D4-50CF-492B-81B9-AB9FBD652798}" sibTransId="{ED5C5B53-C121-415F-9866-93D815925565}"/>
    <dgm:cxn modelId="{BE6C2A21-68B7-429C-A533-412461DC7890}" type="presOf" srcId="{E998FB3B-AF23-4296-B707-A8A345B7D86D}" destId="{EFA1B658-ABFC-4C04-AB69-C08680762DBF}" srcOrd="0" destOrd="0" presId="urn:microsoft.com/office/officeart/2005/8/layout/vList2"/>
    <dgm:cxn modelId="{F44FE244-6EA0-4D90-B21B-1B08E1CD1EAA}" srcId="{0200F920-FD3A-4620-9909-0B472F3DBF2F}" destId="{43706AD2-99C9-4154-B595-B422FEE03450}" srcOrd="4" destOrd="0" parTransId="{71C7EA69-4A6E-43E1-B2E5-F4736E60C7AF}" sibTransId="{BFC69552-1A53-437D-A68B-534D22E647F7}"/>
    <dgm:cxn modelId="{242BC26E-E171-46F9-863F-9AB92CFECC71}" type="presOf" srcId="{85AC2166-5791-41E9-ADED-DE389ED01914}" destId="{1EF5E75E-A59C-429B-8154-E305B8659A11}" srcOrd="0" destOrd="0" presId="urn:microsoft.com/office/officeart/2005/8/layout/vList2"/>
    <dgm:cxn modelId="{60B82A53-1EFE-44C5-87AC-0B4E8EFA0FE0}" srcId="{0200F920-FD3A-4620-9909-0B472F3DBF2F}" destId="{85AC2166-5791-41E9-ADED-DE389ED01914}" srcOrd="3" destOrd="0" parTransId="{881976E5-A4EA-4073-B0D9-A2B25AEE1CBD}" sibTransId="{933B55A4-CBCE-40F3-AF1C-A355810E46D5}"/>
    <dgm:cxn modelId="{8AE14754-667C-43EA-9231-ED8F994F7A78}" type="presOf" srcId="{0200F920-FD3A-4620-9909-0B472F3DBF2F}" destId="{6A51EED1-7916-4369-976D-FD229A1FAD64}" srcOrd="0" destOrd="0" presId="urn:microsoft.com/office/officeart/2005/8/layout/vList2"/>
    <dgm:cxn modelId="{78A75F98-F713-451C-8AAA-C9DE1699F31E}" type="presOf" srcId="{A216051A-925F-4323-AEE4-3426E6A8E046}" destId="{6074C910-18C7-440F-A494-CF28E340311B}" srcOrd="0" destOrd="0" presId="urn:microsoft.com/office/officeart/2005/8/layout/vList2"/>
    <dgm:cxn modelId="{AADA37A2-FE41-45CE-91DC-7744971C5953}" srcId="{0200F920-FD3A-4620-9909-0B472F3DBF2F}" destId="{F55A8BE1-763D-4B0A-8A3C-0088768A441D}" srcOrd="0" destOrd="0" parTransId="{F1909EE5-4EA1-4D84-A28B-D5ED6FD3CDC6}" sibTransId="{DFA5F9DE-B3B9-422C-A7AD-BFAD8FA3C602}"/>
    <dgm:cxn modelId="{A6BBAEC0-F82C-4230-8FD8-DE07973B1ACB}" srcId="{0200F920-FD3A-4620-9909-0B472F3DBF2F}" destId="{A216051A-925F-4323-AEE4-3426E6A8E046}" srcOrd="1" destOrd="0" parTransId="{32ACA5EE-5BB4-4312-89ED-093786D9EB24}" sibTransId="{F5225D9A-3833-41EB-B0DF-6C3DF1DC4D0B}"/>
    <dgm:cxn modelId="{A4E8FDCD-046C-4ED8-A558-7A5DA544A958}" type="presOf" srcId="{F55A8BE1-763D-4B0A-8A3C-0088768A441D}" destId="{CFB1CD0B-2181-4239-AD9C-A68A7C69A024}" srcOrd="0" destOrd="0" presId="urn:microsoft.com/office/officeart/2005/8/layout/vList2"/>
    <dgm:cxn modelId="{495F06DF-555C-48D8-AB39-40D6E483EAAA}" type="presOf" srcId="{43706AD2-99C9-4154-B595-B422FEE03450}" destId="{BE355418-FC7B-4E5C-BF44-9DBF170D6891}" srcOrd="0" destOrd="0" presId="urn:microsoft.com/office/officeart/2005/8/layout/vList2"/>
    <dgm:cxn modelId="{CE1F3F67-EBC3-4A3F-87B7-7F875A05965B}" type="presParOf" srcId="{6A51EED1-7916-4369-976D-FD229A1FAD64}" destId="{CFB1CD0B-2181-4239-AD9C-A68A7C69A024}" srcOrd="0" destOrd="0" presId="urn:microsoft.com/office/officeart/2005/8/layout/vList2"/>
    <dgm:cxn modelId="{1FE79A2F-89A7-497F-8E84-CF4499C10E1C}" type="presParOf" srcId="{6A51EED1-7916-4369-976D-FD229A1FAD64}" destId="{817EDCD4-5897-495C-A3C7-B54749D35766}" srcOrd="1" destOrd="0" presId="urn:microsoft.com/office/officeart/2005/8/layout/vList2"/>
    <dgm:cxn modelId="{770719CB-DA54-4C23-856A-11EB920DD95F}" type="presParOf" srcId="{6A51EED1-7916-4369-976D-FD229A1FAD64}" destId="{6074C910-18C7-440F-A494-CF28E340311B}" srcOrd="2" destOrd="0" presId="urn:microsoft.com/office/officeart/2005/8/layout/vList2"/>
    <dgm:cxn modelId="{5A652EDE-59B5-4AE6-887C-4562A2F7B45A}" type="presParOf" srcId="{6A51EED1-7916-4369-976D-FD229A1FAD64}" destId="{AF643C15-288D-43E5-BD5B-138A90113B04}" srcOrd="3" destOrd="0" presId="urn:microsoft.com/office/officeart/2005/8/layout/vList2"/>
    <dgm:cxn modelId="{CBD954C3-5A60-4C4B-804A-E60271F4A7E7}" type="presParOf" srcId="{6A51EED1-7916-4369-976D-FD229A1FAD64}" destId="{2D7D74E7-09BB-45AA-A4B5-1CF52FF70272}" srcOrd="4" destOrd="0" presId="urn:microsoft.com/office/officeart/2005/8/layout/vList2"/>
    <dgm:cxn modelId="{A9602D73-8D42-478E-B3B0-E7CDA08BAA4A}" type="presParOf" srcId="{6A51EED1-7916-4369-976D-FD229A1FAD64}" destId="{792C87A5-0078-4636-BEB9-A23007ECB3E2}" srcOrd="5" destOrd="0" presId="urn:microsoft.com/office/officeart/2005/8/layout/vList2"/>
    <dgm:cxn modelId="{2D49E673-1BD2-44A3-BCF0-96485BEB6E17}" type="presParOf" srcId="{6A51EED1-7916-4369-976D-FD229A1FAD64}" destId="{1EF5E75E-A59C-429B-8154-E305B8659A11}" srcOrd="6" destOrd="0" presId="urn:microsoft.com/office/officeart/2005/8/layout/vList2"/>
    <dgm:cxn modelId="{293153DC-DBD0-4BB3-A580-EAFEBA8943DC}" type="presParOf" srcId="{6A51EED1-7916-4369-976D-FD229A1FAD64}" destId="{DC47D097-CC49-401B-8921-D4C7A4E575A3}" srcOrd="7" destOrd="0" presId="urn:microsoft.com/office/officeart/2005/8/layout/vList2"/>
    <dgm:cxn modelId="{5499DA3C-CED4-4546-95DB-24F41655DF08}" type="presParOf" srcId="{6A51EED1-7916-4369-976D-FD229A1FAD64}" destId="{BE355418-FC7B-4E5C-BF44-9DBF170D6891}" srcOrd="8" destOrd="0" presId="urn:microsoft.com/office/officeart/2005/8/layout/vList2"/>
    <dgm:cxn modelId="{85408898-FB15-480C-8A9E-54654A8CF973}" type="presParOf" srcId="{6A51EED1-7916-4369-976D-FD229A1FAD64}" destId="{BD910962-449B-43F4-A260-F87BD10CC7DE}" srcOrd="9" destOrd="0" presId="urn:microsoft.com/office/officeart/2005/8/layout/vList2"/>
    <dgm:cxn modelId="{AE6F8F07-EC95-4C0D-8C4C-040CEB2EE76A}" type="presParOf" srcId="{6A51EED1-7916-4369-976D-FD229A1FAD64}" destId="{EFA1B658-ABFC-4C04-AB69-C08680762DBF}" srcOrd="10" destOrd="0" presId="urn:microsoft.com/office/officeart/2005/8/layout/vList2"/>
  </dgm:cxnLst>
  <dgm:bg>
    <a:solidFill>
      <a:srgbClr val="97B799"/>
    </a:solidFill>
  </dgm:bg>
  <dgm:whole>
    <a:ln>
      <a:solidFill>
        <a:schemeClr val="accent3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  <a:ext uri="{C62137D5-CB1D-491B-B009-E17868A290BF}">
      <dgm14:recolorImg xmlns:dgm14="http://schemas.microsoft.com/office/drawing/2010/diagram" val="1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0200F920-FD3A-4620-9909-0B472F3DBF2F}" type="doc">
      <dgm:prSet loTypeId="urn:microsoft.com/office/officeart/2005/8/layout/vList2" loCatId="list" qsTypeId="urn:microsoft.com/office/officeart/2005/8/quickstyle/3d4" qsCatId="3D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F55A8BE1-763D-4B0A-8A3C-0088768A441D}">
      <dgm:prSet custT="1"/>
      <dgm:spPr/>
      <dgm:t>
        <a:bodyPr/>
        <a:lstStyle/>
        <a:p>
          <a:pPr algn="ctr"/>
          <a:r>
            <a:rPr lang="pt-BR" sz="1400" b="0" i="0" u="none" dirty="0">
              <a:solidFill>
                <a:schemeClr val="tx1"/>
              </a:solidFill>
            </a:rPr>
            <a:t>Os saldos poderão ser reprogramados para qualquer  subfunção e categoria econômica em quaisquer ação e serviços públicos em saúde, conforme previstos no artigo 2º e  3º da LC N. 141/2012</a:t>
          </a:r>
          <a:endParaRPr lang="en-US" sz="1400" b="1" dirty="0">
            <a:solidFill>
              <a:schemeClr val="tx1"/>
            </a:solidFill>
          </a:endParaRPr>
        </a:p>
      </dgm:t>
    </dgm:pt>
    <dgm:pt modelId="{F1909EE5-4EA1-4D84-A28B-D5ED6FD3CDC6}" type="parTrans" cxnId="{AADA37A2-FE41-45CE-91DC-7744971C5953}">
      <dgm:prSet/>
      <dgm:spPr/>
      <dgm:t>
        <a:bodyPr/>
        <a:lstStyle/>
        <a:p>
          <a:pPr algn="ctr"/>
          <a:endParaRPr lang="en-US" sz="1400">
            <a:solidFill>
              <a:schemeClr val="tx1"/>
            </a:solidFill>
          </a:endParaRPr>
        </a:p>
      </dgm:t>
    </dgm:pt>
    <dgm:pt modelId="{DFA5F9DE-B3B9-422C-A7AD-BFAD8FA3C602}" type="sibTrans" cxnId="{AADA37A2-FE41-45CE-91DC-7744971C5953}">
      <dgm:prSet/>
      <dgm:spPr/>
      <dgm:t>
        <a:bodyPr/>
        <a:lstStyle/>
        <a:p>
          <a:pPr algn="ctr"/>
          <a:endParaRPr lang="en-US" sz="1400">
            <a:solidFill>
              <a:schemeClr val="tx1"/>
            </a:solidFill>
          </a:endParaRPr>
        </a:p>
      </dgm:t>
    </dgm:pt>
    <dgm:pt modelId="{86B927D2-680E-436F-86C4-A8ABCEE53DB0}">
      <dgm:prSet custT="1"/>
      <dgm:spPr/>
      <dgm:t>
        <a:bodyPr/>
        <a:lstStyle/>
        <a:p>
          <a:r>
            <a:rPr lang="pt-BR" sz="1400" b="0" i="0" u="none" dirty="0">
              <a:solidFill>
                <a:schemeClr val="tx1"/>
              </a:solidFill>
            </a:rPr>
            <a:t>Saldos aptos para reprogramações _ </a:t>
          </a:r>
          <a:r>
            <a:rPr lang="pt-BR" sz="1400" b="1" i="0" u="none" dirty="0">
              <a:solidFill>
                <a:schemeClr val="tx1"/>
              </a:solidFill>
            </a:rPr>
            <a:t>valores identificados em 31/12/2022</a:t>
          </a:r>
          <a:endParaRPr lang="pt-BR" sz="1400" b="1" dirty="0">
            <a:solidFill>
              <a:schemeClr val="tx1"/>
            </a:solidFill>
          </a:endParaRPr>
        </a:p>
      </dgm:t>
    </dgm:pt>
    <dgm:pt modelId="{ABFFCD9B-0D47-47C2-BA48-97317C34DA06}" type="parTrans" cxnId="{1C331C6D-62CD-4C31-81A0-4C6BEF60737E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71C1D015-EED1-4BBC-AFBB-647972B4960C}" type="sibTrans" cxnId="{1C331C6D-62CD-4C31-81A0-4C6BEF60737E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BF95CE7B-83FB-42C7-9137-9B4E8FE4AB95}">
      <dgm:prSet custT="1"/>
      <dgm:spPr/>
      <dgm:t>
        <a:bodyPr/>
        <a:lstStyle/>
        <a:p>
          <a:r>
            <a:rPr lang="pt-BR" sz="1400" b="1" i="0" u="none" dirty="0">
              <a:solidFill>
                <a:schemeClr val="tx1"/>
              </a:solidFill>
            </a:rPr>
            <a:t>Cumprimento dos objetos e dos compromissos previamente estabelecidos em atos normativos específicos expedidos pela direção do Sistema Único de Saúde;</a:t>
          </a:r>
          <a:endParaRPr lang="pt-BR" sz="1400" b="1" dirty="0">
            <a:solidFill>
              <a:schemeClr val="tx1"/>
            </a:solidFill>
          </a:endParaRPr>
        </a:p>
      </dgm:t>
    </dgm:pt>
    <dgm:pt modelId="{DC2CEC1E-22BF-475D-83CE-1FC744ABEFC8}" type="parTrans" cxnId="{9E00E501-CF9A-48D6-A5AF-DECC7AB50D77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FF097516-647C-46A6-9012-9C0880F874E6}" type="sibTrans" cxnId="{9E00E501-CF9A-48D6-A5AF-DECC7AB50D77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9B25CF89-2417-47BA-B418-FBE843C49F8C}">
      <dgm:prSet custT="1"/>
      <dgm:spPr/>
      <dgm:t>
        <a:bodyPr/>
        <a:lstStyle/>
        <a:p>
          <a:r>
            <a:rPr lang="pt-BR" sz="1400" b="1" i="0" u="none" dirty="0">
              <a:solidFill>
                <a:schemeClr val="tx1"/>
              </a:solidFill>
            </a:rPr>
            <a:t>Inclusão dos recursos financeiros transpostos e transferidos na Programação Anual de Saúde e na respectiva lei orçamentária anual, com indicação da nova categoria econômica a ser vinculada;</a:t>
          </a:r>
          <a:endParaRPr lang="pt-BR" sz="1400" b="1" dirty="0">
            <a:solidFill>
              <a:schemeClr val="tx1"/>
            </a:solidFill>
          </a:endParaRPr>
        </a:p>
      </dgm:t>
    </dgm:pt>
    <dgm:pt modelId="{59FF7892-CDF3-406A-A47B-48AD63C611EB}" type="parTrans" cxnId="{5C255CAD-CBC1-45BF-8F3B-7243A91E32A4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3E7E29DF-696C-41A5-8204-464D68C5FD3A}" type="sibTrans" cxnId="{5C255CAD-CBC1-45BF-8F3B-7243A91E32A4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E111B8EB-D3F6-4FB1-A7F9-1C927755D51F}">
      <dgm:prSet custT="1"/>
      <dgm:spPr/>
      <dgm:t>
        <a:bodyPr/>
        <a:lstStyle/>
        <a:p>
          <a:r>
            <a:rPr lang="pt-BR" sz="1400" b="1" i="0" u="none" dirty="0">
              <a:solidFill>
                <a:schemeClr val="tx1"/>
              </a:solidFill>
            </a:rPr>
            <a:t>Ciência ao respectivo Conselho de Saúde.</a:t>
          </a:r>
          <a:endParaRPr lang="pt-BR" sz="1400" b="1" dirty="0">
            <a:solidFill>
              <a:schemeClr val="tx1"/>
            </a:solidFill>
          </a:endParaRPr>
        </a:p>
      </dgm:t>
    </dgm:pt>
    <dgm:pt modelId="{3B2C7119-6C85-46EE-9C5E-99888CD1395A}" type="parTrans" cxnId="{E0E91C6F-0FF2-41E9-B122-69240A5EE5FC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DA4D1606-D8E0-4F9D-8B3E-7196998DFD15}" type="sibTrans" cxnId="{E0E91C6F-0FF2-41E9-B122-69240A5EE5FC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98F80497-336E-4EE4-BE47-067DF2746928}">
      <dgm:prSet custT="1"/>
      <dgm:spPr/>
      <dgm:t>
        <a:bodyPr/>
        <a:lstStyle/>
        <a:p>
          <a:r>
            <a:rPr lang="pt-BR" sz="1400" b="1" i="0" u="none" dirty="0">
              <a:solidFill>
                <a:schemeClr val="tx1"/>
              </a:solidFill>
            </a:rPr>
            <a:t>Demonstrar no Relatório Anual de Gestão - RAG		</a:t>
          </a:r>
          <a:endParaRPr lang="pt-BR" sz="1400" b="1" dirty="0">
            <a:solidFill>
              <a:schemeClr val="tx1"/>
            </a:solidFill>
          </a:endParaRPr>
        </a:p>
      </dgm:t>
    </dgm:pt>
    <dgm:pt modelId="{6D24279D-E739-4F05-9B50-1F96791F43D1}" type="parTrans" cxnId="{7E755B0D-04F2-49E4-8DAA-A1C483D1B856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612CC630-801F-4FBF-9F07-12AD3F954D52}" type="sibTrans" cxnId="{7E755B0D-04F2-49E4-8DAA-A1C483D1B856}">
      <dgm:prSet/>
      <dgm:spPr/>
      <dgm:t>
        <a:bodyPr/>
        <a:lstStyle/>
        <a:p>
          <a:endParaRPr lang="pt-BR" sz="1400">
            <a:solidFill>
              <a:schemeClr val="tx1"/>
            </a:solidFill>
          </a:endParaRPr>
        </a:p>
      </dgm:t>
    </dgm:pt>
    <dgm:pt modelId="{6A51EED1-7916-4369-976D-FD229A1FAD64}" type="pres">
      <dgm:prSet presAssocID="{0200F920-FD3A-4620-9909-0B472F3DBF2F}" presName="linear" presStyleCnt="0">
        <dgm:presLayoutVars>
          <dgm:animLvl val="lvl"/>
          <dgm:resizeHandles val="exact"/>
        </dgm:presLayoutVars>
      </dgm:prSet>
      <dgm:spPr/>
    </dgm:pt>
    <dgm:pt modelId="{CFB1CD0B-2181-4239-AD9C-A68A7C69A024}" type="pres">
      <dgm:prSet presAssocID="{F55A8BE1-763D-4B0A-8A3C-0088768A441D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817EDCD4-5897-495C-A3C7-B54749D35766}" type="pres">
      <dgm:prSet presAssocID="{DFA5F9DE-B3B9-422C-A7AD-BFAD8FA3C602}" presName="spacer" presStyleCnt="0"/>
      <dgm:spPr/>
    </dgm:pt>
    <dgm:pt modelId="{6F49A4DA-9AAB-4CB1-830B-7361CA60DDB0}" type="pres">
      <dgm:prSet presAssocID="{86B927D2-680E-436F-86C4-A8ABCEE53DB0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8889CD15-6EF5-431D-BF9D-0FFF8EAADB06}" type="pres">
      <dgm:prSet presAssocID="{71C1D015-EED1-4BBC-AFBB-647972B4960C}" presName="spacer" presStyleCnt="0"/>
      <dgm:spPr/>
    </dgm:pt>
    <dgm:pt modelId="{2F4C0615-B012-474E-961D-CACA90427513}" type="pres">
      <dgm:prSet presAssocID="{BF95CE7B-83FB-42C7-9137-9B4E8FE4AB95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AAE53B07-274E-48E1-83FF-DDE5B58BDD47}" type="pres">
      <dgm:prSet presAssocID="{FF097516-647C-46A6-9012-9C0880F874E6}" presName="spacer" presStyleCnt="0"/>
      <dgm:spPr/>
    </dgm:pt>
    <dgm:pt modelId="{CA6A8634-0FFB-4993-A7AB-9AAD6D68762E}" type="pres">
      <dgm:prSet presAssocID="{9B25CF89-2417-47BA-B418-FBE843C49F8C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1110A5B8-312B-4981-B662-F21147DA8EAA}" type="pres">
      <dgm:prSet presAssocID="{3E7E29DF-696C-41A5-8204-464D68C5FD3A}" presName="spacer" presStyleCnt="0"/>
      <dgm:spPr/>
    </dgm:pt>
    <dgm:pt modelId="{6166C452-6D36-49B0-9CA2-3AE0EC18F5E3}" type="pres">
      <dgm:prSet presAssocID="{E111B8EB-D3F6-4FB1-A7F9-1C927755D51F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73CDCEA-6EED-4835-8C19-C5988948EA4B}" type="pres">
      <dgm:prSet presAssocID="{DA4D1606-D8E0-4F9D-8B3E-7196998DFD15}" presName="spacer" presStyleCnt="0"/>
      <dgm:spPr/>
    </dgm:pt>
    <dgm:pt modelId="{CDD8167D-45A2-4B72-898D-F77D4FC428D2}" type="pres">
      <dgm:prSet presAssocID="{98F80497-336E-4EE4-BE47-067DF2746928}" presName="parentText" presStyleLbl="node1" presStyleIdx="5" presStyleCnt="6" custLinFactNeighborY="-10860">
        <dgm:presLayoutVars>
          <dgm:chMax val="0"/>
          <dgm:bulletEnabled val="1"/>
        </dgm:presLayoutVars>
      </dgm:prSet>
      <dgm:spPr/>
    </dgm:pt>
  </dgm:ptLst>
  <dgm:cxnLst>
    <dgm:cxn modelId="{9E00E501-CF9A-48D6-A5AF-DECC7AB50D77}" srcId="{0200F920-FD3A-4620-9909-0B472F3DBF2F}" destId="{BF95CE7B-83FB-42C7-9137-9B4E8FE4AB95}" srcOrd="2" destOrd="0" parTransId="{DC2CEC1E-22BF-475D-83CE-1FC744ABEFC8}" sibTransId="{FF097516-647C-46A6-9012-9C0880F874E6}"/>
    <dgm:cxn modelId="{46B15305-9F28-48A6-96A8-D5922A330BF0}" type="presOf" srcId="{86B927D2-680E-436F-86C4-A8ABCEE53DB0}" destId="{6F49A4DA-9AAB-4CB1-830B-7361CA60DDB0}" srcOrd="0" destOrd="0" presId="urn:microsoft.com/office/officeart/2005/8/layout/vList2"/>
    <dgm:cxn modelId="{09025006-82E2-4289-8134-4F95561D0DB4}" type="presOf" srcId="{9B25CF89-2417-47BA-B418-FBE843C49F8C}" destId="{CA6A8634-0FFB-4993-A7AB-9AAD6D68762E}" srcOrd="0" destOrd="0" presId="urn:microsoft.com/office/officeart/2005/8/layout/vList2"/>
    <dgm:cxn modelId="{7E755B0D-04F2-49E4-8DAA-A1C483D1B856}" srcId="{0200F920-FD3A-4620-9909-0B472F3DBF2F}" destId="{98F80497-336E-4EE4-BE47-067DF2746928}" srcOrd="5" destOrd="0" parTransId="{6D24279D-E739-4F05-9B50-1F96791F43D1}" sibTransId="{612CC630-801F-4FBF-9F07-12AD3F954D52}"/>
    <dgm:cxn modelId="{1C331C6D-62CD-4C31-81A0-4C6BEF60737E}" srcId="{0200F920-FD3A-4620-9909-0B472F3DBF2F}" destId="{86B927D2-680E-436F-86C4-A8ABCEE53DB0}" srcOrd="1" destOrd="0" parTransId="{ABFFCD9B-0D47-47C2-BA48-97317C34DA06}" sibTransId="{71C1D015-EED1-4BBC-AFBB-647972B4960C}"/>
    <dgm:cxn modelId="{E0E91C6F-0FF2-41E9-B122-69240A5EE5FC}" srcId="{0200F920-FD3A-4620-9909-0B472F3DBF2F}" destId="{E111B8EB-D3F6-4FB1-A7F9-1C927755D51F}" srcOrd="4" destOrd="0" parTransId="{3B2C7119-6C85-46EE-9C5E-99888CD1395A}" sibTransId="{DA4D1606-D8E0-4F9D-8B3E-7196998DFD15}"/>
    <dgm:cxn modelId="{F9618171-4AB1-4B93-A175-C819B2469A03}" type="presOf" srcId="{BF95CE7B-83FB-42C7-9137-9B4E8FE4AB95}" destId="{2F4C0615-B012-474E-961D-CACA90427513}" srcOrd="0" destOrd="0" presId="urn:microsoft.com/office/officeart/2005/8/layout/vList2"/>
    <dgm:cxn modelId="{8AE14754-667C-43EA-9231-ED8F994F7A78}" type="presOf" srcId="{0200F920-FD3A-4620-9909-0B472F3DBF2F}" destId="{6A51EED1-7916-4369-976D-FD229A1FAD64}" srcOrd="0" destOrd="0" presId="urn:microsoft.com/office/officeart/2005/8/layout/vList2"/>
    <dgm:cxn modelId="{AADA37A2-FE41-45CE-91DC-7744971C5953}" srcId="{0200F920-FD3A-4620-9909-0B472F3DBF2F}" destId="{F55A8BE1-763D-4B0A-8A3C-0088768A441D}" srcOrd="0" destOrd="0" parTransId="{F1909EE5-4EA1-4D84-A28B-D5ED6FD3CDC6}" sibTransId="{DFA5F9DE-B3B9-422C-A7AD-BFAD8FA3C602}"/>
    <dgm:cxn modelId="{5C255CAD-CBC1-45BF-8F3B-7243A91E32A4}" srcId="{0200F920-FD3A-4620-9909-0B472F3DBF2F}" destId="{9B25CF89-2417-47BA-B418-FBE843C49F8C}" srcOrd="3" destOrd="0" parTransId="{59FF7892-CDF3-406A-A47B-48AD63C611EB}" sibTransId="{3E7E29DF-696C-41A5-8204-464D68C5FD3A}"/>
    <dgm:cxn modelId="{1F270DCD-3AAE-4C55-B386-7EFB07273373}" type="presOf" srcId="{98F80497-336E-4EE4-BE47-067DF2746928}" destId="{CDD8167D-45A2-4B72-898D-F77D4FC428D2}" srcOrd="0" destOrd="0" presId="urn:microsoft.com/office/officeart/2005/8/layout/vList2"/>
    <dgm:cxn modelId="{A4E8FDCD-046C-4ED8-A558-7A5DA544A958}" type="presOf" srcId="{F55A8BE1-763D-4B0A-8A3C-0088768A441D}" destId="{CFB1CD0B-2181-4239-AD9C-A68A7C69A024}" srcOrd="0" destOrd="0" presId="urn:microsoft.com/office/officeart/2005/8/layout/vList2"/>
    <dgm:cxn modelId="{532785FB-2A64-4A71-99CD-61CC69F920B4}" type="presOf" srcId="{E111B8EB-D3F6-4FB1-A7F9-1C927755D51F}" destId="{6166C452-6D36-49B0-9CA2-3AE0EC18F5E3}" srcOrd="0" destOrd="0" presId="urn:microsoft.com/office/officeart/2005/8/layout/vList2"/>
    <dgm:cxn modelId="{CE1F3F67-EBC3-4A3F-87B7-7F875A05965B}" type="presParOf" srcId="{6A51EED1-7916-4369-976D-FD229A1FAD64}" destId="{CFB1CD0B-2181-4239-AD9C-A68A7C69A024}" srcOrd="0" destOrd="0" presId="urn:microsoft.com/office/officeart/2005/8/layout/vList2"/>
    <dgm:cxn modelId="{1FE79A2F-89A7-497F-8E84-CF4499C10E1C}" type="presParOf" srcId="{6A51EED1-7916-4369-976D-FD229A1FAD64}" destId="{817EDCD4-5897-495C-A3C7-B54749D35766}" srcOrd="1" destOrd="0" presId="urn:microsoft.com/office/officeart/2005/8/layout/vList2"/>
    <dgm:cxn modelId="{40BC7ACA-CAD0-4551-9A9E-279935CD6B72}" type="presParOf" srcId="{6A51EED1-7916-4369-976D-FD229A1FAD64}" destId="{6F49A4DA-9AAB-4CB1-830B-7361CA60DDB0}" srcOrd="2" destOrd="0" presId="urn:microsoft.com/office/officeart/2005/8/layout/vList2"/>
    <dgm:cxn modelId="{DFF130E2-99A2-48F8-A406-708A0A564E4F}" type="presParOf" srcId="{6A51EED1-7916-4369-976D-FD229A1FAD64}" destId="{8889CD15-6EF5-431D-BF9D-0FFF8EAADB06}" srcOrd="3" destOrd="0" presId="urn:microsoft.com/office/officeart/2005/8/layout/vList2"/>
    <dgm:cxn modelId="{F86EFD9F-43DF-4F33-9483-3F5CC144B0CA}" type="presParOf" srcId="{6A51EED1-7916-4369-976D-FD229A1FAD64}" destId="{2F4C0615-B012-474E-961D-CACA90427513}" srcOrd="4" destOrd="0" presId="urn:microsoft.com/office/officeart/2005/8/layout/vList2"/>
    <dgm:cxn modelId="{DB6FE2EF-E153-4437-ACF7-28B99708A83B}" type="presParOf" srcId="{6A51EED1-7916-4369-976D-FD229A1FAD64}" destId="{AAE53B07-274E-48E1-83FF-DDE5B58BDD47}" srcOrd="5" destOrd="0" presId="urn:microsoft.com/office/officeart/2005/8/layout/vList2"/>
    <dgm:cxn modelId="{C907A549-9BBE-4715-9603-460930DC7FDB}" type="presParOf" srcId="{6A51EED1-7916-4369-976D-FD229A1FAD64}" destId="{CA6A8634-0FFB-4993-A7AB-9AAD6D68762E}" srcOrd="6" destOrd="0" presId="urn:microsoft.com/office/officeart/2005/8/layout/vList2"/>
    <dgm:cxn modelId="{2C451E4E-EC10-41C9-8D21-ADBAFCC2592A}" type="presParOf" srcId="{6A51EED1-7916-4369-976D-FD229A1FAD64}" destId="{1110A5B8-312B-4981-B662-F21147DA8EAA}" srcOrd="7" destOrd="0" presId="urn:microsoft.com/office/officeart/2005/8/layout/vList2"/>
    <dgm:cxn modelId="{4E5520B3-6D30-49B2-92FC-690C589A722F}" type="presParOf" srcId="{6A51EED1-7916-4369-976D-FD229A1FAD64}" destId="{6166C452-6D36-49B0-9CA2-3AE0EC18F5E3}" srcOrd="8" destOrd="0" presId="urn:microsoft.com/office/officeart/2005/8/layout/vList2"/>
    <dgm:cxn modelId="{896B8248-8C33-4B7E-B3B6-1B93187C8788}" type="presParOf" srcId="{6A51EED1-7916-4369-976D-FD229A1FAD64}" destId="{973CDCEA-6EED-4835-8C19-C5988948EA4B}" srcOrd="9" destOrd="0" presId="urn:microsoft.com/office/officeart/2005/8/layout/vList2"/>
    <dgm:cxn modelId="{67A3BE1F-A03E-4EF0-A195-ACD9A6D462D4}" type="presParOf" srcId="{6A51EED1-7916-4369-976D-FD229A1FAD64}" destId="{CDD8167D-45A2-4B72-898D-F77D4FC428D2}" srcOrd="10" destOrd="0" presId="urn:microsoft.com/office/officeart/2005/8/layout/vList2"/>
  </dgm:cxnLst>
  <dgm:bg>
    <a:solidFill>
      <a:srgbClr val="97B799"/>
    </a:solidFill>
  </dgm:bg>
  <dgm:whole>
    <a:ln>
      <a:solidFill>
        <a:schemeClr val="accent3">
          <a:lumMod val="60000"/>
          <a:lumOff val="40000"/>
        </a:schemeClr>
      </a:solidFill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1CD0B-2181-4239-AD9C-A68A7C69A024}">
      <dsp:nvSpPr>
        <dsp:cNvPr id="0" name=""/>
        <dsp:cNvSpPr/>
      </dsp:nvSpPr>
      <dsp:spPr>
        <a:xfrm>
          <a:off x="0" y="2081"/>
          <a:ext cx="5360566" cy="7226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tx1"/>
              </a:solidFill>
            </a:rPr>
            <a:t>Municípios </a:t>
          </a:r>
          <a:r>
            <a:rPr lang="pt-BR" sz="1200" b="1" u="sng" kern="1200" dirty="0">
              <a:solidFill>
                <a:srgbClr val="C00000"/>
              </a:solidFill>
            </a:rPr>
            <a:t>COM</a:t>
          </a:r>
          <a:r>
            <a:rPr lang="pt-BR" sz="1200" b="1" kern="1200" dirty="0">
              <a:solidFill>
                <a:schemeClr val="tx1"/>
              </a:solidFill>
            </a:rPr>
            <a:t> transferência de Saldos a Instituição Sem Fins Lucrativos 	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35276" y="37357"/>
        <a:ext cx="5290014" cy="652072"/>
      </dsp:txXfrm>
    </dsp:sp>
    <dsp:sp modelId="{30E49830-01D4-44A8-A61D-2E22D0792298}">
      <dsp:nvSpPr>
        <dsp:cNvPr id="0" name=""/>
        <dsp:cNvSpPr/>
      </dsp:nvSpPr>
      <dsp:spPr>
        <a:xfrm>
          <a:off x="0" y="736884"/>
          <a:ext cx="5360566" cy="72262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solidFill>
                <a:schemeClr val="tx1"/>
              </a:solidFill>
            </a:rPr>
            <a:t>DISPENSADO inciso I do caput do art. 2º da Lei Complementar nº 172/2020 (cumprimento dos objetos e dos compromissos previamente estabelecidos em atos normativos específicos expedidos pela direção do Sistema Único de Saúde )	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35276" y="772160"/>
        <a:ext cx="5290014" cy="652072"/>
      </dsp:txXfrm>
    </dsp:sp>
    <dsp:sp modelId="{0353A9A6-833D-44CE-A68D-820CC0BDBF21}">
      <dsp:nvSpPr>
        <dsp:cNvPr id="0" name=""/>
        <dsp:cNvSpPr/>
      </dsp:nvSpPr>
      <dsp:spPr>
        <a:xfrm>
          <a:off x="0" y="1471686"/>
          <a:ext cx="5360566" cy="722624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solidFill>
                <a:schemeClr val="tx1"/>
              </a:solidFill>
            </a:rPr>
            <a:t>Repasse para entidades sem fins lucrativos beneficiadas indicadas na  ( Portaria GM/MS n. 96/2023)	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35276" y="1506962"/>
        <a:ext cx="5290014" cy="652072"/>
      </dsp:txXfrm>
    </dsp:sp>
    <dsp:sp modelId="{9A2DE82D-D9B3-487E-9A01-BA2A687629E2}">
      <dsp:nvSpPr>
        <dsp:cNvPr id="0" name=""/>
        <dsp:cNvSpPr/>
      </dsp:nvSpPr>
      <dsp:spPr>
        <a:xfrm>
          <a:off x="0" y="2206489"/>
          <a:ext cx="5360566" cy="722624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solidFill>
                <a:schemeClr val="tx1"/>
              </a:solidFill>
            </a:rPr>
            <a:t>Inclusão na Programação Anual de Saúde e na respectiva lei orçamentária anual, com indicação da nova categoria econômica a ser vinculada;	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35276" y="2241765"/>
        <a:ext cx="5290014" cy="652072"/>
      </dsp:txXfrm>
    </dsp:sp>
    <dsp:sp modelId="{860D081F-0068-47CD-A30B-4DA02F120700}">
      <dsp:nvSpPr>
        <dsp:cNvPr id="0" name=""/>
        <dsp:cNvSpPr/>
      </dsp:nvSpPr>
      <dsp:spPr>
        <a:xfrm>
          <a:off x="0" y="2941291"/>
          <a:ext cx="5360566" cy="722624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>
              <a:solidFill>
                <a:schemeClr val="tx1"/>
              </a:solidFill>
            </a:rPr>
            <a:t>Ciência ao respectivo Conselho de Saúde.	</a:t>
          </a:r>
          <a:endParaRPr lang="en-US" sz="1200" kern="1200">
            <a:solidFill>
              <a:schemeClr val="tx1"/>
            </a:solidFill>
          </a:endParaRPr>
        </a:p>
      </dsp:txBody>
      <dsp:txXfrm>
        <a:off x="35276" y="2976567"/>
        <a:ext cx="5290014" cy="652072"/>
      </dsp:txXfrm>
    </dsp:sp>
    <dsp:sp modelId="{5F099817-CDF4-4965-B4EB-B9536D4D02A4}">
      <dsp:nvSpPr>
        <dsp:cNvPr id="0" name=""/>
        <dsp:cNvSpPr/>
      </dsp:nvSpPr>
      <dsp:spPr>
        <a:xfrm>
          <a:off x="0" y="3676093"/>
          <a:ext cx="5360566" cy="722624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solidFill>
                <a:schemeClr val="tx1"/>
              </a:solidFill>
            </a:rPr>
            <a:t>Demonstrar no Relatório Anual de Gestão - RAG	</a:t>
          </a:r>
          <a:endParaRPr lang="en-US" sz="1200" kern="1200" dirty="0">
            <a:solidFill>
              <a:schemeClr val="tx1"/>
            </a:solidFill>
          </a:endParaRPr>
        </a:p>
      </dsp:txBody>
      <dsp:txXfrm>
        <a:off x="35276" y="3711369"/>
        <a:ext cx="5290014" cy="65207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1CD0B-2181-4239-AD9C-A68A7C69A024}">
      <dsp:nvSpPr>
        <dsp:cNvPr id="0" name=""/>
        <dsp:cNvSpPr/>
      </dsp:nvSpPr>
      <dsp:spPr>
        <a:xfrm>
          <a:off x="0" y="232"/>
          <a:ext cx="5579785" cy="723287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b="1" kern="1200" dirty="0">
              <a:solidFill>
                <a:schemeClr val="tx1"/>
              </a:solidFill>
            </a:rPr>
            <a:t>Municípios </a:t>
          </a:r>
          <a:r>
            <a:rPr lang="pt-BR" sz="1200" b="1" u="sng" kern="1200" dirty="0">
              <a:solidFill>
                <a:srgbClr val="C00000"/>
              </a:solidFill>
            </a:rPr>
            <a:t>SEM</a:t>
          </a:r>
          <a:r>
            <a:rPr lang="pt-BR" sz="1200" b="1" kern="1200" dirty="0">
              <a:solidFill>
                <a:schemeClr val="tx1"/>
              </a:solidFill>
            </a:rPr>
            <a:t> transferência a entidades sem fins lucrativos</a:t>
          </a:r>
          <a:endParaRPr lang="en-US" sz="1200" b="1" kern="1200" dirty="0">
            <a:solidFill>
              <a:schemeClr val="tx1"/>
            </a:solidFill>
          </a:endParaRPr>
        </a:p>
      </dsp:txBody>
      <dsp:txXfrm>
        <a:off x="35308" y="35540"/>
        <a:ext cx="5509169" cy="652671"/>
      </dsp:txXfrm>
    </dsp:sp>
    <dsp:sp modelId="{6074C910-18C7-440F-A494-CF28E340311B}">
      <dsp:nvSpPr>
        <dsp:cNvPr id="0" name=""/>
        <dsp:cNvSpPr/>
      </dsp:nvSpPr>
      <dsp:spPr>
        <a:xfrm>
          <a:off x="0" y="735641"/>
          <a:ext cx="5579785" cy="723287"/>
        </a:xfrm>
        <a:prstGeom prst="roundRect">
          <a:avLst/>
        </a:prstGeom>
        <a:solidFill>
          <a:schemeClr val="accent4">
            <a:hueOff val="-305671"/>
            <a:satOff val="-2049"/>
            <a:lumOff val="-2118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solidFill>
                <a:schemeClr val="tx1"/>
              </a:solidFill>
            </a:rPr>
            <a:t>DISPENSADO inciso I do caput do art. 2º da Lei Complementar nº 172/2020 (cumprimento dos objetos e dos compromissos previamente estabelecidos em atos normativos específicos expedidos pela direção do Sistema Único de Saúde )</a:t>
          </a:r>
        </a:p>
      </dsp:txBody>
      <dsp:txXfrm>
        <a:off x="35308" y="770949"/>
        <a:ext cx="5509169" cy="652671"/>
      </dsp:txXfrm>
    </dsp:sp>
    <dsp:sp modelId="{2D7D74E7-09BB-45AA-A4B5-1CF52FF70272}">
      <dsp:nvSpPr>
        <dsp:cNvPr id="0" name=""/>
        <dsp:cNvSpPr/>
      </dsp:nvSpPr>
      <dsp:spPr>
        <a:xfrm>
          <a:off x="0" y="1471051"/>
          <a:ext cx="5579785" cy="723287"/>
        </a:xfrm>
        <a:prstGeom prst="roundRect">
          <a:avLst/>
        </a:prstGeom>
        <a:solidFill>
          <a:schemeClr val="accent4">
            <a:hueOff val="-611342"/>
            <a:satOff val="-4098"/>
            <a:lumOff val="-4236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solidFill>
                <a:schemeClr val="tx1"/>
              </a:solidFill>
            </a:rPr>
            <a:t>Observar as ações previstas no Plano de Saúde e as demandas locais</a:t>
          </a:r>
        </a:p>
      </dsp:txBody>
      <dsp:txXfrm>
        <a:off x="35308" y="1506359"/>
        <a:ext cx="5509169" cy="652671"/>
      </dsp:txXfrm>
    </dsp:sp>
    <dsp:sp modelId="{1EF5E75E-A59C-429B-8154-E305B8659A11}">
      <dsp:nvSpPr>
        <dsp:cNvPr id="0" name=""/>
        <dsp:cNvSpPr/>
      </dsp:nvSpPr>
      <dsp:spPr>
        <a:xfrm>
          <a:off x="0" y="2206460"/>
          <a:ext cx="5579785" cy="723287"/>
        </a:xfrm>
        <a:prstGeom prst="roundRect">
          <a:avLst/>
        </a:prstGeom>
        <a:solidFill>
          <a:schemeClr val="accent4">
            <a:hueOff val="-917013"/>
            <a:satOff val="-6147"/>
            <a:lumOff val="-6353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 dirty="0">
              <a:solidFill>
                <a:schemeClr val="tx1"/>
              </a:solidFill>
            </a:rPr>
            <a:t>Inclusão na Programação Anual de Saúde e na respectiva lei orçamentária anual, com indicação da nova categoria econômica a ser vinculada;</a:t>
          </a:r>
        </a:p>
      </dsp:txBody>
      <dsp:txXfrm>
        <a:off x="35308" y="2241768"/>
        <a:ext cx="5509169" cy="652671"/>
      </dsp:txXfrm>
    </dsp:sp>
    <dsp:sp modelId="{BE355418-FC7B-4E5C-BF44-9DBF170D6891}">
      <dsp:nvSpPr>
        <dsp:cNvPr id="0" name=""/>
        <dsp:cNvSpPr/>
      </dsp:nvSpPr>
      <dsp:spPr>
        <a:xfrm>
          <a:off x="0" y="2941870"/>
          <a:ext cx="5579785" cy="723287"/>
        </a:xfrm>
        <a:prstGeom prst="roundRect">
          <a:avLst/>
        </a:prstGeom>
        <a:solidFill>
          <a:schemeClr val="accent4">
            <a:hueOff val="-1222684"/>
            <a:satOff val="-8196"/>
            <a:lumOff val="-8471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>
              <a:solidFill>
                <a:schemeClr val="tx1"/>
              </a:solidFill>
            </a:rPr>
            <a:t>Ciência ao respectivo Conselho de Saúde.</a:t>
          </a:r>
          <a:endParaRPr lang="pt-BR" sz="1200" kern="1200" dirty="0">
            <a:solidFill>
              <a:schemeClr val="tx1"/>
            </a:solidFill>
          </a:endParaRPr>
        </a:p>
      </dsp:txBody>
      <dsp:txXfrm>
        <a:off x="35308" y="2977178"/>
        <a:ext cx="5509169" cy="652671"/>
      </dsp:txXfrm>
    </dsp:sp>
    <dsp:sp modelId="{EFA1B658-ABFC-4C04-AB69-C08680762DBF}">
      <dsp:nvSpPr>
        <dsp:cNvPr id="0" name=""/>
        <dsp:cNvSpPr/>
      </dsp:nvSpPr>
      <dsp:spPr>
        <a:xfrm>
          <a:off x="0" y="3677280"/>
          <a:ext cx="5579785" cy="723287"/>
        </a:xfrm>
        <a:prstGeom prst="roundRect">
          <a:avLst/>
        </a:prstGeom>
        <a:solidFill>
          <a:schemeClr val="accent4">
            <a:hueOff val="-1528355"/>
            <a:satOff val="-10245"/>
            <a:lumOff val="-10589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200" kern="1200">
              <a:solidFill>
                <a:schemeClr val="tx1"/>
              </a:solidFill>
            </a:rPr>
            <a:t>Demonstrar no Relatório Anual de Gestão - RAG</a:t>
          </a:r>
          <a:endParaRPr lang="pt-BR" sz="1200" kern="1200" dirty="0">
            <a:solidFill>
              <a:schemeClr val="tx1"/>
            </a:solidFill>
          </a:endParaRPr>
        </a:p>
      </dsp:txBody>
      <dsp:txXfrm>
        <a:off x="35308" y="3712588"/>
        <a:ext cx="5509169" cy="6526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CFB1CD0B-2181-4239-AD9C-A68A7C69A024}">
      <dsp:nvSpPr>
        <dsp:cNvPr id="0" name=""/>
        <dsp:cNvSpPr/>
      </dsp:nvSpPr>
      <dsp:spPr>
        <a:xfrm>
          <a:off x="0" y="46159"/>
          <a:ext cx="10609303" cy="636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i="0" u="none" kern="1200" dirty="0">
              <a:solidFill>
                <a:schemeClr val="tx1"/>
              </a:solidFill>
            </a:rPr>
            <a:t>Os saldos poderão ser reprogramados para qualquer  subfunção e categoria econômica em quaisquer ação e serviços públicos em saúde, conforme previstos no artigo 2º e  3º da LC N. 141/2012</a:t>
          </a:r>
          <a:endParaRPr lang="en-US" sz="1400" b="1" kern="1200" dirty="0">
            <a:solidFill>
              <a:schemeClr val="tx1"/>
            </a:solidFill>
          </a:endParaRPr>
        </a:p>
      </dsp:txBody>
      <dsp:txXfrm>
        <a:off x="31070" y="77229"/>
        <a:ext cx="10547163" cy="574340"/>
      </dsp:txXfrm>
    </dsp:sp>
    <dsp:sp modelId="{6F49A4DA-9AAB-4CB1-830B-7361CA60DDB0}">
      <dsp:nvSpPr>
        <dsp:cNvPr id="0" name=""/>
        <dsp:cNvSpPr/>
      </dsp:nvSpPr>
      <dsp:spPr>
        <a:xfrm>
          <a:off x="0" y="780559"/>
          <a:ext cx="10609303" cy="636480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0" i="0" u="none" kern="1200" dirty="0">
              <a:solidFill>
                <a:schemeClr val="tx1"/>
              </a:solidFill>
            </a:rPr>
            <a:t>Saldos aptos para reprogramações _ </a:t>
          </a:r>
          <a:r>
            <a:rPr lang="pt-BR" sz="1400" b="1" i="0" u="none" kern="1200" dirty="0">
              <a:solidFill>
                <a:schemeClr val="tx1"/>
              </a:solidFill>
            </a:rPr>
            <a:t>valores identificados em 31/12/2022</a:t>
          </a:r>
          <a:endParaRPr lang="pt-BR" sz="1400" b="1" kern="1200" dirty="0">
            <a:solidFill>
              <a:schemeClr val="tx1"/>
            </a:solidFill>
          </a:endParaRPr>
        </a:p>
      </dsp:txBody>
      <dsp:txXfrm>
        <a:off x="31070" y="811629"/>
        <a:ext cx="10547163" cy="574340"/>
      </dsp:txXfrm>
    </dsp:sp>
    <dsp:sp modelId="{2F4C0615-B012-474E-961D-CACA90427513}">
      <dsp:nvSpPr>
        <dsp:cNvPr id="0" name=""/>
        <dsp:cNvSpPr/>
      </dsp:nvSpPr>
      <dsp:spPr>
        <a:xfrm>
          <a:off x="0" y="1514959"/>
          <a:ext cx="10609303" cy="636480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i="0" u="none" kern="1200" dirty="0">
              <a:solidFill>
                <a:schemeClr val="tx1"/>
              </a:solidFill>
            </a:rPr>
            <a:t>Cumprimento dos objetos e dos compromissos previamente estabelecidos em atos normativos específicos expedidos pela direção do Sistema Único de Saúde;</a:t>
          </a:r>
          <a:endParaRPr lang="pt-BR" sz="1400" b="1" kern="1200" dirty="0">
            <a:solidFill>
              <a:schemeClr val="tx1"/>
            </a:solidFill>
          </a:endParaRPr>
        </a:p>
      </dsp:txBody>
      <dsp:txXfrm>
        <a:off x="31070" y="1546029"/>
        <a:ext cx="10547163" cy="574340"/>
      </dsp:txXfrm>
    </dsp:sp>
    <dsp:sp modelId="{CA6A8634-0FFB-4993-A7AB-9AAD6D68762E}">
      <dsp:nvSpPr>
        <dsp:cNvPr id="0" name=""/>
        <dsp:cNvSpPr/>
      </dsp:nvSpPr>
      <dsp:spPr>
        <a:xfrm>
          <a:off x="0" y="2249359"/>
          <a:ext cx="10609303" cy="63648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i="0" u="none" kern="1200" dirty="0">
              <a:solidFill>
                <a:schemeClr val="tx1"/>
              </a:solidFill>
            </a:rPr>
            <a:t>Inclusão dos recursos financeiros transpostos e transferidos na Programação Anual de Saúde e na respectiva lei orçamentária anual, com indicação da nova categoria econômica a ser vinculada;</a:t>
          </a:r>
          <a:endParaRPr lang="pt-BR" sz="1400" b="1" kern="1200" dirty="0">
            <a:solidFill>
              <a:schemeClr val="tx1"/>
            </a:solidFill>
          </a:endParaRPr>
        </a:p>
      </dsp:txBody>
      <dsp:txXfrm>
        <a:off x="31070" y="2280429"/>
        <a:ext cx="10547163" cy="574340"/>
      </dsp:txXfrm>
    </dsp:sp>
    <dsp:sp modelId="{6166C452-6D36-49B0-9CA2-3AE0EC18F5E3}">
      <dsp:nvSpPr>
        <dsp:cNvPr id="0" name=""/>
        <dsp:cNvSpPr/>
      </dsp:nvSpPr>
      <dsp:spPr>
        <a:xfrm>
          <a:off x="0" y="2983759"/>
          <a:ext cx="10609303" cy="636480"/>
        </a:xfrm>
        <a:prstGeom prst="roundRect">
          <a:avLst/>
        </a:prstGeom>
        <a:solidFill>
          <a:schemeClr val="accent6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i="0" u="none" kern="1200" dirty="0">
              <a:solidFill>
                <a:schemeClr val="tx1"/>
              </a:solidFill>
            </a:rPr>
            <a:t>Ciência ao respectivo Conselho de Saúde.</a:t>
          </a:r>
          <a:endParaRPr lang="pt-BR" sz="1400" b="1" kern="1200" dirty="0">
            <a:solidFill>
              <a:schemeClr val="tx1"/>
            </a:solidFill>
          </a:endParaRPr>
        </a:p>
      </dsp:txBody>
      <dsp:txXfrm>
        <a:off x="31070" y="3014829"/>
        <a:ext cx="10547163" cy="574340"/>
      </dsp:txXfrm>
    </dsp:sp>
    <dsp:sp modelId="{CDD8167D-45A2-4B72-898D-F77D4FC428D2}">
      <dsp:nvSpPr>
        <dsp:cNvPr id="0" name=""/>
        <dsp:cNvSpPr/>
      </dsp:nvSpPr>
      <dsp:spPr>
        <a:xfrm>
          <a:off x="0" y="3707525"/>
          <a:ext cx="10609303" cy="63648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orthographicFront"/>
          <a:lightRig rig="chilly" dir="t"/>
        </a:scene3d>
        <a:sp3d prstMaterial="translucentPowder">
          <a:bevelT w="127000" h="25400" prst="softRound"/>
        </a:sp3d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1400" b="1" i="0" u="none" kern="1200" dirty="0">
              <a:solidFill>
                <a:schemeClr val="tx1"/>
              </a:solidFill>
            </a:rPr>
            <a:t>Demonstrar no Relatório Anual de Gestão - RAG		</a:t>
          </a:r>
          <a:endParaRPr lang="pt-BR" sz="1400" b="1" kern="1200" dirty="0">
            <a:solidFill>
              <a:schemeClr val="tx1"/>
            </a:solidFill>
          </a:endParaRPr>
        </a:p>
      </dsp:txBody>
      <dsp:txXfrm>
        <a:off x="31070" y="3738595"/>
        <a:ext cx="10547163" cy="57434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3d4">
  <dgm:title val=""/>
  <dgm:desc val=""/>
  <dgm:catLst>
    <dgm:cat type="3D" pri="11400"/>
  </dgm:catLst>
  <dgm:scene3d>
    <a:camera prst="orthographicFront"/>
    <a:lightRig rig="threePt" dir="t"/>
  </dgm:scene3d>
  <dgm:styleLbl name="node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chilly" dir="t"/>
    </dgm:scene3d>
    <dgm:sp3d z="12700" extrusionH="12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ImgPlace1">
    <dgm:scene3d>
      <a:camera prst="orthographicFront"/>
      <a:lightRig rig="chilly" dir="t"/>
    </dgm:scene3d>
    <dgm:sp3d z="-257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chilly" dir="t"/>
    </dgm:scene3d>
    <dgm:sp3d z="-700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/>
      <a:lightRig rig="chilly" dir="t"/>
    </dgm:scene3d>
    <dgm:sp3d z="-25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/>
      <a:lightRig rig="chilly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chilly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chilly" dir="t"/>
    </dgm:scene3d>
    <dgm:sp3d prstMaterial="translucentPowder">
      <a:bevelT w="127000" h="25400" prst="softRound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/>
      <a:lightRig rig="chilly" dir="t"/>
    </dgm:scene3d>
    <dgm:sp3d z="1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chilly" dir="t"/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chilly" dir="t"/>
    </dgm:scene3d>
    <dgm:sp3d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chilly" dir="t"/>
    </dgm:scene3d>
    <dgm:sp3d prstMaterial="dkEdge">
      <a:bevelT w="127000" h="25400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chilly" dir="t"/>
    </dgm:scene3d>
    <dgm:sp3d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chilly" dir="t"/>
    </dgm:scene3d>
    <dgm:sp3d z="-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chilly" dir="t"/>
    </dgm:scene3d>
    <dgm:sp3d z="12700" extrusionH="1700" prstMaterial="dkEdge">
      <a:bevelT w="25400" h="6350" prst="softRound"/>
      <a:bevelB w="0" h="0" prst="convex"/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chilly" dir="t"/>
    </dgm:scene3d>
    <dgm:sp3d z="-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chilly" dir="t"/>
    </dgm:scene3d>
    <dgm:sp3d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chilly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chilly" dir="t"/>
    </dgm:scene3d>
    <dgm:sp3d z="12700" extrusionH="1700" prstMaterial="translucentPowder">
      <a:bevelT w="25400" h="6350" prst="softRound"/>
      <a:bevelB w="0" h="0" prst="convex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pt-BR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89" name="Google Shape;289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3" name="Google Shape;603;p2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604" name="Google Shape;604;p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" name="Google Shape;460;p116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61" name="Google Shape;461;p116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07147215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4" name="Google Shape;654;p3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5" name="Google Shape;655;p31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0" name="Google Shape;660;p3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1" name="Google Shape;661;p3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Google Shape;371;p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2" name="Google Shape;372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6" name="Google Shape;436;p1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37" name="Google Shape;437;p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3" name="Google Shape;443;p1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44" name="Google Shape;444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2" name="Google Shape;452;p1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53" name="Google Shape;453;p1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" name="Google Shape;461;p15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462" name="Google Shape;462;p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2" name="Google Shape;572;p22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73" name="Google Shape;573;p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" name="Google Shape;583;p23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84" name="Google Shape;584;p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2" name="Google Shape;592;p24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200"/>
              <a:buFont typeface="Calibri"/>
              <a:buNone/>
            </a:pPr>
            <a:endParaRPr/>
          </a:p>
        </p:txBody>
      </p:sp>
      <p:sp>
        <p:nvSpPr>
          <p:cNvPr id="593" name="Google Shape;593;p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ide de Títul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1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Rectangle 9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11" name="Rectangle 10"/>
          <p:cNvSpPr/>
          <p:nvPr/>
        </p:nvSpPr>
        <p:spPr>
          <a:xfrm>
            <a:off x="1447801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15" name="Rectangle 14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4" name="Group 3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17" name="Straight Connector 16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61708" y="2091263"/>
            <a:ext cx="9068586" cy="2590800"/>
          </a:xfrm>
        </p:spPr>
        <p:txBody>
          <a:bodyPr tIns="45720" bIns="45720" anchor="ctr">
            <a:noAutofit/>
          </a:bodyPr>
          <a:lstStyle>
            <a:lvl1pPr algn="ctr">
              <a:lnSpc>
                <a:spcPct val="83000"/>
              </a:lnSpc>
              <a:defRPr lang="en-US" sz="7200" b="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62100" y="4682062"/>
            <a:ext cx="9070848" cy="457201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buNone/>
              <a:defRPr sz="1600" spc="80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20" name="Date Placeholder 19"/>
          <p:cNvSpPr>
            <a:spLocks noGrp="1"/>
          </p:cNvSpPr>
          <p:nvPr>
            <p:ph type="dt" sz="half" idx="10"/>
          </p:nvPr>
        </p:nvSpPr>
        <p:spPr>
          <a:xfrm>
            <a:off x="5318760" y="1341255"/>
            <a:ext cx="1554480" cy="527213"/>
          </a:xfrm>
        </p:spPr>
        <p:txBody>
          <a:bodyPr/>
          <a:lstStyle>
            <a:lvl1pPr algn="ctr">
              <a:defRPr sz="1300" spc="0" baseline="0">
                <a:solidFill>
                  <a:schemeClr val="tx1"/>
                </a:solidFill>
                <a:latin typeface="+mn-lt"/>
              </a:defRPr>
            </a:lvl1pPr>
          </a:lstStyle>
          <a:p>
            <a:fld id="{B61BEF0D-F0BB-DE4B-95CE-6DB70DBA9567}" type="datetimeFigureOut">
              <a:rPr lang="en-US" smtClean="0"/>
              <a:pPr/>
              <a:t>8/9/2023</a:t>
            </a:fld>
            <a:endParaRPr lang="en-US" dirty="0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>
          <a:xfrm>
            <a:off x="1453896" y="5211060"/>
            <a:ext cx="5905500" cy="228600"/>
          </a:xfrm>
        </p:spPr>
        <p:txBody>
          <a:bodyPr/>
          <a:lstStyle>
            <a:lvl1pPr algn="l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>
          <a:xfrm>
            <a:off x="8606919" y="5212080"/>
            <a:ext cx="2111881" cy="2286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95481776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4232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1600" y="762000"/>
            <a:ext cx="2362200" cy="5257800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762000"/>
            <a:ext cx="8077200" cy="5257800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3429871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ítulo + texto 2">
  <p:cSld name="2_Título + texto 2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34"/>
          <p:cNvSpPr txBox="1"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2" name="Google Shape;12;p34"/>
          <p:cNvSpPr txBox="1">
            <a:spLocks noGrp="1"/>
          </p:cNvSpPr>
          <p:nvPr>
            <p:ph type="body" idx="1"/>
          </p:nvPr>
        </p:nvSpPr>
        <p:spPr>
          <a:xfrm>
            <a:off x="838200" y="1997075"/>
            <a:ext cx="6570663" cy="39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5F7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85F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102946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+ texto 2">
  <p:cSld name="Título + texto 2">
    <p:spTree>
      <p:nvGrpSpPr>
        <p:cNvPr id="1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36"/>
          <p:cNvSpPr txBox="1">
            <a:spLocks noGrp="1"/>
          </p:cNvSpPr>
          <p:nvPr>
            <p:ph type="title"/>
          </p:nvPr>
        </p:nvSpPr>
        <p:spPr>
          <a:xfrm>
            <a:off x="0" y="0"/>
            <a:ext cx="3000000" cy="3000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24" name="Google Shape;24;p36"/>
          <p:cNvSpPr txBox="1">
            <a:spLocks noGrp="1"/>
          </p:cNvSpPr>
          <p:nvPr>
            <p:ph type="body" idx="1"/>
          </p:nvPr>
        </p:nvSpPr>
        <p:spPr>
          <a:xfrm>
            <a:off x="838200" y="1997075"/>
            <a:ext cx="6570663" cy="397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5F7C"/>
              </a:buClr>
              <a:buSzPts val="2400"/>
              <a:buFont typeface="Arial"/>
              <a:buNone/>
              <a:defRPr sz="2400" b="0" i="0" u="none" strike="noStrike" cap="none">
                <a:solidFill>
                  <a:srgbClr val="285F7C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31263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Imagem grande">
  <p:cSld name="1_Imagem grande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35"/>
          <p:cNvSpPr>
            <a:spLocks noGrp="1"/>
          </p:cNvSpPr>
          <p:nvPr>
            <p:ph type="pic" idx="2"/>
          </p:nvPr>
        </p:nvSpPr>
        <p:spPr>
          <a:xfrm>
            <a:off x="904875" y="755780"/>
            <a:ext cx="10469563" cy="5356095"/>
          </a:xfrm>
          <a:prstGeom prst="rect">
            <a:avLst/>
          </a:prstGeom>
          <a:noFill/>
          <a:ln>
            <a:noFill/>
          </a:ln>
        </p:spPr>
      </p:sp>
    </p:spTree>
    <p:extLst>
      <p:ext uri="{BB962C8B-B14F-4D97-AF65-F5344CB8AC3E}">
        <p14:creationId xmlns:p14="http://schemas.microsoft.com/office/powerpoint/2010/main" val="17556759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Layout Personalizado">
  <p:cSld name="1_Layout Personalizado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38"/>
          <p:cNvSpPr txBox="1">
            <a:spLocks noGrp="1"/>
          </p:cNvSpPr>
          <p:nvPr>
            <p:ph type="body" idx="1"/>
          </p:nvPr>
        </p:nvSpPr>
        <p:spPr>
          <a:xfrm>
            <a:off x="838200" y="1492898"/>
            <a:ext cx="10339873" cy="37322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2"/>
              </a:buClr>
              <a:buSzPts val="3600"/>
              <a:buFont typeface="Arial"/>
              <a:buNone/>
              <a:defRPr sz="3600" b="0" i="0" u="none" strike="noStrike" cap="none">
                <a:solidFill>
                  <a:schemeClr val="lt2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54419626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Visão geral do merca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DD6B45A-9FA0-4D2A-8BEF-4709BD5C14C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 rtlCol="0"/>
          <a:lstStyle>
            <a:lvl1pPr algn="ctr"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pPr rtl="0"/>
            <a:r>
              <a:rPr lang="pt-BR" noProof="0"/>
              <a:t>Clique para editar o estilo de título Mestre</a:t>
            </a:r>
          </a:p>
        </p:txBody>
      </p:sp>
      <p:sp>
        <p:nvSpPr>
          <p:cNvPr id="7" name="Espaço Reservado para Imagem 6">
            <a:extLst>
              <a:ext uri="{FF2B5EF4-FFF2-40B4-BE49-F238E27FC236}">
                <a16:creationId xmlns:a16="http://schemas.microsoft.com/office/drawing/2014/main" id="{C06C6CB5-A7CF-4AA0-8E61-3C46EFA0415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/>
          </p:cNvSpPr>
          <p:nvPr>
            <p:ph type="pic" sz="quarter" idx="23" hasCustomPrompt="1"/>
          </p:nvPr>
        </p:nvSpPr>
        <p:spPr>
          <a:xfrm>
            <a:off x="1524" y="4572000"/>
            <a:ext cx="12188952" cy="2286000"/>
          </a:xfrm>
          <a:solidFill>
            <a:schemeClr val="accent6"/>
          </a:solidFill>
        </p:spPr>
        <p:txBody>
          <a:bodyPr rtlCol="0" anchor="b"/>
          <a:lstStyle>
            <a:lvl1pPr marL="0" indent="0">
              <a:buNone/>
              <a:defRPr/>
            </a:lvl1pPr>
          </a:lstStyle>
          <a:p>
            <a:pPr rtl="0"/>
            <a:r>
              <a:rPr lang="pt-BR" noProof="0"/>
              <a:t>Clique para adicionar imagem</a:t>
            </a:r>
          </a:p>
        </p:txBody>
      </p:sp>
      <p:sp>
        <p:nvSpPr>
          <p:cNvPr id="15" name="Espaço Reservado para Texto 15">
            <a:extLst>
              <a:ext uri="{FF2B5EF4-FFF2-40B4-BE49-F238E27FC236}">
                <a16:creationId xmlns:a16="http://schemas.microsoft.com/office/drawing/2014/main" id="{A1FB681F-A94D-4BF8-8290-0811E98D49D4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58305" y="1696389"/>
            <a:ext cx="3210331" cy="3647605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lIns="91440" tIns="457200" rtlCol="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Subtítulo</a:t>
            </a:r>
          </a:p>
        </p:txBody>
      </p:sp>
      <p:sp>
        <p:nvSpPr>
          <p:cNvPr id="17" name="Espaço Reservado para Texto 18">
            <a:extLst>
              <a:ext uri="{FF2B5EF4-FFF2-40B4-BE49-F238E27FC236}">
                <a16:creationId xmlns:a16="http://schemas.microsoft.com/office/drawing/2014/main" id="{61E8C129-EF62-46A8-97F3-3CB5D014FBDD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1095593" y="2750695"/>
            <a:ext cx="2743200" cy="2465883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/>
              <a:t>Clique para adicionar o texto</a:t>
            </a:r>
          </a:p>
        </p:txBody>
      </p:sp>
      <p:sp>
        <p:nvSpPr>
          <p:cNvPr id="3" name="Espaço Reservado para Data 2">
            <a:extLst>
              <a:ext uri="{FF2B5EF4-FFF2-40B4-BE49-F238E27FC236}">
                <a16:creationId xmlns:a16="http://schemas.microsoft.com/office/drawing/2014/main" id="{98EC90C5-A811-4E5C-ADD1-A89DB4E94DAA}"/>
              </a:ext>
            </a:extLst>
          </p:cNvPr>
          <p:cNvSpPr>
            <a:spLocks noGrp="1"/>
          </p:cNvSpPr>
          <p:nvPr>
            <p:ph type="dt" sz="half" idx="20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20XX</a:t>
            </a:r>
          </a:p>
        </p:txBody>
      </p:sp>
      <p:sp>
        <p:nvSpPr>
          <p:cNvPr id="16" name="Espaço Reservado para Texto 15">
            <a:extLst>
              <a:ext uri="{FF2B5EF4-FFF2-40B4-BE49-F238E27FC236}">
                <a16:creationId xmlns:a16="http://schemas.microsoft.com/office/drawing/2014/main" id="{45F3F79F-C68B-4A8C-B9F0-4BF82DCC6D5F}"/>
              </a:ext>
            </a:extLst>
          </p:cNvPr>
          <p:cNvSpPr>
            <a:spLocks noGrp="1"/>
          </p:cNvSpPr>
          <p:nvPr>
            <p:ph type="body" sz="quarter" idx="24" hasCustomPrompt="1"/>
          </p:nvPr>
        </p:nvSpPr>
        <p:spPr>
          <a:xfrm>
            <a:off x="4516628" y="1696389"/>
            <a:ext cx="3209544" cy="3648456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457200" rtlCol="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Subtítulo</a:t>
            </a:r>
          </a:p>
        </p:txBody>
      </p:sp>
      <p:sp>
        <p:nvSpPr>
          <p:cNvPr id="18" name="Espaço Reservado para Texto 18">
            <a:extLst>
              <a:ext uri="{FF2B5EF4-FFF2-40B4-BE49-F238E27FC236}">
                <a16:creationId xmlns:a16="http://schemas.microsoft.com/office/drawing/2014/main" id="{7E2099CC-3C3F-4C3B-825F-C69EBE0F0D18}"/>
              </a:ext>
            </a:extLst>
          </p:cNvPr>
          <p:cNvSpPr>
            <a:spLocks noGrp="1"/>
          </p:cNvSpPr>
          <p:nvPr>
            <p:ph type="body" sz="quarter" idx="25" hasCustomPrompt="1"/>
          </p:nvPr>
        </p:nvSpPr>
        <p:spPr>
          <a:xfrm>
            <a:off x="4765548" y="2750695"/>
            <a:ext cx="2743200" cy="2465883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/>
              <a:t>Clique para adicionar o texto</a:t>
            </a:r>
          </a:p>
        </p:txBody>
      </p:sp>
      <p:sp>
        <p:nvSpPr>
          <p:cNvPr id="4" name="Espaço Reservado para Rodapé 3">
            <a:extLst>
              <a:ext uri="{FF2B5EF4-FFF2-40B4-BE49-F238E27FC236}">
                <a16:creationId xmlns:a16="http://schemas.microsoft.com/office/drawing/2014/main" id="{3356B621-AE19-45D3-B25F-23256C242DDD}"/>
              </a:ext>
            </a:extLst>
          </p:cNvPr>
          <p:cNvSpPr>
            <a:spLocks noGrp="1"/>
          </p:cNvSpPr>
          <p:nvPr>
            <p:ph type="ftr" sz="quarter" idx="21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pt-BR" noProof="0"/>
              <a:t>Título da apresentação</a:t>
            </a:r>
          </a:p>
        </p:txBody>
      </p:sp>
      <p:sp>
        <p:nvSpPr>
          <p:cNvPr id="20" name="Espaço Reservado para Texto 15">
            <a:extLst>
              <a:ext uri="{FF2B5EF4-FFF2-40B4-BE49-F238E27FC236}">
                <a16:creationId xmlns:a16="http://schemas.microsoft.com/office/drawing/2014/main" id="{D904408A-D9CD-40EC-A60A-5AFD4501F7B0}"/>
              </a:ext>
            </a:extLst>
          </p:cNvPr>
          <p:cNvSpPr>
            <a:spLocks noGrp="1"/>
          </p:cNvSpPr>
          <p:nvPr>
            <p:ph type="body" sz="quarter" idx="26" hasCustomPrompt="1"/>
          </p:nvPr>
        </p:nvSpPr>
        <p:spPr>
          <a:xfrm>
            <a:off x="8148764" y="1696389"/>
            <a:ext cx="3209544" cy="3648456"/>
          </a:xfr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tIns="457200" rtlCol="0">
            <a:noAutofit/>
          </a:bodyPr>
          <a:lstStyle>
            <a:lvl1pPr marL="0" indent="0" algn="ctr">
              <a:buNone/>
              <a:defRPr sz="3200" b="0">
                <a:solidFill>
                  <a:schemeClr val="accent4"/>
                </a:solidFill>
                <a:latin typeface="+mj-lt"/>
              </a:defRPr>
            </a:lvl1pPr>
          </a:lstStyle>
          <a:p>
            <a:pPr lvl="0" rtl="0"/>
            <a:r>
              <a:rPr lang="pt-BR" noProof="0"/>
              <a:t>Subtítulo</a:t>
            </a:r>
          </a:p>
        </p:txBody>
      </p:sp>
      <p:sp>
        <p:nvSpPr>
          <p:cNvPr id="21" name="Espaço Reservado para Texto 18">
            <a:extLst>
              <a:ext uri="{FF2B5EF4-FFF2-40B4-BE49-F238E27FC236}">
                <a16:creationId xmlns:a16="http://schemas.microsoft.com/office/drawing/2014/main" id="{F6FD60C1-21C4-4DFB-A5A9-717DE2A98BA9}"/>
              </a:ext>
            </a:extLst>
          </p:cNvPr>
          <p:cNvSpPr>
            <a:spLocks noGrp="1"/>
          </p:cNvSpPr>
          <p:nvPr>
            <p:ph type="body" sz="quarter" idx="27" hasCustomPrompt="1"/>
          </p:nvPr>
        </p:nvSpPr>
        <p:spPr>
          <a:xfrm>
            <a:off x="8377130" y="2750695"/>
            <a:ext cx="2743200" cy="2465883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1400">
                <a:solidFill>
                  <a:schemeClr val="tx1"/>
                </a:solidFill>
              </a:defRPr>
            </a:lvl1pPr>
          </a:lstStyle>
          <a:p>
            <a:pPr lvl="0" rtl="0"/>
            <a:r>
              <a:rPr lang="pt-BR" noProof="0"/>
              <a:t>Clique para adicionar o texto</a:t>
            </a:r>
          </a:p>
        </p:txBody>
      </p:sp>
      <p:sp>
        <p:nvSpPr>
          <p:cNvPr id="5" name="Espaço Reservado para o Número do Slide 4">
            <a:extLst>
              <a:ext uri="{FF2B5EF4-FFF2-40B4-BE49-F238E27FC236}">
                <a16:creationId xmlns:a16="http://schemas.microsoft.com/office/drawing/2014/main" id="{158BDCB2-D8C3-4571-8154-76BEA9AE41A8}"/>
              </a:ext>
            </a:extLst>
          </p:cNvPr>
          <p:cNvSpPr>
            <a:spLocks noGrp="1"/>
          </p:cNvSpPr>
          <p:nvPr>
            <p:ph type="sldNum" sz="quarter" idx="22"/>
          </p:nvPr>
        </p:nvSpPr>
        <p:spPr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B5CEABB6-07DC-46E8-9B57-56EC44A396E5}" type="slidenum">
              <a:rPr lang="pt-BR" noProof="0" smtClean="0"/>
              <a:pPr rtl="0"/>
              <a:t>‹nº›</a:t>
            </a:fld>
            <a:endParaRPr lang="pt-BR" noProof="0"/>
          </a:p>
        </p:txBody>
      </p:sp>
    </p:spTree>
    <p:extLst>
      <p:ext uri="{BB962C8B-B14F-4D97-AF65-F5344CB8AC3E}">
        <p14:creationId xmlns:p14="http://schemas.microsoft.com/office/powerpoint/2010/main" val="3518722026"/>
      </p:ext>
    </p:extLst>
  </p:cSld>
  <p:clrMapOvr>
    <a:masterClrMapping/>
  </p:clrMapOvr>
  <p:transition spd="slow">
    <p:randomBar dir="vert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028199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Cabeçalho da Seção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blipFill dpi="0" rotWithShape="1">
            <a:blip r:embed="rId2">
              <a:alphaModFix amt="45000"/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tile tx="-44450" ty="38100" sx="85000" sy="85000" flip="none" algn="tl"/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3" name="Rectangle 22"/>
          <p:cNvSpPr/>
          <p:nvPr/>
        </p:nvSpPr>
        <p:spPr>
          <a:xfrm>
            <a:off x="1307870" y="1267730"/>
            <a:ext cx="9576262" cy="4307950"/>
          </a:xfrm>
          <a:prstGeom prst="rect">
            <a:avLst/>
          </a:prstGeom>
          <a:solidFill>
            <a:schemeClr val="bg1"/>
          </a:solidFill>
          <a:ln w="6350" cap="flat" cmpd="sng" algn="ctr">
            <a:noFill/>
            <a:prstDash val="solid"/>
          </a:ln>
          <a:effectLst>
            <a:outerShdw blurRad="50800" algn="ctr" rotWithShape="0">
              <a:prstClr val="black">
                <a:alpha val="66000"/>
              </a:prstClr>
            </a:outerShdw>
            <a:softEdge rad="0"/>
          </a:effectLst>
        </p:spPr>
      </p:sp>
      <p:sp>
        <p:nvSpPr>
          <p:cNvPr id="24" name="Rectangle 23"/>
          <p:cNvSpPr/>
          <p:nvPr/>
        </p:nvSpPr>
        <p:spPr>
          <a:xfrm>
            <a:off x="1447800" y="1411615"/>
            <a:ext cx="9296400" cy="4034770"/>
          </a:xfrm>
          <a:prstGeom prst="rect">
            <a:avLst/>
          </a:prstGeom>
          <a:noFill/>
          <a:ln w="6350" cap="sq" cmpd="sng" algn="ctr">
            <a:solidFill>
              <a:schemeClr val="tx1">
                <a:lumMod val="75000"/>
                <a:lumOff val="25000"/>
              </a:schemeClr>
            </a:solidFill>
            <a:prstDash val="solid"/>
            <a:miter lim="800000"/>
          </a:ln>
          <a:effectLst/>
        </p:spPr>
      </p:sp>
      <p:sp>
        <p:nvSpPr>
          <p:cNvPr id="30" name="Rectangle 29"/>
          <p:cNvSpPr/>
          <p:nvPr/>
        </p:nvSpPr>
        <p:spPr>
          <a:xfrm>
            <a:off x="5135880" y="1267730"/>
            <a:ext cx="1920240" cy="73152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grpSp>
        <p:nvGrpSpPr>
          <p:cNvPr id="31" name="Group 30"/>
          <p:cNvGrpSpPr/>
          <p:nvPr/>
        </p:nvGrpSpPr>
        <p:grpSpPr>
          <a:xfrm>
            <a:off x="5250180" y="1267730"/>
            <a:ext cx="1691640" cy="645295"/>
            <a:chOff x="5318306" y="1386268"/>
            <a:chExt cx="1567331" cy="645295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5318306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Connector 32"/>
            <p:cNvCxnSpPr/>
            <p:nvPr/>
          </p:nvCxnSpPr>
          <p:spPr>
            <a:xfrm>
              <a:off x="6885637" y="1386268"/>
              <a:ext cx="0" cy="64008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Connector 33"/>
            <p:cNvCxnSpPr/>
            <p:nvPr/>
          </p:nvCxnSpPr>
          <p:spPr>
            <a:xfrm>
              <a:off x="5318306" y="2031563"/>
              <a:ext cx="1567331" cy="0"/>
            </a:xfrm>
            <a:prstGeom prst="line">
              <a:avLst/>
            </a:prstGeom>
            <a:solidFill>
              <a:schemeClr val="tx1">
                <a:lumMod val="85000"/>
                <a:lumOff val="15000"/>
              </a:schemeClr>
            </a:solidFill>
            <a:ln>
              <a:solidFill>
                <a:schemeClr val="tx1"/>
              </a:solidFill>
              <a:miter lim="800000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63623" y="2094309"/>
            <a:ext cx="9070848" cy="2587752"/>
          </a:xfrm>
        </p:spPr>
        <p:txBody>
          <a:bodyPr anchor="ctr">
            <a:noAutofit/>
          </a:bodyPr>
          <a:lstStyle>
            <a:lvl1pPr algn="ctr">
              <a:lnSpc>
                <a:spcPct val="83000"/>
              </a:lnSpc>
              <a:defRPr lang="en-US" sz="7200" kern="1200" cap="all" spc="-100" baseline="0" dirty="0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63624" y="4682062"/>
            <a:ext cx="9070848" cy="45720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>
                <a:solidFill>
                  <a:schemeClr val="tx1"/>
                </a:solidFill>
                <a:effectLst/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5321808" y="1344502"/>
            <a:ext cx="1554480" cy="530352"/>
          </a:xfrm>
        </p:spPr>
        <p:txBody>
          <a:bodyPr/>
          <a:lstStyle>
            <a:lvl1pPr algn="ctr">
              <a:defRPr lang="en-US" sz="1300" kern="1200" spc="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</a:lstStyle>
          <a:p>
            <a:fld id="{B61BEF0D-F0BB-DE4B-95CE-6DB70DBA9567}" type="datetimeFigureOut">
              <a:rPr lang="en-US" smtClean="0"/>
              <a:pPr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53553" y="5211060"/>
            <a:ext cx="5907024" cy="228600"/>
          </a:xfrm>
        </p:spPr>
        <p:txBody>
          <a:bodyPr/>
          <a:lstStyle>
            <a:lvl1pPr algn="l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604504" y="5211060"/>
            <a:ext cx="2112264" cy="228600"/>
          </a:xfrm>
        </p:spPr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27288607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06680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70320" y="2103120"/>
            <a:ext cx="4754880" cy="374904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smtClean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7876105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984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  <a:latin typeface="+mn-lt"/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069848" y="2755898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373368" y="2074334"/>
            <a:ext cx="4754880" cy="640080"/>
          </a:xfrm>
        </p:spPr>
        <p:txBody>
          <a:bodyPr anchor="ctr">
            <a:normAutofit/>
          </a:bodyPr>
          <a:lstStyle>
            <a:lvl1pPr marL="0" indent="0" algn="ctr">
              <a:spcBef>
                <a:spcPts val="0"/>
              </a:spcBef>
              <a:buNone/>
              <a:defRPr sz="1900" b="0">
                <a:solidFill>
                  <a:schemeClr val="tx2"/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73368" y="2756581"/>
            <a:ext cx="4754880" cy="32004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8/9/2023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029738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8/9/2023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67065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smtClean="0"/>
              <a:pPr/>
              <a:t>8/9/2023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492424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15"/>
          <p:cNvSpPr/>
          <p:nvPr/>
        </p:nvSpPr>
        <p:spPr>
          <a:xfrm>
            <a:off x="245529" y="237744"/>
            <a:ext cx="8531352" cy="6382512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7392"/>
            <a:ext cx="2430780" cy="1645920"/>
          </a:xfrm>
        </p:spPr>
        <p:txBody>
          <a:bodyPr anchor="b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lang="en-US" sz="2800" b="0" kern="1200" cap="none" spc="0" baseline="0" dirty="0">
                <a:solidFill>
                  <a:srgbClr val="FFFFFF"/>
                </a:solidFill>
                <a:effectLst/>
                <a:latin typeface="+mj-lt"/>
                <a:ea typeface="+mn-ea"/>
                <a:cs typeface="+mn-cs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5800" y="609600"/>
            <a:ext cx="7772400" cy="5334000"/>
          </a:xfrm>
        </p:spPr>
        <p:txBody>
          <a:bodyPr/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0780" cy="3505200"/>
          </a:xfrm>
        </p:spPr>
        <p:txBody>
          <a:bodyPr>
            <a:normAutofit/>
          </a:bodyPr>
          <a:lstStyle>
            <a:lvl1pPr marL="0" indent="0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smtClean="0"/>
              <a:t>8/9/2023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algn="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>
          <a:xfrm>
            <a:off x="10393677" y="6223002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519954A3-9DFD-4C44-94BA-B95130A3BA1C}" type="slidenum">
              <a:rPr lang="en-US" smtClean="0"/>
              <a:t>‹nº›</a:t>
            </a:fld>
            <a:endParaRPr lang="en-US" dirty="0"/>
          </a:p>
        </p:txBody>
      </p:sp>
      <p:sp>
        <p:nvSpPr>
          <p:cNvPr id="12" name="Rectangle 11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1374999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9020386" y="237744"/>
            <a:ext cx="2926080" cy="638251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96400" y="603504"/>
            <a:ext cx="2432304" cy="1645920"/>
          </a:xfrm>
        </p:spPr>
        <p:txBody>
          <a:bodyPr anchor="b">
            <a:noAutofit/>
          </a:bodyPr>
          <a:lstStyle>
            <a:lvl1pPr algn="l">
              <a:defRPr sz="2800" b="0">
                <a:solidFill>
                  <a:srgbClr val="FFFFFF"/>
                </a:solidFill>
                <a:latin typeface="+mj-lt"/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28599" y="237744"/>
            <a:ext cx="8531352" cy="6382512"/>
          </a:xfrm>
          <a:solidFill>
            <a:schemeClr val="accent1">
              <a:lumMod val="60000"/>
              <a:lumOff val="40000"/>
            </a:schemeClr>
          </a:solidFill>
          <a:ln>
            <a:noFill/>
          </a:ln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296400" y="2286000"/>
            <a:ext cx="2432304" cy="3502152"/>
          </a:xfrm>
        </p:spPr>
        <p:txBody>
          <a:bodyPr>
            <a:normAutofit/>
          </a:bodyPr>
          <a:lstStyle>
            <a:lvl1pPr marL="0" indent="0" algn="l">
              <a:lnSpc>
                <a:spcPct val="110000"/>
              </a:lnSpc>
              <a:spcBef>
                <a:spcPts val="800"/>
              </a:spcBef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</a:defRPr>
            </a:lvl1pPr>
          </a:lstStyle>
          <a:p>
            <a:fld id="{B61BEF0D-F0BB-DE4B-95CE-6DB70DBA9567}" type="datetimeFigureOut">
              <a:rPr lang="en-US" smtClean="0"/>
              <a:pPr/>
              <a:t>8/9/2023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 marL="0" algn="r" defTabSz="914400" rtl="0" eaLnBrk="1" latinLnBrk="0" hangingPunct="1">
              <a:defRPr lang="en-US" sz="1000" kern="1200" dirty="0">
                <a:solidFill>
                  <a:srgbClr val="FFFFFF"/>
                </a:solidFill>
                <a:effectLst>
                  <a:outerShdw blurRad="12700" dist="635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396728" y="6227064"/>
            <a:ext cx="1463040" cy="274320"/>
          </a:xfrm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9157546" y="374904"/>
            <a:ext cx="2651760" cy="6108192"/>
          </a:xfrm>
          <a:prstGeom prst="rect">
            <a:avLst/>
          </a:prstGeom>
          <a:noFill/>
          <a:ln w="63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22214304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234696" y="237744"/>
            <a:ext cx="11722608" cy="6382512"/>
          </a:xfrm>
          <a:prstGeom prst="rect">
            <a:avLst/>
          </a:prstGeom>
          <a:solidFill>
            <a:schemeClr val="bg2"/>
          </a:solidFill>
          <a:ln w="6350" cap="flat" cmpd="sng" algn="ctr">
            <a:noFill/>
            <a:prstDash val="solid"/>
          </a:ln>
          <a:effectLst>
            <a:softEdge rad="0"/>
          </a:effectLst>
        </p:spPr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66800" y="642594"/>
            <a:ext cx="10058400" cy="1371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066800" y="2103120"/>
            <a:ext cx="10058400" cy="3931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4320" y="6307672"/>
            <a:ext cx="274320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smtClean="0"/>
              <a:pPr/>
              <a:t>8/9/2023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89960" y="6307672"/>
            <a:ext cx="521208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469880" y="6307672"/>
            <a:ext cx="1463040" cy="27432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</a:lstStyle>
          <a:p>
            <a:fld id="{D57F1E4F-1CFF-5643-939E-217C01CDF565}" type="slidenum">
              <a:rPr lang="en-US" smtClean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953861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69" r:id="rId1"/>
    <p:sldLayoutId id="2147483770" r:id="rId2"/>
    <p:sldLayoutId id="2147483771" r:id="rId3"/>
    <p:sldLayoutId id="2147483772" r:id="rId4"/>
    <p:sldLayoutId id="2147483773" r:id="rId5"/>
    <p:sldLayoutId id="2147483774" r:id="rId6"/>
    <p:sldLayoutId id="2147483775" r:id="rId7"/>
    <p:sldLayoutId id="2147483776" r:id="rId8"/>
    <p:sldLayoutId id="2147483777" r:id="rId9"/>
    <p:sldLayoutId id="2147483778" r:id="rId10"/>
    <p:sldLayoutId id="2147483779" r:id="rId11"/>
    <p:sldLayoutId id="2147483780" r:id="rId12"/>
    <p:sldLayoutId id="2147483781" r:id="rId13"/>
    <p:sldLayoutId id="2147483782" r:id="rId14"/>
    <p:sldLayoutId id="2147483783" r:id="rId15"/>
    <p:sldLayoutId id="2147483692" r:id="rId1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lang="en-US" sz="4800" kern="1200" cap="none" spc="0" baseline="0" dirty="0"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n-ea"/>
          <a:cs typeface="+mn-cs"/>
        </a:defRPr>
      </a:lvl1pPr>
    </p:titleStyle>
    <p:bodyStyle>
      <a:lvl1pPr marL="182880" indent="-182880" algn="l" defTabSz="914400" rtl="0" eaLnBrk="1" latinLnBrk="0" hangingPunct="1">
        <a:lnSpc>
          <a:spcPct val="100000"/>
        </a:lnSpc>
        <a:spcBef>
          <a:spcPts val="900"/>
        </a:spcBef>
        <a:spcAft>
          <a:spcPts val="0"/>
        </a:spcAft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6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9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22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500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tx1">
            <a:lumMod val="85000"/>
            <a:lumOff val="15000"/>
          </a:schemeClr>
        </a:buClr>
        <a:buFont typeface="Garamond" pitchFamily="18" charset="0"/>
        <a:buChar char="◦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5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17.jpeg"/><Relationship Id="rId4" Type="http://schemas.openxmlformats.org/officeDocument/2006/relationships/image" Target="../media/image16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8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12" Type="http://schemas.openxmlformats.org/officeDocument/2006/relationships/image" Target="../media/image18.pn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image" Target="../media/image18.pn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hyperlink" Target="mailto:conasems@conasems.org.br" TargetMode="External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2.xml"/><Relationship Id="rId4" Type="http://schemas.openxmlformats.org/officeDocument/2006/relationships/hyperlink" Target="http://www.conasems.org.br/" TargetMode="Externa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www.planalto.gov.br/ccivil_03/Constituicao/Constituicao.htm#art200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hyperlink" Target="http://www.planalto.gov.br/ccivil_03/leis/L8080.htm#art6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4" name="Picture 293" descr="Foto inclinada de caneta em um gráfico">
            <a:extLst>
              <a:ext uri="{FF2B5EF4-FFF2-40B4-BE49-F238E27FC236}">
                <a16:creationId xmlns:a16="http://schemas.microsoft.com/office/drawing/2014/main" id="{8D2E890C-6B84-56FD-DE3B-330FDCA2B513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6485" b="-1"/>
          <a:stretch/>
        </p:blipFill>
        <p:spPr>
          <a:xfrm>
            <a:off x="4639057" y="10"/>
            <a:ext cx="7552944" cy="6857990"/>
          </a:xfrm>
          <a:prstGeom prst="rect">
            <a:avLst/>
          </a:prstGeom>
        </p:spPr>
      </p:pic>
      <p:sp>
        <p:nvSpPr>
          <p:cNvPr id="291" name="Google Shape;291;p1"/>
          <p:cNvSpPr txBox="1">
            <a:spLocks noGrp="1"/>
          </p:cNvSpPr>
          <p:nvPr>
            <p:ph type="title"/>
          </p:nvPr>
        </p:nvSpPr>
        <p:spPr>
          <a:xfrm>
            <a:off x="523114" y="4337926"/>
            <a:ext cx="3713908" cy="1325562"/>
          </a:xfrm>
          <a:prstGeom prst="rect">
            <a:avLst/>
          </a:prstGeom>
        </p:spPr>
        <p:txBody>
          <a:bodyPr spcFirstLastPara="1" vert="horz" lIns="91440" tIns="45720" rIns="91440" bIns="45720" rtlCol="0" anchor="b" anchorCtr="0">
            <a:normAutofit/>
          </a:bodyPr>
          <a:lstStyle/>
          <a:p>
            <a:pPr marL="0" lvl="0" indent="0">
              <a:spcBef>
                <a:spcPct val="0"/>
              </a:spcBef>
              <a:spcAft>
                <a:spcPts val="0"/>
              </a:spcAft>
              <a:buClr>
                <a:schemeClr val="dk1"/>
              </a:buClr>
              <a:buSzPts val="3200"/>
            </a:pPr>
            <a:r>
              <a:rPr lang="en-US" sz="25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Blenda Pereira – </a:t>
            </a:r>
            <a:r>
              <a:rPr lang="en-US" sz="2500" b="1" dirty="0" err="1">
                <a:solidFill>
                  <a:schemeClr val="tx1"/>
                </a:solidFill>
                <a:latin typeface="+mj-lt"/>
                <a:ea typeface="+mj-ea"/>
                <a:cs typeface="+mj-cs"/>
              </a:rPr>
              <a:t>Assessora</a:t>
            </a:r>
            <a:r>
              <a:rPr lang="en-US" sz="25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 Técnica </a:t>
            </a:r>
            <a:br>
              <a:rPr lang="en-US" sz="25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</a:br>
            <a:r>
              <a:rPr lang="en-US" sz="2500" b="1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CONASEMS</a:t>
            </a:r>
          </a:p>
        </p:txBody>
      </p:sp>
      <p:sp>
        <p:nvSpPr>
          <p:cNvPr id="292" name="Google Shape;292;p1"/>
          <p:cNvSpPr txBox="1">
            <a:spLocks noGrp="1"/>
          </p:cNvSpPr>
          <p:nvPr>
            <p:ph type="body" idx="1"/>
          </p:nvPr>
        </p:nvSpPr>
        <p:spPr>
          <a:xfrm>
            <a:off x="5730844" y="5133315"/>
            <a:ext cx="6536602" cy="1481356"/>
          </a:xfrm>
          <a:prstGeom prst="rect">
            <a:avLst/>
          </a:prstGeom>
        </p:spPr>
        <p:txBody>
          <a:bodyPr spcFirstLastPara="1" vert="horz" lIns="91440" tIns="45720" rIns="91440" bIns="45720" rtlCol="0" anchorCtr="0">
            <a:normAutofit/>
          </a:bodyPr>
          <a:lstStyle/>
          <a:p>
            <a:pPr marL="0" lvl="0" indent="-182880"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-182880"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-182880">
              <a:buClr>
                <a:schemeClr val="accent1"/>
              </a:buClr>
              <a:buSzPct val="80000"/>
              <a:buFont typeface="Wingdings 3" charset="2"/>
              <a:buChar char=""/>
            </a:pP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Campina Grande, 10 de </a:t>
            </a:r>
            <a:r>
              <a:rPr lang="en-US" b="1" dirty="0" err="1">
                <a:solidFill>
                  <a:schemeClr val="tx1"/>
                </a:solidFill>
                <a:latin typeface="+mn-lt"/>
                <a:ea typeface="+mn-ea"/>
                <a:cs typeface="+mn-cs"/>
              </a:rPr>
              <a:t>agosto</a:t>
            </a:r>
            <a:r>
              <a:rPr lang="en-US" b="1" dirty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de 2023</a:t>
            </a:r>
            <a:endParaRPr lang="en-US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lvl="0" indent="-182880">
              <a:buClr>
                <a:schemeClr val="accent1"/>
              </a:buClr>
              <a:buSzPct val="80000"/>
              <a:buFont typeface="Wingdings 3" charset="2"/>
              <a:buChar char=""/>
            </a:pPr>
            <a:endParaRPr lang="en-US" b="1" dirty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C026BADC-25F2-36FF-1D60-3388537B5D18}"/>
              </a:ext>
            </a:extLst>
          </p:cNvPr>
          <p:cNvSpPr txBox="1"/>
          <p:nvPr/>
        </p:nvSpPr>
        <p:spPr>
          <a:xfrm>
            <a:off x="455656" y="1307049"/>
            <a:ext cx="4381925" cy="14219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5F7C"/>
              </a:buClr>
              <a:buSzPts val="2800"/>
              <a:buNone/>
            </a:pPr>
            <a:r>
              <a:rPr lang="pt-BR" sz="2400" b="1" dirty="0"/>
              <a:t>Diálogo sobre o financiamento do SUS: como executar os recursos de forma adequada</a:t>
            </a:r>
          </a:p>
        </p:txBody>
      </p:sp>
      <p:pic>
        <p:nvPicPr>
          <p:cNvPr id="3" name="Imagem 2" descr="Placa vermelha com letras brancas em fundo preto&#10;&#10;Descrição gerada automaticamente com confiança média">
            <a:extLst>
              <a:ext uri="{FF2B5EF4-FFF2-40B4-BE49-F238E27FC236}">
                <a16:creationId xmlns:a16="http://schemas.microsoft.com/office/drawing/2014/main" id="{6B7E652C-FE97-8C6D-81EF-627B6BBE8A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330004" y="181879"/>
            <a:ext cx="1406340" cy="1151105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4" name="Google Shape;464;p15"/>
          <p:cNvSpPr/>
          <p:nvPr/>
        </p:nvSpPr>
        <p:spPr>
          <a:xfrm>
            <a:off x="11628417" y="6328148"/>
            <a:ext cx="300724" cy="238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50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00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65" name="Google Shape;465;p15"/>
          <p:cNvSpPr/>
          <p:nvPr/>
        </p:nvSpPr>
        <p:spPr>
          <a:xfrm>
            <a:off x="2585336" y="174220"/>
            <a:ext cx="7318583" cy="7078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1B5FA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FINANCIAMENTO SAÚDE PÚBLICA NO BRASIL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>
                <a:solidFill>
                  <a:srgbClr val="1B5FA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DESAFIOS</a:t>
            </a:r>
            <a:endParaRPr sz="2000" b="1">
              <a:solidFill>
                <a:srgbClr val="1B5FA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grpSp>
        <p:nvGrpSpPr>
          <p:cNvPr id="466" name="Google Shape;466;p15"/>
          <p:cNvGrpSpPr/>
          <p:nvPr/>
        </p:nvGrpSpPr>
        <p:grpSpPr>
          <a:xfrm>
            <a:off x="4598775" y="1081455"/>
            <a:ext cx="4950069" cy="5485221"/>
            <a:chOff x="2348544" y="1248623"/>
            <a:chExt cx="4201725" cy="5360339"/>
          </a:xfrm>
        </p:grpSpPr>
        <p:pic>
          <p:nvPicPr>
            <p:cNvPr id="467" name="Google Shape;467;p15"/>
            <p:cNvPicPr preferRelativeResize="0"/>
            <p:nvPr/>
          </p:nvPicPr>
          <p:blipFill rotWithShape="1">
            <a:blip r:embed="rId3">
              <a:alphaModFix/>
            </a:blip>
            <a:srcRect/>
            <a:stretch/>
          </p:blipFill>
          <p:spPr>
            <a:xfrm>
              <a:off x="2348544" y="1248623"/>
              <a:ext cx="4130386" cy="3887932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468" name="Google Shape;468;p15"/>
            <p:cNvPicPr preferRelativeResize="0"/>
            <p:nvPr/>
          </p:nvPicPr>
          <p:blipFill rotWithShape="1">
            <a:blip r:embed="rId4">
              <a:alphaModFix/>
            </a:blip>
            <a:srcRect/>
            <a:stretch/>
          </p:blipFill>
          <p:spPr>
            <a:xfrm>
              <a:off x="2348544" y="5011247"/>
              <a:ext cx="4201725" cy="1597715"/>
            </a:xfrm>
            <a:prstGeom prst="rect">
              <a:avLst/>
            </a:prstGeom>
            <a:noFill/>
            <a:ln>
              <a:noFill/>
            </a:ln>
          </p:spPr>
        </p:pic>
      </p:grpSp>
      <p:sp>
        <p:nvSpPr>
          <p:cNvPr id="469" name="Google Shape;469;p15"/>
          <p:cNvSpPr/>
          <p:nvPr/>
        </p:nvSpPr>
        <p:spPr>
          <a:xfrm>
            <a:off x="1591805" y="1096372"/>
            <a:ext cx="2481630" cy="5339903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NÃO SÃO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Ações e Serviços Públicos de Saúde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Presidência da República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Casa Civil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Subchefia para Assuntos Jurídicos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LEI COMPLEMENTAR Nº 142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13 DE JANEIRO DE 2012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0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Regulamenta o § 3o do art. 198 da Constituição Federal para dispor sobre os valores mínimos a serem aplicados anualmente pela União, Estados, Distrito Federal e Municípios em ações e serviços públicos de saúde; estabelece os critérios de rateio dos recursos de transferências para a saúde e as normas de fiscalização, avaliação e controle das despesas com saúde nas 3 (três) esferas de governo; revoga dispositivos das Leis nos 8.080, de 19 de setembro de 1990, e 8.689, de 27 de julho de 1993; e dá outras providências</a:t>
            </a:r>
            <a:r>
              <a:rPr lang="pt-BR" sz="16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.</a:t>
            </a:r>
            <a:endParaRPr sz="1600" b="1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70" name="Google Shape;470;p15"/>
          <p:cNvSpPr/>
          <p:nvPr/>
        </p:nvSpPr>
        <p:spPr>
          <a:xfrm>
            <a:off x="1852100" y="568742"/>
            <a:ext cx="5234898" cy="2615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>
                <a:solidFill>
                  <a:srgbClr val="1B5FA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ASPS - Ações e Serviços Públicos de Saúde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5" name="Google Shape;575;p22"/>
          <p:cNvSpPr/>
          <p:nvPr/>
        </p:nvSpPr>
        <p:spPr>
          <a:xfrm>
            <a:off x="11628417" y="6328148"/>
            <a:ext cx="300724" cy="238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50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00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76" name="Google Shape;576;p22"/>
          <p:cNvSpPr/>
          <p:nvPr/>
        </p:nvSpPr>
        <p:spPr>
          <a:xfrm>
            <a:off x="651028" y="253351"/>
            <a:ext cx="7318583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rgbClr val="1B5FA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Transferências Federais </a:t>
            </a:r>
            <a:endParaRPr sz="2200" b="1">
              <a:solidFill>
                <a:srgbClr val="1B5FA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77" name="Google Shape;577;p22"/>
          <p:cNvSpPr txBox="1"/>
          <p:nvPr/>
        </p:nvSpPr>
        <p:spPr>
          <a:xfrm>
            <a:off x="740390" y="896880"/>
            <a:ext cx="6391930" cy="497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ORGANIZAÇÃO E REPASSE EM  BLOCOS DE FINANCIAMENTO : (natureza financeira) </a:t>
            </a:r>
            <a:endParaRPr sz="105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78" name="Google Shape;578;p22"/>
          <p:cNvSpPr/>
          <p:nvPr/>
        </p:nvSpPr>
        <p:spPr>
          <a:xfrm>
            <a:off x="2312699" y="5889877"/>
            <a:ext cx="6066768" cy="3116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>
                <a:solidFill>
                  <a:srgbClr val="000000"/>
                </a:solidFill>
                <a:latin typeface="Calibri"/>
                <a:ea typeface="Calibri"/>
                <a:cs typeface="Calibri"/>
                <a:sym typeface="Calibri"/>
              </a:rPr>
              <a:t>Fonte: FERNANDES, Gustavo ; PEREIRA, Blenda - Os desafios do financiamento do enfrentamento à COVID-19 no SUS dentro do pacto federativo.</a:t>
            </a:r>
            <a:r>
              <a:rPr lang="pt-BR" sz="9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79" name="Google Shape;579;p22" descr="Tela de celular com texto preto sobre fundo branco&#10;&#10;Descrição gerada automaticamente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63535" y="2316898"/>
            <a:ext cx="8091877" cy="285361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6" name="Google Shape;586;p23"/>
          <p:cNvSpPr/>
          <p:nvPr/>
        </p:nvSpPr>
        <p:spPr>
          <a:xfrm>
            <a:off x="11628417" y="6328148"/>
            <a:ext cx="300724" cy="238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50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00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87" name="Google Shape;587;p23"/>
          <p:cNvSpPr/>
          <p:nvPr/>
        </p:nvSpPr>
        <p:spPr>
          <a:xfrm>
            <a:off x="651028" y="253351"/>
            <a:ext cx="7318583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rgbClr val="1B5FA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Transferências Federais </a:t>
            </a:r>
            <a:endParaRPr sz="2200" b="1">
              <a:solidFill>
                <a:srgbClr val="1B5FA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88" name="Google Shape;588;p23"/>
          <p:cNvSpPr txBox="1"/>
          <p:nvPr/>
        </p:nvSpPr>
        <p:spPr>
          <a:xfrm>
            <a:off x="2594128" y="906479"/>
            <a:ext cx="5054271" cy="49708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ORGANIZAÇÃO E REPASSE EM  BLOCOS DE FINANCIAMENTO : (natureza financeira) </a:t>
            </a:r>
            <a:endParaRPr sz="9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89" name="Google Shape;589;p23"/>
          <p:cNvSpPr txBox="1"/>
          <p:nvPr/>
        </p:nvSpPr>
        <p:spPr>
          <a:xfrm>
            <a:off x="865081" y="1625846"/>
            <a:ext cx="5785339" cy="707886"/>
          </a:xfrm>
          <a:prstGeom prst="rect">
            <a:avLst/>
          </a:prstGeom>
          <a:solidFill>
            <a:schemeClr val="accent1"/>
          </a:solidFill>
          <a:ln w="12700" cap="flat" cmpd="sng">
            <a:solidFill>
              <a:srgbClr val="42719B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142875" marR="0" lvl="0" indent="-14287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pt-BR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Bloco Manutenção </a:t>
            </a:r>
            <a:endParaRPr/>
          </a:p>
          <a:p>
            <a:pPr marL="142875" marR="0" lvl="0" indent="-142875" algn="l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Font typeface="Arial"/>
              <a:buChar char="•"/>
            </a:pPr>
            <a:r>
              <a:rPr lang="pt-BR" sz="2000" b="1">
                <a:solidFill>
                  <a:schemeClr val="lt1"/>
                </a:solidFill>
                <a:latin typeface="Calibri"/>
                <a:ea typeface="Calibri"/>
                <a:cs typeface="Calibri"/>
                <a:sym typeface="Calibri"/>
              </a:rPr>
              <a:t>Bloco Estruturação </a:t>
            </a:r>
            <a:endParaRPr/>
          </a:p>
        </p:txBody>
      </p:sp>
      <p:sp>
        <p:nvSpPr>
          <p:cNvPr id="590" name="Google Shape;590;p23"/>
          <p:cNvSpPr txBox="1"/>
          <p:nvPr/>
        </p:nvSpPr>
        <p:spPr>
          <a:xfrm>
            <a:off x="2082312" y="2547943"/>
            <a:ext cx="8027377" cy="158261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noAutofit/>
          </a:bodyPr>
          <a:lstStyle/>
          <a:p>
            <a:pPr marL="228600" marR="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pt-B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Aplicação dos recursos transferidos: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76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Recursos que compõem cada bloco de financiamento devem ser aplicados em ASPS relacionados ao próprio bloco.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76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28600" marR="0" lvl="0" indent="-2286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Aplicação dos recursos deverá sempre refletir, ao final de cada exercício: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76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2" indent="-228600" algn="just" rtl="0">
              <a:lnSpc>
                <a:spcPct val="90000"/>
              </a:lnSpc>
              <a:spcBef>
                <a:spcPts val="113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 </a:t>
            </a:r>
            <a:r>
              <a:rPr lang="pt-B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vinculação</a:t>
            </a: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com a finalidade de cada programa de trabalho do OGU (ação </a:t>
            </a:r>
            <a:r>
              <a:rPr lang="pt-BR" sz="18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orçamentária</a:t>
            </a: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) que deu origem ao repasse;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2" indent="-228600" algn="just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estabelecido no Plano de Saúde e na Programação Anual de Saúde de cada ente federativo; e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571500" marR="0" lvl="2" indent="-228600" algn="just" rtl="0">
              <a:lnSpc>
                <a:spcPct val="90000"/>
              </a:lnSpc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Char char="o"/>
            </a:pPr>
            <a:r>
              <a:rPr lang="pt-BR" sz="18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o objeto e compromissos pactuados nos atos normativos do SUS.</a:t>
            </a: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628650" marR="0" lvl="2" indent="-76200" algn="l" rtl="0">
              <a:lnSpc>
                <a:spcPct val="9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285750" marR="0" lvl="0" indent="-76200" algn="l" rtl="0">
              <a:lnSpc>
                <a:spcPct val="90000"/>
              </a:lnSpc>
              <a:spcBef>
                <a:spcPts val="375"/>
              </a:spcBef>
              <a:spcAft>
                <a:spcPts val="0"/>
              </a:spcAft>
              <a:buClr>
                <a:schemeClr val="dk1"/>
              </a:buClr>
              <a:buSzPts val="2400"/>
              <a:buFont typeface="Courier New"/>
              <a:buNone/>
            </a:pPr>
            <a:endParaRPr sz="18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5" name="Google Shape;595;p24"/>
          <p:cNvSpPr/>
          <p:nvPr/>
        </p:nvSpPr>
        <p:spPr>
          <a:xfrm>
            <a:off x="11628417" y="6328148"/>
            <a:ext cx="300724" cy="238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50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00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596" name="Google Shape;596;p24"/>
          <p:cNvSpPr/>
          <p:nvPr/>
        </p:nvSpPr>
        <p:spPr>
          <a:xfrm>
            <a:off x="651029" y="253351"/>
            <a:ext cx="38862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rgbClr val="1B5FA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Transferências Federais </a:t>
            </a:r>
            <a:endParaRPr sz="2200" b="1">
              <a:solidFill>
                <a:srgbClr val="1B5FA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597" name="Google Shape;597;p24"/>
          <p:cNvSpPr txBox="1"/>
          <p:nvPr/>
        </p:nvSpPr>
        <p:spPr>
          <a:xfrm>
            <a:off x="4255874" y="782516"/>
            <a:ext cx="3182816" cy="651673"/>
          </a:xfrm>
          <a:prstGeom prst="rect">
            <a:avLst/>
          </a:prstGeom>
          <a:solidFill>
            <a:srgbClr val="1F386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Bloco Manutenção </a:t>
            </a: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598" name="Google Shape;598;p24"/>
          <p:cNvSpPr/>
          <p:nvPr/>
        </p:nvSpPr>
        <p:spPr>
          <a:xfrm>
            <a:off x="796101" y="2026275"/>
            <a:ext cx="4154365" cy="235962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- à manutenção das condições de oferta e continuidade da prestação das ações e serviços públicos de saúde, inclusive para financiar despesas com reparos e adaptações; e</a:t>
            </a:r>
            <a:endParaRPr/>
          </a:p>
          <a:p>
            <a:pPr marL="0" marR="0" lvl="0" indent="0" algn="just" rtl="0">
              <a:spcBef>
                <a:spcPts val="375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 - ao funcionamento dos órgãos e estabelecimentos responsáveis pela implementação das ações e serviços públicos de saúde. (alterada pela Portaria GM/MS n. 828/2020)</a:t>
            </a:r>
            <a:endParaRPr/>
          </a:p>
        </p:txBody>
      </p:sp>
      <p:sp>
        <p:nvSpPr>
          <p:cNvPr id="599" name="Google Shape;599;p24"/>
          <p:cNvSpPr txBox="1"/>
          <p:nvPr/>
        </p:nvSpPr>
        <p:spPr>
          <a:xfrm>
            <a:off x="6898634" y="1597726"/>
            <a:ext cx="2264759" cy="53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rmAutofit fontScale="975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i="0" u="sng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Vedações</a:t>
            </a:r>
            <a:r>
              <a:rPr lang="pt-BR" sz="15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USO</a:t>
            </a:r>
            <a:br>
              <a:rPr lang="pt-BR" sz="15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5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Bloco Manutenção</a:t>
            </a:r>
            <a:endParaRPr sz="7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0" name="Google Shape;600;p24"/>
          <p:cNvSpPr txBox="1"/>
          <p:nvPr/>
        </p:nvSpPr>
        <p:spPr>
          <a:xfrm>
            <a:off x="5554841" y="2313206"/>
            <a:ext cx="4110597" cy="41341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spAutoFit/>
          </a:bodyPr>
          <a:lstStyle/>
          <a:p>
            <a:pPr marL="0" marR="0" lvl="0" indent="0" algn="l" rtl="0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4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Parágrafo único.  Fica vedada a utilização de recursos financeiros referentes ao Bloco de Manutenção para o pagamento de: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- servidores inativos;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 - servidores ativos, exceto aqueles contratados exclusivamente para desempenhar funções relacionadas aos serviços previstos no respectivo Plano de Saúde;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III - gratificação de função de cargos comissionados, exceto aqueles diretamente ligados às funções relacionadas aos serviços previstos no respectivo Plano de Saúde;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IV - pagamento de assessorias ou consultorias prestadas por servidores públicos pertencentes ao quadro do próprio Município ou do Estado; e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lang="pt-B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- obras de construções novas bem como de ampliações de imóveis já existentes, ainda que utilizados para a realização de ações e/ou serviços de saúde." (NR) (alterada pela Portaria GM/MS n. 828/2020)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8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lang="pt-BR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Atenção _ emenda impositiva individual por força da EC 86/ NÃO pode pagar pessoal e encargos</a:t>
            </a: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01" name="Google Shape;601;p24" descr="Avis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53100" y="1806769"/>
            <a:ext cx="342900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6" name="Google Shape;606;p25"/>
          <p:cNvSpPr/>
          <p:nvPr/>
        </p:nvSpPr>
        <p:spPr>
          <a:xfrm>
            <a:off x="11628417" y="6328148"/>
            <a:ext cx="300724" cy="238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50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00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07" name="Google Shape;607;p25"/>
          <p:cNvSpPr/>
          <p:nvPr/>
        </p:nvSpPr>
        <p:spPr>
          <a:xfrm>
            <a:off x="651029" y="253351"/>
            <a:ext cx="3886200" cy="43084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>
                <a:solidFill>
                  <a:srgbClr val="1B5FA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Transferências Federais </a:t>
            </a:r>
            <a:endParaRPr sz="2200" b="1">
              <a:solidFill>
                <a:srgbClr val="1B5FA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608" name="Google Shape;608;p25"/>
          <p:cNvSpPr txBox="1"/>
          <p:nvPr/>
        </p:nvSpPr>
        <p:spPr>
          <a:xfrm>
            <a:off x="4255874" y="782516"/>
            <a:ext cx="3182816" cy="651673"/>
          </a:xfrm>
          <a:prstGeom prst="rect">
            <a:avLst/>
          </a:prstGeom>
          <a:solidFill>
            <a:srgbClr val="1F3864"/>
          </a:solidFill>
          <a:ln w="12700" cap="flat" cmpd="sng">
            <a:solidFill>
              <a:schemeClr val="lt1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34275" tIns="17125" rIns="34275" bIns="17125" anchor="ctr" anchorCtr="0">
            <a:noAutofit/>
          </a:bodyPr>
          <a:lstStyle/>
          <a:p>
            <a:pPr marL="0" marR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800" b="1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rPr>
              <a:t>Bloco Estruturação </a:t>
            </a:r>
            <a:endParaRPr sz="10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09" name="Google Shape;609;p25"/>
          <p:cNvSpPr/>
          <p:nvPr/>
        </p:nvSpPr>
        <p:spPr>
          <a:xfrm>
            <a:off x="787309" y="1780966"/>
            <a:ext cx="4154365" cy="30469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Estruturação da rede de serviços de Saúde na: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I - aquisição de equipamentos voltados para a realização de ações e serviços públicos de saúde;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 - obras de construções novas ou ampliação de imóveis existentes utilizados para a realização de ações e serviços públicos de saúde; e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6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III - obras de reforma de imóveis já existentes utilizados para a realização de ações e serviços públicos de saúde.</a:t>
            </a:r>
            <a:endParaRPr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16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10" name="Google Shape;610;p25"/>
          <p:cNvSpPr txBox="1"/>
          <p:nvPr/>
        </p:nvSpPr>
        <p:spPr>
          <a:xfrm>
            <a:off x="8048741" y="1612919"/>
            <a:ext cx="2264759" cy="5367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b" anchorCtr="0">
            <a:normAutofit fontScale="97500"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500" b="1" i="0" u="sng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Vedações</a:t>
            </a:r>
            <a:r>
              <a:rPr lang="pt-BR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USO</a:t>
            </a:r>
            <a:br>
              <a:rPr lang="pt-BR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</a:br>
            <a:r>
              <a:rPr lang="pt-BR" sz="1500" b="1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Bloco Estruturação</a:t>
            </a:r>
            <a:endParaRPr sz="700" b="0" i="0" u="none" strike="noStrike" cap="non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611" name="Google Shape;611;p25"/>
          <p:cNvSpPr txBox="1"/>
          <p:nvPr/>
        </p:nvSpPr>
        <p:spPr>
          <a:xfrm>
            <a:off x="7280429" y="2328398"/>
            <a:ext cx="4110597" cy="170173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34275" tIns="17125" rIns="34275" bIns="17125" anchor="t" anchorCtr="0">
            <a:spAutoFit/>
          </a:bodyPr>
          <a:lstStyle/>
          <a:p>
            <a:pPr marL="0" marR="0" lvl="0" indent="0" algn="l" rtl="0">
              <a:lnSpc>
                <a:spcPct val="150000"/>
              </a:lnSpc>
              <a:spcBef>
                <a:spcPts val="375"/>
              </a:spcBef>
              <a:spcAft>
                <a:spcPts val="0"/>
              </a:spcAft>
              <a:buNone/>
            </a:pPr>
            <a:r>
              <a:rPr lang="pt-BR" sz="14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Parágrafo único. </a:t>
            </a:r>
            <a:r>
              <a:rPr lang="pt-BR" sz="1400" b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Fica vedada a utilização de recursos financeiros referentes ao Bloco de Estruturação em órgãos e unidades voltados, exclusivamente, à realização de atividades administrativas." (NR) (alterada pela Portaria GM/MS n. 828/2020)</a:t>
            </a:r>
            <a:endParaRPr/>
          </a:p>
        </p:txBody>
      </p:sp>
      <p:pic>
        <p:nvPicPr>
          <p:cNvPr id="612" name="Google Shape;612;p25" descr="Aviso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438690" y="1759912"/>
            <a:ext cx="342900" cy="342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aixaDeTexto 3">
            <a:extLst>
              <a:ext uri="{FF2B5EF4-FFF2-40B4-BE49-F238E27FC236}">
                <a16:creationId xmlns:a16="http://schemas.microsoft.com/office/drawing/2014/main" id="{0FF410C8-8CBC-5919-EDFE-FF109EEB4E1F}"/>
              </a:ext>
            </a:extLst>
          </p:cNvPr>
          <p:cNvSpPr txBox="1"/>
          <p:nvPr/>
        </p:nvSpPr>
        <p:spPr>
          <a:xfrm>
            <a:off x="1296140" y="1251751"/>
            <a:ext cx="7845640" cy="7571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85F7C"/>
              </a:buClr>
              <a:buSzPts val="2800"/>
              <a:buNone/>
            </a:pPr>
            <a:r>
              <a:rPr lang="pt-BR" sz="2400" b="1" dirty="0"/>
              <a:t>Regras para transposição e transferência dos saldos remanescentes do SUS</a:t>
            </a:r>
          </a:p>
        </p:txBody>
      </p:sp>
    </p:spTree>
    <p:extLst>
      <p:ext uri="{BB962C8B-B14F-4D97-AF65-F5344CB8AC3E}">
        <p14:creationId xmlns:p14="http://schemas.microsoft.com/office/powerpoint/2010/main" val="31598751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45CBE1-457B-3DF2-C4B5-645566290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00087" y="909637"/>
            <a:ext cx="4397556" cy="1887350"/>
          </a:xfrm>
        </p:spPr>
        <p:txBody>
          <a:bodyPr vert="horz" lIns="91440" tIns="45720" rIns="91440" bIns="45720" rtlCol="0" anchor="t">
            <a:normAutofit/>
          </a:bodyPr>
          <a:lstStyle/>
          <a:p>
            <a:pPr>
              <a:lnSpc>
                <a:spcPct val="90000"/>
              </a:lnSpc>
            </a:pPr>
            <a:r>
              <a:rPr lang="pt-BR" sz="2500" kern="1200" cap="all" spc="30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art. </a:t>
            </a:r>
            <a:r>
              <a:rPr lang="pt-BR" sz="2500" dirty="0">
                <a:solidFill>
                  <a:schemeClr val="accent3"/>
                </a:solidFill>
              </a:rPr>
              <a:t>167 - Conceitos </a:t>
            </a:r>
            <a:br>
              <a:rPr lang="pt-BR" sz="2500" kern="1200" cap="all" spc="30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</a:br>
            <a:r>
              <a:rPr lang="pt-BR" sz="2500" kern="1200" cap="all" spc="30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– Repriorização da vontade do poder público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EA4542-FBA6-A01C-75EB-5802F2C479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700089" y="2535049"/>
            <a:ext cx="4397554" cy="3413314"/>
          </a:xfr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pt-BR" sz="2400" b="1" dirty="0">
                <a:sym typeface="Arial"/>
              </a:rPr>
              <a:t>Transposição</a:t>
            </a:r>
          </a:p>
          <a:p>
            <a:pPr marL="0" marR="0" lvl="0" indent="0" algn="just">
              <a:spcAft>
                <a:spcPts val="0"/>
              </a:spcAft>
              <a:buClr>
                <a:srgbClr val="000000"/>
              </a:buClr>
              <a:buSzPts val="2400"/>
              <a:buNone/>
            </a:pPr>
            <a:r>
              <a:rPr lang="pt-BR" dirty="0">
                <a:sym typeface="Arial"/>
              </a:rPr>
              <a:t>	</a:t>
            </a:r>
            <a:r>
              <a:rPr lang="pt-BR" sz="2300" dirty="0">
                <a:sym typeface="Arial"/>
              </a:rPr>
              <a:t>Realocação de recursos de uma categoria de programação para outra , ou seja, deslocamento de fundos em nível função, subfunção, programação , projeto/atividade. </a:t>
            </a:r>
            <a:endParaRPr lang="pt-BR" sz="2300" dirty="0"/>
          </a:p>
          <a:p>
            <a:endParaRPr lang="pt-BR" dirty="0"/>
          </a:p>
        </p:txBody>
      </p:sp>
      <p:pic>
        <p:nvPicPr>
          <p:cNvPr id="17" name="Imagem 16" descr="Fileiras de frascos de prescrição em uma prateleira">
            <a:extLst>
              <a:ext uri="{FF2B5EF4-FFF2-40B4-BE49-F238E27FC236}">
                <a16:creationId xmlns:a16="http://schemas.microsoft.com/office/drawing/2014/main" id="{262A3781-BE08-502E-753B-783EF4FEF47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27208" y="1313152"/>
            <a:ext cx="2659223" cy="1768383"/>
          </a:xfrm>
          <a:prstGeom prst="rect">
            <a:avLst/>
          </a:prstGeom>
        </p:spPr>
      </p:pic>
      <p:pic>
        <p:nvPicPr>
          <p:cNvPr id="19" name="Gráfico 18" descr="Dinheiro com preenchimento sólido">
            <a:extLst>
              <a:ext uri="{FF2B5EF4-FFF2-40B4-BE49-F238E27FC236}">
                <a16:creationId xmlns:a16="http://schemas.microsoft.com/office/drawing/2014/main" id="{55F25FD8-E8CC-0C40-B1E3-B8C0F866637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732679" y="1206720"/>
            <a:ext cx="1887350" cy="1887350"/>
          </a:xfrm>
          <a:prstGeom prst="rect">
            <a:avLst/>
          </a:prstGeom>
        </p:spPr>
      </p:pic>
      <p:pic>
        <p:nvPicPr>
          <p:cNvPr id="13" name="Imagem 12" descr="Homem deitado na cama&#10;&#10;Descrição gerada automaticamente com confiança baixa">
            <a:extLst>
              <a:ext uri="{FF2B5EF4-FFF2-40B4-BE49-F238E27FC236}">
                <a16:creationId xmlns:a16="http://schemas.microsoft.com/office/drawing/2014/main" id="{78328EE5-0205-5009-871A-A04F9A971E4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6422" y="3429000"/>
            <a:ext cx="4874054" cy="2705100"/>
          </a:xfrm>
          <a:prstGeom prst="rect">
            <a:avLst/>
          </a:prstGeom>
        </p:spPr>
      </p:pic>
      <p:pic>
        <p:nvPicPr>
          <p:cNvPr id="32" name="Imagem 31">
            <a:extLst>
              <a:ext uri="{FF2B5EF4-FFF2-40B4-BE49-F238E27FC236}">
                <a16:creationId xmlns:a16="http://schemas.microsoft.com/office/drawing/2014/main" id="{26451A0E-087C-2183-7B0A-F0ABF7E88C9A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71" y="275823"/>
            <a:ext cx="2425907" cy="365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30873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845CBE1-457B-3DF2-C4B5-6455662908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5325" y="965454"/>
            <a:ext cx="4581350" cy="1407679"/>
          </a:xfrm>
        </p:spPr>
        <p:txBody>
          <a:bodyPr vert="horz" lIns="91440" tIns="45720" rIns="91440" bIns="45720" rtlCol="0" anchor="t">
            <a:normAutofit fontScale="90000"/>
          </a:bodyPr>
          <a:lstStyle/>
          <a:p>
            <a:pPr>
              <a:lnSpc>
                <a:spcPct val="90000"/>
              </a:lnSpc>
            </a:pPr>
            <a:r>
              <a:rPr lang="pt-BR" sz="2800" kern="1200" cap="all" spc="30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art. 167 - Conceitos </a:t>
            </a:r>
            <a:br>
              <a:rPr lang="pt-BR" sz="2800" kern="1200" cap="all" spc="30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</a:br>
            <a:r>
              <a:rPr lang="pt-BR" sz="2800" kern="1200" cap="all" spc="30" baseline="0" dirty="0">
                <a:solidFill>
                  <a:schemeClr val="accent3"/>
                </a:solidFill>
                <a:latin typeface="+mj-lt"/>
                <a:ea typeface="+mj-ea"/>
                <a:cs typeface="+mj-cs"/>
              </a:rPr>
              <a:t>– Repriorização da vontade do poder público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82EA4542-FBA6-A01C-75EB-5802F2C4797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95325" y="2418286"/>
            <a:ext cx="3228149" cy="3509229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Clr>
                <a:srgbClr val="000000"/>
              </a:buClr>
              <a:buSzPts val="2400"/>
              <a:buNone/>
            </a:pPr>
            <a:r>
              <a:rPr lang="pt-BR" b="1" dirty="0">
                <a:sym typeface="Arial"/>
              </a:rPr>
              <a:t>Transferência</a:t>
            </a:r>
            <a:endParaRPr lang="pt-BR" b="1" dirty="0"/>
          </a:p>
          <a:p>
            <a:pPr marL="0" indent="0">
              <a:buClr>
                <a:srgbClr val="000000"/>
              </a:buClr>
              <a:buSzPts val="2400"/>
              <a:buNone/>
            </a:pPr>
            <a:r>
              <a:rPr lang="pt-BR" dirty="0">
                <a:sym typeface="Arial"/>
              </a:rPr>
              <a:t>Realocação de recursos financeiros entre as categorias econômicas de despesas.</a:t>
            </a:r>
          </a:p>
        </p:txBody>
      </p:sp>
      <p:pic>
        <p:nvPicPr>
          <p:cNvPr id="21" name="Imagem 20">
            <a:extLst>
              <a:ext uri="{FF2B5EF4-FFF2-40B4-BE49-F238E27FC236}">
                <a16:creationId xmlns:a16="http://schemas.microsoft.com/office/drawing/2014/main" id="{3119E5B0-49ED-3C54-76D7-C7E1F6D26E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6888" y="1669294"/>
            <a:ext cx="2769725" cy="1841866"/>
          </a:xfrm>
          <a:prstGeom prst="rect">
            <a:avLst/>
          </a:prstGeom>
        </p:spPr>
      </p:pic>
      <p:pic>
        <p:nvPicPr>
          <p:cNvPr id="5" name="Imagem 4">
            <a:extLst>
              <a:ext uri="{FF2B5EF4-FFF2-40B4-BE49-F238E27FC236}">
                <a16:creationId xmlns:a16="http://schemas.microsoft.com/office/drawing/2014/main" id="{48CFE918-D9BC-2C3A-9B13-52ECA5F79F0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71814" y="4286001"/>
            <a:ext cx="2959871" cy="1664927"/>
          </a:xfrm>
          <a:prstGeom prst="rect">
            <a:avLst/>
          </a:prstGeom>
        </p:spPr>
      </p:pic>
      <p:pic>
        <p:nvPicPr>
          <p:cNvPr id="18" name="Imagem 17">
            <a:extLst>
              <a:ext uri="{FF2B5EF4-FFF2-40B4-BE49-F238E27FC236}">
                <a16:creationId xmlns:a16="http://schemas.microsoft.com/office/drawing/2014/main" id="{7CF45950-FB9F-8948-B04D-440B8A82F85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297034" y="1673713"/>
            <a:ext cx="2666831" cy="1780109"/>
          </a:xfrm>
          <a:prstGeom prst="rect">
            <a:avLst/>
          </a:prstGeom>
        </p:spPr>
      </p:pic>
      <p:sp>
        <p:nvSpPr>
          <p:cNvPr id="15" name="AutoShape 2" descr="Personalização de Ambulâncias - Bem Estar Hospitalar">
            <a:extLst>
              <a:ext uri="{FF2B5EF4-FFF2-40B4-BE49-F238E27FC236}">
                <a16:creationId xmlns:a16="http://schemas.microsoft.com/office/drawing/2014/main" id="{2E3DBEEA-28E5-C90B-CC62-B2FC2174E647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599" y="3276599"/>
            <a:ext cx="2248215" cy="22482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sp>
        <p:nvSpPr>
          <p:cNvPr id="16" name="AutoShape 4" descr="Personalização de Ambulâncias - Bem Estar Hospitalar">
            <a:extLst>
              <a:ext uri="{FF2B5EF4-FFF2-40B4-BE49-F238E27FC236}">
                <a16:creationId xmlns:a16="http://schemas.microsoft.com/office/drawing/2014/main" id="{DC405774-6731-22D9-E1AE-1B00B7FD18C4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pt-BR"/>
          </a:p>
        </p:txBody>
      </p:sp>
      <p:pic>
        <p:nvPicPr>
          <p:cNvPr id="23" name="Imagem 22">
            <a:extLst>
              <a:ext uri="{FF2B5EF4-FFF2-40B4-BE49-F238E27FC236}">
                <a16:creationId xmlns:a16="http://schemas.microsoft.com/office/drawing/2014/main" id="{FC30C67F-8F77-2F91-F150-419ECF4701C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240963" y="4297556"/>
            <a:ext cx="2778972" cy="1659957"/>
          </a:xfrm>
          <a:prstGeom prst="rect">
            <a:avLst/>
          </a:prstGeom>
        </p:spPr>
      </p:pic>
      <p:pic>
        <p:nvPicPr>
          <p:cNvPr id="24" name="Imagem 23">
            <a:extLst>
              <a:ext uri="{FF2B5EF4-FFF2-40B4-BE49-F238E27FC236}">
                <a16:creationId xmlns:a16="http://schemas.microsoft.com/office/drawing/2014/main" id="{FD693A85-8443-7389-DFBE-25CDD36B1F3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71" y="275823"/>
            <a:ext cx="2425907" cy="365409"/>
          </a:xfrm>
          <a:prstGeom prst="rect">
            <a:avLst/>
          </a:prstGeom>
        </p:spPr>
      </p:pic>
      <p:sp>
        <p:nvSpPr>
          <p:cNvPr id="26" name="CaixaDeTexto 25">
            <a:extLst>
              <a:ext uri="{FF2B5EF4-FFF2-40B4-BE49-F238E27FC236}">
                <a16:creationId xmlns:a16="http://schemas.microsoft.com/office/drawing/2014/main" id="{5406FBA1-EDDC-3F79-B4D5-46CBD618459E}"/>
              </a:ext>
            </a:extLst>
          </p:cNvPr>
          <p:cNvSpPr txBox="1"/>
          <p:nvPr/>
        </p:nvSpPr>
        <p:spPr>
          <a:xfrm>
            <a:off x="7988417" y="1078469"/>
            <a:ext cx="217190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Despesas de capital </a:t>
            </a:r>
          </a:p>
        </p:txBody>
      </p:sp>
      <p:sp>
        <p:nvSpPr>
          <p:cNvPr id="32" name="CaixaDeTexto 31">
            <a:extLst>
              <a:ext uri="{FF2B5EF4-FFF2-40B4-BE49-F238E27FC236}">
                <a16:creationId xmlns:a16="http://schemas.microsoft.com/office/drawing/2014/main" id="{8655122E-E97E-FED4-39B3-A8E98A1BF6B5}"/>
              </a:ext>
            </a:extLst>
          </p:cNvPr>
          <p:cNvSpPr txBox="1"/>
          <p:nvPr/>
        </p:nvSpPr>
        <p:spPr>
          <a:xfrm>
            <a:off x="7988417" y="3659154"/>
            <a:ext cx="2769725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pt-BR" b="1" dirty="0"/>
              <a:t>Despesas</a:t>
            </a:r>
            <a:r>
              <a:rPr lang="en-US" b="1" dirty="0"/>
              <a:t> </a:t>
            </a:r>
            <a:r>
              <a:rPr lang="pt-BR" b="1" dirty="0"/>
              <a:t>correntes</a:t>
            </a:r>
          </a:p>
        </p:txBody>
      </p:sp>
    </p:spTree>
    <p:extLst>
      <p:ext uri="{BB962C8B-B14F-4D97-AF65-F5344CB8AC3E}">
        <p14:creationId xmlns:p14="http://schemas.microsoft.com/office/powerpoint/2010/main" val="30692424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" grpId="0"/>
      <p:bldP spid="32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3" name="Google Shape;463;p116"/>
          <p:cNvSpPr/>
          <p:nvPr/>
        </p:nvSpPr>
        <p:spPr>
          <a:xfrm>
            <a:off x="838200" y="2815335"/>
            <a:ext cx="10055087" cy="230828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pt-BR" sz="2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Ações e serviços públicos de saúde</a:t>
            </a:r>
            <a:endParaRPr dirty="0"/>
          </a:p>
          <a:p>
            <a:pPr marL="342900" marR="0" lvl="0" indent="-1905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None/>
            </a:pP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pt-BR" sz="2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Arts</a:t>
            </a:r>
            <a:r>
              <a:rPr lang="pt-BR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. 2º e 3º da Lei Complementar nº 141/2012</a:t>
            </a:r>
            <a:endParaRPr dirty="0"/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endParaRPr lang="pt-BR"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342900" marR="0" lvl="0" indent="-34290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400"/>
              <a:buFont typeface="Arial"/>
              <a:buChar char="•"/>
            </a:pPr>
            <a:r>
              <a:rPr lang="pt-BR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Entidades sem fins lucrativos indicados por Portaria do Ministério da </a:t>
            </a:r>
            <a:r>
              <a:rPr lang="pt-BR" sz="2400" b="0" i="0" u="none" strike="noStrike" cap="none" dirty="0" err="1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saude</a:t>
            </a:r>
            <a:r>
              <a:rPr lang="pt-BR" sz="2400" b="0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 ( LC 197)</a:t>
            </a:r>
            <a:endParaRPr sz="2400" b="0" i="0" u="none" strike="noStrike" cap="none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4" name="Google Shape;464;p116"/>
          <p:cNvSpPr/>
          <p:nvPr/>
        </p:nvSpPr>
        <p:spPr>
          <a:xfrm>
            <a:off x="838199" y="1696437"/>
            <a:ext cx="973703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sp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i="0" u="none" strike="noStrike" cap="none">
                <a:solidFill>
                  <a:schemeClr val="accent5"/>
                </a:solidFill>
                <a:latin typeface="Arial"/>
                <a:ea typeface="Arial"/>
                <a:cs typeface="Arial"/>
                <a:sym typeface="Arial"/>
              </a:rPr>
              <a:t>OBJETOS DE EXECUÇÃO DOS RECURSOS</a:t>
            </a: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465" name="Google Shape;465;p116"/>
          <p:cNvSpPr txBox="1">
            <a:spLocks noGrp="1"/>
          </p:cNvSpPr>
          <p:nvPr>
            <p:ph type="title" idx="4294967295"/>
          </p:nvPr>
        </p:nvSpPr>
        <p:spPr>
          <a:xfrm>
            <a:off x="0" y="255588"/>
            <a:ext cx="10515600" cy="13255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/>
          <a:p>
            <a: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3200" b="1" i="0" u="none" strike="noStrike" cap="none" dirty="0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rPr>
              <a:t>LEI COMPLEMENTAR 172/20 e 197/22 - SALDOS FNS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98828755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>
            <a:extLst>
              <a:ext uri="{FF2B5EF4-FFF2-40B4-BE49-F238E27FC236}">
                <a16:creationId xmlns:a16="http://schemas.microsoft.com/office/drawing/2014/main" id="{AA454021-1E7B-0D9E-7648-B17F778504D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Saldos municípios da Paraíba </a:t>
            </a: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A318C70D-F4D4-F47E-4911-0B5135E298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51760" y="2014194"/>
            <a:ext cx="6107430" cy="38739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7094810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2F328FBF-BF1A-52E3-58D9-5A48C928DC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 dirty="0"/>
              <a:t>Roteiro </a:t>
            </a:r>
          </a:p>
        </p:txBody>
      </p:sp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6F61613E-588F-511A-4A53-0AA359F2F18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200000"/>
              </a:lnSpc>
            </a:pPr>
            <a:r>
              <a:rPr lang="pt-BR" sz="1900" dirty="0"/>
              <a:t>Financiamento do SUS – Gasto público </a:t>
            </a:r>
          </a:p>
          <a:p>
            <a:pPr>
              <a:lnSpc>
                <a:spcPct val="200000"/>
              </a:lnSpc>
            </a:pPr>
            <a:r>
              <a:rPr lang="pt-BR" sz="1900" dirty="0"/>
              <a:t>Normas gerais para ações de serviços públicos em saúde</a:t>
            </a:r>
          </a:p>
          <a:p>
            <a:pPr>
              <a:lnSpc>
                <a:spcPct val="200000"/>
              </a:lnSpc>
            </a:pPr>
            <a:r>
              <a:rPr lang="pt-BR" sz="1900" dirty="0"/>
              <a:t>Regras para aplicação recursos federais </a:t>
            </a:r>
          </a:p>
          <a:p>
            <a:pPr>
              <a:lnSpc>
                <a:spcPct val="200000"/>
              </a:lnSpc>
            </a:pPr>
            <a:r>
              <a:rPr lang="pt-BR" sz="1900" dirty="0"/>
              <a:t>Reprogramação dos saldos </a:t>
            </a:r>
          </a:p>
        </p:txBody>
      </p:sp>
    </p:spTree>
    <p:extLst>
      <p:ext uri="{BB962C8B-B14F-4D97-AF65-F5344CB8AC3E}">
        <p14:creationId xmlns:p14="http://schemas.microsoft.com/office/powerpoint/2010/main" val="105684750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aixaDeTexto 9">
            <a:extLst>
              <a:ext uri="{FF2B5EF4-FFF2-40B4-BE49-F238E27FC236}">
                <a16:creationId xmlns:a16="http://schemas.microsoft.com/office/drawing/2014/main" id="{76439ED1-9198-D953-1371-8BBECFF29B0A}"/>
              </a:ext>
            </a:extLst>
          </p:cNvPr>
          <p:cNvGraphicFramePr/>
          <p:nvPr/>
        </p:nvGraphicFramePr>
        <p:xfrm>
          <a:off x="922790" y="1023456"/>
          <a:ext cx="5360566" cy="4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19" name="CaixaDeTexto 9">
            <a:extLst>
              <a:ext uri="{FF2B5EF4-FFF2-40B4-BE49-F238E27FC236}">
                <a16:creationId xmlns:a16="http://schemas.microsoft.com/office/drawing/2014/main" id="{76439ED1-9198-D953-1371-8BBECFF29B0A}"/>
              </a:ext>
            </a:extLst>
          </p:cNvPr>
          <p:cNvGraphicFramePr/>
          <p:nvPr/>
        </p:nvGraphicFramePr>
        <p:xfrm>
          <a:off x="6307415" y="1023456"/>
          <a:ext cx="5579785" cy="4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21" name="CaixaDeTexto 20">
            <a:extLst>
              <a:ext uri="{FF2B5EF4-FFF2-40B4-BE49-F238E27FC236}">
                <a16:creationId xmlns:a16="http://schemas.microsoft.com/office/drawing/2014/main" id="{42FFDDFD-014D-145F-4E45-2EC11FB36493}"/>
              </a:ext>
            </a:extLst>
          </p:cNvPr>
          <p:cNvSpPr txBox="1"/>
          <p:nvPr/>
        </p:nvSpPr>
        <p:spPr>
          <a:xfrm>
            <a:off x="624523" y="6212845"/>
            <a:ext cx="11262677" cy="369332"/>
          </a:xfrm>
          <a:prstGeom prst="rect">
            <a:avLst/>
          </a:prstGeom>
          <a:solidFill>
            <a:srgbClr val="324834"/>
          </a:solidFill>
        </p:spPr>
        <p:txBody>
          <a:bodyPr wrap="square">
            <a:spAutoFit/>
          </a:bodyPr>
          <a:lstStyle/>
          <a:p>
            <a:pPr algn="ctr"/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01 de janeiro de 2018</a:t>
            </a:r>
            <a:r>
              <a:rPr lang="pt-BR" dirty="0"/>
              <a:t> 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43839843-198B-5520-A279-FCDADD119E38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71" y="275823"/>
            <a:ext cx="2425907" cy="365409"/>
          </a:xfrm>
          <a:prstGeom prst="rect">
            <a:avLst/>
          </a:prstGeom>
        </p:spPr>
      </p:pic>
      <p:sp>
        <p:nvSpPr>
          <p:cNvPr id="24" name="CaixaDeTexto 23">
            <a:extLst>
              <a:ext uri="{FF2B5EF4-FFF2-40B4-BE49-F238E27FC236}">
                <a16:creationId xmlns:a16="http://schemas.microsoft.com/office/drawing/2014/main" id="{0437B00E-16BF-F6AE-521F-EF78CAE22DC8}"/>
              </a:ext>
            </a:extLst>
          </p:cNvPr>
          <p:cNvSpPr txBox="1"/>
          <p:nvPr/>
        </p:nvSpPr>
        <p:spPr>
          <a:xfrm rot="10279323" flipV="1">
            <a:off x="1412130" y="2900690"/>
            <a:ext cx="8944911" cy="646331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pPr algn="ctr"/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Valores não for executados até o final do exercício financeiro de 2023 deverão ser devolvidos à União.</a:t>
            </a:r>
            <a:r>
              <a:rPr lang="pt-BR" dirty="0"/>
              <a:t> </a:t>
            </a:r>
          </a:p>
        </p:txBody>
      </p:sp>
      <p:graphicFrame>
        <p:nvGraphicFramePr>
          <p:cNvPr id="25" name="Tabela 24">
            <a:extLst>
              <a:ext uri="{FF2B5EF4-FFF2-40B4-BE49-F238E27FC236}">
                <a16:creationId xmlns:a16="http://schemas.microsoft.com/office/drawing/2014/main" id="{877E8719-9689-9F64-792F-6C3BF0EDFD4D}"/>
              </a:ext>
            </a:extLst>
          </p:cNvPr>
          <p:cNvGraphicFramePr>
            <a:graphicFrameLocks noGrp="1"/>
          </p:cNvGraphicFramePr>
          <p:nvPr/>
        </p:nvGraphicFramePr>
        <p:xfrm>
          <a:off x="304800" y="1742154"/>
          <a:ext cx="578033" cy="2974019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578033">
                  <a:extLst>
                    <a:ext uri="{9D8B030D-6E8A-4147-A177-3AD203B41FA5}">
                      <a16:colId xmlns:a16="http://schemas.microsoft.com/office/drawing/2014/main" val="3245160846"/>
                    </a:ext>
                  </a:extLst>
                </a:gridCol>
              </a:tblGrid>
              <a:tr h="2974019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100" b="1" u="none" strike="noStrike" dirty="0">
                          <a:effectLst/>
                        </a:rPr>
                        <a:t>CONTAS ABERTAS ANTES 2018</a:t>
                      </a:r>
                      <a:endParaRPr lang="pt-BR" sz="110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>
                    <a:solidFill>
                      <a:srgbClr val="A9DA7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64174393"/>
                  </a:ext>
                </a:extLst>
              </a:tr>
            </a:tbl>
          </a:graphicData>
        </a:graphic>
      </p:graphicFrame>
      <p:sp>
        <p:nvSpPr>
          <p:cNvPr id="27" name="Seta: para Baixo 26">
            <a:extLst>
              <a:ext uri="{FF2B5EF4-FFF2-40B4-BE49-F238E27FC236}">
                <a16:creationId xmlns:a16="http://schemas.microsoft.com/office/drawing/2014/main" id="{444E0295-F151-2675-A976-AB05E9F4F485}"/>
              </a:ext>
            </a:extLst>
          </p:cNvPr>
          <p:cNvSpPr/>
          <p:nvPr/>
        </p:nvSpPr>
        <p:spPr>
          <a:xfrm rot="10800000">
            <a:off x="5869619" y="5669582"/>
            <a:ext cx="452761" cy="329924"/>
          </a:xfrm>
          <a:prstGeom prst="downArrow">
            <a:avLst/>
          </a:prstGeom>
          <a:solidFill>
            <a:srgbClr val="97B7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28" name="CaixaDeTexto 27">
            <a:extLst>
              <a:ext uri="{FF2B5EF4-FFF2-40B4-BE49-F238E27FC236}">
                <a16:creationId xmlns:a16="http://schemas.microsoft.com/office/drawing/2014/main" id="{A97F05AA-B86E-B5E4-E130-5EEEF01F6C6D}"/>
              </a:ext>
            </a:extLst>
          </p:cNvPr>
          <p:cNvSpPr txBox="1"/>
          <p:nvPr/>
        </p:nvSpPr>
        <p:spPr>
          <a:xfrm>
            <a:off x="3107094" y="213820"/>
            <a:ext cx="7567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LEI COMPLEMENTAR N. 197/22 E LEI COMPLEMENTAR N. 172/20</a:t>
            </a:r>
          </a:p>
        </p:txBody>
      </p:sp>
    </p:spTree>
    <p:extLst>
      <p:ext uri="{BB962C8B-B14F-4D97-AF65-F5344CB8AC3E}">
        <p14:creationId xmlns:p14="http://schemas.microsoft.com/office/powerpoint/2010/main" val="11394682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Graphic spid="19" grpId="0">
        <p:bldAsOne/>
      </p:bldGraphic>
      <p:bldP spid="24" grpId="0" animBg="1"/>
      <p:bldP spid="2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" name="CaixaDeTexto 9">
            <a:extLst>
              <a:ext uri="{FF2B5EF4-FFF2-40B4-BE49-F238E27FC236}">
                <a16:creationId xmlns:a16="http://schemas.microsoft.com/office/drawing/2014/main" id="{76439ED1-9198-D953-1371-8BBECFF29B0A}"/>
              </a:ext>
            </a:extLst>
          </p:cNvPr>
          <p:cNvGraphicFramePr/>
          <p:nvPr/>
        </p:nvGraphicFramePr>
        <p:xfrm>
          <a:off x="910760" y="1696450"/>
          <a:ext cx="10609303" cy="4400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1" name="CaixaDeTexto 20">
            <a:extLst>
              <a:ext uri="{FF2B5EF4-FFF2-40B4-BE49-F238E27FC236}">
                <a16:creationId xmlns:a16="http://schemas.microsoft.com/office/drawing/2014/main" id="{42FFDDFD-014D-145F-4E45-2EC11FB36493}"/>
              </a:ext>
            </a:extLst>
          </p:cNvPr>
          <p:cNvSpPr txBox="1"/>
          <p:nvPr/>
        </p:nvSpPr>
        <p:spPr>
          <a:xfrm>
            <a:off x="257386" y="908472"/>
            <a:ext cx="11262677" cy="369332"/>
          </a:xfrm>
          <a:prstGeom prst="rect">
            <a:avLst/>
          </a:prstGeom>
          <a:solidFill>
            <a:srgbClr val="324834"/>
          </a:solidFill>
        </p:spPr>
        <p:txBody>
          <a:bodyPr wrap="square">
            <a:spAutoFit/>
          </a:bodyPr>
          <a:lstStyle/>
          <a:p>
            <a:pPr algn="ctr"/>
            <a:r>
              <a:rPr lang="pt-BR" sz="18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01 de janeiro de 2018</a:t>
            </a:r>
            <a:r>
              <a:rPr lang="pt-BR" dirty="0"/>
              <a:t> </a:t>
            </a:r>
          </a:p>
        </p:txBody>
      </p:sp>
      <p:pic>
        <p:nvPicPr>
          <p:cNvPr id="22" name="Imagem 21">
            <a:extLst>
              <a:ext uri="{FF2B5EF4-FFF2-40B4-BE49-F238E27FC236}">
                <a16:creationId xmlns:a16="http://schemas.microsoft.com/office/drawing/2014/main" id="{43839843-198B-5520-A279-FCDADD119E38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71" y="275823"/>
            <a:ext cx="2425907" cy="365409"/>
          </a:xfrm>
          <a:prstGeom prst="rect">
            <a:avLst/>
          </a:prstGeom>
        </p:spPr>
      </p:pic>
      <p:graphicFrame>
        <p:nvGraphicFramePr>
          <p:cNvPr id="2" name="Tabela 1">
            <a:extLst>
              <a:ext uri="{FF2B5EF4-FFF2-40B4-BE49-F238E27FC236}">
                <a16:creationId xmlns:a16="http://schemas.microsoft.com/office/drawing/2014/main" id="{D3B6F45D-6FF4-2131-F991-9EBAD58A92A3}"/>
              </a:ext>
            </a:extLst>
          </p:cNvPr>
          <p:cNvGraphicFramePr>
            <a:graphicFrameLocks noGrp="1"/>
          </p:cNvGraphicFramePr>
          <p:nvPr/>
        </p:nvGraphicFramePr>
        <p:xfrm>
          <a:off x="98283" y="1846555"/>
          <a:ext cx="812477" cy="334688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812477">
                  <a:extLst>
                    <a:ext uri="{9D8B030D-6E8A-4147-A177-3AD203B41FA5}">
                      <a16:colId xmlns:a16="http://schemas.microsoft.com/office/drawing/2014/main" val="805666217"/>
                    </a:ext>
                  </a:extLst>
                </a:gridCol>
              </a:tblGrid>
              <a:tr h="3346882">
                <a:tc>
                  <a:txBody>
                    <a:bodyPr/>
                    <a:lstStyle/>
                    <a:p>
                      <a:pPr algn="ctr" fontAlgn="ctr"/>
                      <a:r>
                        <a:rPr lang="pt-BR" sz="1050" b="1" u="none" strike="noStrike" dirty="0">
                          <a:effectLst/>
                        </a:rPr>
                        <a:t>CONTAS ABERTAS DEPOIS DE 2018</a:t>
                      </a:r>
                    </a:p>
                    <a:p>
                      <a:pPr algn="ctr" fontAlgn="ctr"/>
                      <a:r>
                        <a:rPr lang="pt-BR" sz="1050" b="1" u="none" strike="noStrike" dirty="0">
                          <a:effectLst/>
                        </a:rPr>
                        <a:t> (CUSTEIOSUS E INVESTSUS)</a:t>
                      </a:r>
                    </a:p>
                    <a:p>
                      <a:pPr algn="ctr" fontAlgn="ctr"/>
                      <a:r>
                        <a:rPr lang="pt-BR" sz="1050" b="1" u="none" strike="noStrike" dirty="0">
                          <a:effectLst/>
                        </a:rPr>
                        <a:t> Bloco Manutenção e Bloco Estruturação</a:t>
                      </a:r>
                      <a:endParaRPr lang="pt-BR" sz="1050" b="1" i="0" u="none" strike="noStrike" dirty="0">
                        <a:solidFill>
                          <a:srgbClr val="000000"/>
                        </a:solidFill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9525" marR="9525" marT="9525" marB="0" vert="vert270" anchor="ctr">
                    <a:solidFill>
                      <a:schemeClr val="bg1">
                        <a:lumMod val="5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83030832"/>
                  </a:ext>
                </a:extLst>
              </a:tr>
            </a:tbl>
          </a:graphicData>
        </a:graphic>
      </p:graphicFrame>
      <p:sp>
        <p:nvSpPr>
          <p:cNvPr id="3" name="Seta: para Baixo 2">
            <a:extLst>
              <a:ext uri="{FF2B5EF4-FFF2-40B4-BE49-F238E27FC236}">
                <a16:creationId xmlns:a16="http://schemas.microsoft.com/office/drawing/2014/main" id="{0F027B41-F8B8-0E67-260E-DB9634059956}"/>
              </a:ext>
            </a:extLst>
          </p:cNvPr>
          <p:cNvSpPr/>
          <p:nvPr/>
        </p:nvSpPr>
        <p:spPr>
          <a:xfrm>
            <a:off x="4935985" y="1322165"/>
            <a:ext cx="452761" cy="329924"/>
          </a:xfrm>
          <a:prstGeom prst="downArrow">
            <a:avLst/>
          </a:prstGeom>
          <a:solidFill>
            <a:srgbClr val="97B79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t-BR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EB65F481-A2DA-76A8-028C-5222D4DE5110}"/>
              </a:ext>
            </a:extLst>
          </p:cNvPr>
          <p:cNvSpPr txBox="1"/>
          <p:nvPr/>
        </p:nvSpPr>
        <p:spPr>
          <a:xfrm>
            <a:off x="1440402" y="6254286"/>
            <a:ext cx="8520343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1400" b="1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Recursos EXTRAORDINÁRIOS transferidos para COVID SOMENTE em 2020 não podem ser reprogramados – Orçamento de Guerra</a:t>
            </a:r>
            <a:r>
              <a:rPr lang="pt-BR" sz="1400" dirty="0"/>
              <a:t> </a:t>
            </a:r>
          </a:p>
        </p:txBody>
      </p:sp>
      <p:sp>
        <p:nvSpPr>
          <p:cNvPr id="10" name="CaixaDeTexto 9">
            <a:extLst>
              <a:ext uri="{FF2B5EF4-FFF2-40B4-BE49-F238E27FC236}">
                <a16:creationId xmlns:a16="http://schemas.microsoft.com/office/drawing/2014/main" id="{CCA362AC-50DE-34BE-AD68-2F0B18AA29FF}"/>
              </a:ext>
            </a:extLst>
          </p:cNvPr>
          <p:cNvSpPr txBox="1"/>
          <p:nvPr/>
        </p:nvSpPr>
        <p:spPr>
          <a:xfrm>
            <a:off x="3107094" y="213820"/>
            <a:ext cx="75671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dirty="0"/>
              <a:t>LEI COMPLEMENTAR N. 172/20</a:t>
            </a:r>
          </a:p>
        </p:txBody>
      </p:sp>
    </p:spTree>
    <p:extLst>
      <p:ext uri="{BB962C8B-B14F-4D97-AF65-F5344CB8AC3E}">
        <p14:creationId xmlns:p14="http://schemas.microsoft.com/office/powerpoint/2010/main" val="23349020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14" grpId="0">
        <p:bldAsOne/>
      </p:bldGraphic>
      <p:bldP spid="3" grpId="0" animBg="1"/>
      <p:bldP spid="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Espaço Reservado para Texto 7">
            <a:extLst>
              <a:ext uri="{FF2B5EF4-FFF2-40B4-BE49-F238E27FC236}">
                <a16:creationId xmlns:a16="http://schemas.microsoft.com/office/drawing/2014/main" id="{02F2B2E4-47DC-7C76-FA76-0077AFA53231}"/>
              </a:ext>
            </a:extLst>
          </p:cNvPr>
          <p:cNvSpPr txBox="1">
            <a:spLocks/>
          </p:cNvSpPr>
          <p:nvPr/>
        </p:nvSpPr>
        <p:spPr>
          <a:xfrm>
            <a:off x="5572226" y="1696389"/>
            <a:ext cx="2311145" cy="36484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lIns="91440" tIns="45720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/>
              <a:t>Movimentação das contas </a:t>
            </a:r>
          </a:p>
        </p:txBody>
      </p:sp>
      <p:sp>
        <p:nvSpPr>
          <p:cNvPr id="12" name="Espaço Reservado para Texto 3">
            <a:extLst>
              <a:ext uri="{FF2B5EF4-FFF2-40B4-BE49-F238E27FC236}">
                <a16:creationId xmlns:a16="http://schemas.microsoft.com/office/drawing/2014/main" id="{88483BE3-1108-8D42-C104-9190BC0A4004}"/>
              </a:ext>
            </a:extLst>
          </p:cNvPr>
          <p:cNvSpPr txBox="1">
            <a:spLocks/>
          </p:cNvSpPr>
          <p:nvPr/>
        </p:nvSpPr>
        <p:spPr>
          <a:xfrm>
            <a:off x="263489" y="1696389"/>
            <a:ext cx="2496490" cy="3647605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lIns="91440" tIns="45720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/>
              <a:t>USO DE RECURSOS PROPRIOS</a:t>
            </a:r>
          </a:p>
        </p:txBody>
      </p:sp>
      <p:sp>
        <p:nvSpPr>
          <p:cNvPr id="9" name="Espaço Reservado para Texto 8">
            <a:extLst>
              <a:ext uri="{FF2B5EF4-FFF2-40B4-BE49-F238E27FC236}">
                <a16:creationId xmlns:a16="http://schemas.microsoft.com/office/drawing/2014/main" id="{29C456F1-7288-77C6-4844-552BF0DB73B4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5572226" y="2838316"/>
            <a:ext cx="2084387" cy="2465388"/>
          </a:xfrm>
        </p:spPr>
        <p:txBody>
          <a:bodyPr>
            <a:normAutofit fontScale="85000" lnSpcReduction="20000"/>
          </a:bodyPr>
          <a:lstStyle/>
          <a:p>
            <a:r>
              <a:rPr lang="pt-BR" b="1" dirty="0">
                <a:sym typeface="Calibri"/>
              </a:rPr>
              <a:t>NÃO MOVIMENTAR</a:t>
            </a:r>
            <a:r>
              <a:rPr lang="pt-BR" dirty="0">
                <a:sym typeface="Calibri"/>
              </a:rPr>
              <a:t> NAS CONTAS FEDERAIS RECURSOS PROPRIOS NEM ESTADUAIS</a:t>
            </a:r>
          </a:p>
          <a:p>
            <a:r>
              <a:rPr lang="pt-BR" dirty="0">
                <a:sym typeface="Calibri"/>
              </a:rPr>
              <a:t>-</a:t>
            </a:r>
            <a:r>
              <a:rPr lang="pt-BR" b="1" dirty="0">
                <a:sym typeface="Calibri"/>
              </a:rPr>
              <a:t>OS PAGAMENTOS </a:t>
            </a:r>
            <a:r>
              <a:rPr lang="pt-BR" b="1" dirty="0" err="1">
                <a:sym typeface="Calibri"/>
              </a:rPr>
              <a:t>DEVERÃSER</a:t>
            </a:r>
            <a:r>
              <a:rPr lang="pt-BR" b="1" dirty="0">
                <a:sym typeface="Calibri"/>
              </a:rPr>
              <a:t> </a:t>
            </a:r>
            <a:r>
              <a:rPr lang="pt-BR" dirty="0">
                <a:sym typeface="Calibri"/>
              </a:rPr>
              <a:t>REALIZADOS NAS CONTAS DE ORIGEM</a:t>
            </a:r>
            <a:endParaRPr lang="pt-BR" dirty="0"/>
          </a:p>
          <a:p>
            <a:endParaRPr lang="pt-BR" dirty="0"/>
          </a:p>
        </p:txBody>
      </p:sp>
      <p:pic>
        <p:nvPicPr>
          <p:cNvPr id="11" name="Imagem 10">
            <a:extLst>
              <a:ext uri="{FF2B5EF4-FFF2-40B4-BE49-F238E27FC236}">
                <a16:creationId xmlns:a16="http://schemas.microsoft.com/office/drawing/2014/main" id="{A6762BF1-D256-7072-800A-FF8FB4FB8BD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071" y="275823"/>
            <a:ext cx="2425907" cy="365409"/>
          </a:xfrm>
          <a:prstGeom prst="rect">
            <a:avLst/>
          </a:prstGeom>
        </p:spPr>
      </p:pic>
      <p:sp>
        <p:nvSpPr>
          <p:cNvPr id="13" name="Espaço Reservado para Texto 4">
            <a:extLst>
              <a:ext uri="{FF2B5EF4-FFF2-40B4-BE49-F238E27FC236}">
                <a16:creationId xmlns:a16="http://schemas.microsoft.com/office/drawing/2014/main" id="{0521C26C-D026-E7B5-091A-061FF5A04C49}"/>
              </a:ext>
            </a:extLst>
          </p:cNvPr>
          <p:cNvSpPr txBox="1">
            <a:spLocks/>
          </p:cNvSpPr>
          <p:nvPr/>
        </p:nvSpPr>
        <p:spPr>
          <a:xfrm>
            <a:off x="458512" y="2929330"/>
            <a:ext cx="1967216" cy="2465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pt-BR" b="1" dirty="0"/>
          </a:p>
          <a:p>
            <a:r>
              <a:rPr lang="pt-BR" b="1" dirty="0"/>
              <a:t>NÃO USAR </a:t>
            </a:r>
            <a:r>
              <a:rPr lang="pt-BR" dirty="0"/>
              <a:t>RECURSOS PROPRIOS PARA SUBSTITUIR O COMPLEMENTO FEDERAL</a:t>
            </a:r>
          </a:p>
        </p:txBody>
      </p:sp>
      <p:sp>
        <p:nvSpPr>
          <p:cNvPr id="16" name="Espaço Reservado para Texto 5">
            <a:extLst>
              <a:ext uri="{FF2B5EF4-FFF2-40B4-BE49-F238E27FC236}">
                <a16:creationId xmlns:a16="http://schemas.microsoft.com/office/drawing/2014/main" id="{6DCB1748-B524-FB74-0373-10CADD05EE18}"/>
              </a:ext>
            </a:extLst>
          </p:cNvPr>
          <p:cNvSpPr txBox="1">
            <a:spLocks/>
          </p:cNvSpPr>
          <p:nvPr/>
        </p:nvSpPr>
        <p:spPr>
          <a:xfrm>
            <a:off x="3098534" y="1696389"/>
            <a:ext cx="1945996" cy="3648456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lIns="91440" tIns="45720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dirty="0"/>
              <a:t>SAIPS</a:t>
            </a:r>
          </a:p>
        </p:txBody>
      </p:sp>
      <p:sp>
        <p:nvSpPr>
          <p:cNvPr id="17" name="Espaço Reservado para Texto 6">
            <a:extLst>
              <a:ext uri="{FF2B5EF4-FFF2-40B4-BE49-F238E27FC236}">
                <a16:creationId xmlns:a16="http://schemas.microsoft.com/office/drawing/2014/main" id="{21CCE097-5A17-2322-C0BC-4CA30C7BA29B}"/>
              </a:ext>
            </a:extLst>
          </p:cNvPr>
          <p:cNvSpPr txBox="1">
            <a:spLocks/>
          </p:cNvSpPr>
          <p:nvPr/>
        </p:nvSpPr>
        <p:spPr>
          <a:xfrm>
            <a:off x="3239910" y="2794454"/>
            <a:ext cx="1663244" cy="24658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/>
              <a:t>NÃO TEM QUE INSERIR </a:t>
            </a:r>
            <a:r>
              <a:rPr lang="pt-BR" dirty="0"/>
              <a:t>DADOS NO SAIPS PARA FINS DE CUMPRIMENTO A LC 197/22  E PORTARIA N. 96/2023</a:t>
            </a:r>
          </a:p>
        </p:txBody>
      </p:sp>
      <p:sp>
        <p:nvSpPr>
          <p:cNvPr id="7" name="Espaço Reservado para Texto 7">
            <a:extLst>
              <a:ext uri="{FF2B5EF4-FFF2-40B4-BE49-F238E27FC236}">
                <a16:creationId xmlns:a16="http://schemas.microsoft.com/office/drawing/2014/main" id="{AA78B69B-5B29-FF45-74BA-226E35424E30}"/>
              </a:ext>
            </a:extLst>
          </p:cNvPr>
          <p:cNvSpPr txBox="1">
            <a:spLocks/>
          </p:cNvSpPr>
          <p:nvPr/>
        </p:nvSpPr>
        <p:spPr>
          <a:xfrm>
            <a:off x="8184309" y="1696389"/>
            <a:ext cx="2598240" cy="3790549"/>
          </a:xfrm>
          <a:prstGeom prst="rect">
            <a:avLst/>
          </a:prstGeom>
          <a:solidFill>
            <a:schemeClr val="bg1"/>
          </a:solidFill>
          <a:ln w="12700">
            <a:solidFill>
              <a:schemeClr val="tx2">
                <a:lumMod val="20000"/>
                <a:lumOff val="80000"/>
              </a:schemeClr>
            </a:solidFill>
          </a:ln>
        </p:spPr>
        <p:txBody>
          <a:bodyPr vert="horz" lIns="91440" tIns="457200" rIns="91440" bIns="45720" rtlCol="0">
            <a:noAutofit/>
          </a:bodyPr>
          <a:lstStyle>
            <a:lvl1pPr marL="0" indent="0" algn="ctr" defTabSz="914400" rtl="0" eaLnBrk="1" latinLnBrk="0" hangingPunct="1">
              <a:lnSpc>
                <a:spcPct val="120000"/>
              </a:lnSpc>
              <a:spcBef>
                <a:spcPts val="1000"/>
              </a:spcBef>
              <a:buFont typeface="Arial" panose="020B0604020202020204" pitchFamily="34" charset="0"/>
              <a:buNone/>
              <a:defRPr sz="3200" b="0" kern="1200">
                <a:solidFill>
                  <a:schemeClr val="accent4"/>
                </a:solidFill>
                <a:latin typeface="+mj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12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sz="2000" b="1" dirty="0"/>
              <a:t>Pactuação CIB </a:t>
            </a:r>
          </a:p>
        </p:txBody>
      </p:sp>
      <p:sp>
        <p:nvSpPr>
          <p:cNvPr id="5" name="Espaço Reservado para Texto 4">
            <a:extLst>
              <a:ext uri="{FF2B5EF4-FFF2-40B4-BE49-F238E27FC236}">
                <a16:creationId xmlns:a16="http://schemas.microsoft.com/office/drawing/2014/main" id="{CF2FCC26-8018-45F4-9257-E6ABB870A52A}"/>
              </a:ext>
            </a:extLst>
          </p:cNvPr>
          <p:cNvSpPr>
            <a:spLocks noGrp="1"/>
          </p:cNvSpPr>
          <p:nvPr>
            <p:ph type="body" sz="quarter" idx="4294967295"/>
          </p:nvPr>
        </p:nvSpPr>
        <p:spPr>
          <a:xfrm>
            <a:off x="8420985" y="2854117"/>
            <a:ext cx="2047875" cy="2465388"/>
          </a:xfrm>
        </p:spPr>
        <p:txBody>
          <a:bodyPr/>
          <a:lstStyle/>
          <a:p>
            <a:r>
              <a:rPr lang="pt-BR" sz="1900" b="1" dirty="0"/>
              <a:t>NÃO TEM PACTUAÇÃO CIB PARA REPROGRAMAÇÃO DOS SALDOS</a:t>
            </a:r>
            <a:endParaRPr lang="pt-BR" sz="1900" dirty="0"/>
          </a:p>
        </p:txBody>
      </p:sp>
    </p:spTree>
    <p:extLst>
      <p:ext uri="{BB962C8B-B14F-4D97-AF65-F5344CB8AC3E}">
        <p14:creationId xmlns:p14="http://schemas.microsoft.com/office/powerpoint/2010/main" val="25490840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7" name="Google Shape;657;p31"/>
          <p:cNvSpPr txBox="1">
            <a:spLocks noGrp="1"/>
          </p:cNvSpPr>
          <p:nvPr>
            <p:ph type="title" idx="4294967295"/>
          </p:nvPr>
        </p:nvSpPr>
        <p:spPr>
          <a:xfrm>
            <a:off x="0" y="241300"/>
            <a:ext cx="8534400" cy="15065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</a:pPr>
            <a:r>
              <a:rPr lang="pt-BR" sz="1800" b="1" dirty="0"/>
              <a:t>Acessem: www.conasems.org.br</a:t>
            </a:r>
            <a:endParaRPr sz="1800" b="1" dirty="0"/>
          </a:p>
        </p:txBody>
      </p:sp>
      <p:pic>
        <p:nvPicPr>
          <p:cNvPr id="5" name="Imagem 4" descr="Interface gráfica do usuário&#10;&#10;Descrição gerada automaticamente">
            <a:extLst>
              <a:ext uri="{FF2B5EF4-FFF2-40B4-BE49-F238E27FC236}">
                <a16:creationId xmlns:a16="http://schemas.microsoft.com/office/drawing/2014/main" id="{C2A9498F-CE55-BA46-B23B-25B94A29B08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9697" y="878734"/>
            <a:ext cx="11295321" cy="5738236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3" name="Google Shape;663;p32"/>
          <p:cNvSpPr txBox="1"/>
          <p:nvPr/>
        </p:nvSpPr>
        <p:spPr>
          <a:xfrm>
            <a:off x="831272" y="2286000"/>
            <a:ext cx="6118168" cy="304694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BLENDA PEREIRA </a:t>
            </a: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Calibri"/>
                <a:cs typeface="Calibri"/>
                <a:sym typeface="Calibri"/>
              </a:rPr>
              <a:t>Assessora Técnica  </a:t>
            </a:r>
            <a:endParaRPr dirty="0"/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conasems@conasems.org.br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u="sng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www.conasems.org.br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just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664" name="Google Shape;664;p32"/>
          <p:cNvSpPr txBox="1"/>
          <p:nvPr/>
        </p:nvSpPr>
        <p:spPr>
          <a:xfrm>
            <a:off x="1105593" y="581891"/>
            <a:ext cx="3790603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OBRIGADA</a:t>
            </a:r>
            <a:endParaRPr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ço Reservado para Texto 2">
            <a:extLst>
              <a:ext uri="{FF2B5EF4-FFF2-40B4-BE49-F238E27FC236}">
                <a16:creationId xmlns:a16="http://schemas.microsoft.com/office/drawing/2014/main" id="{CA6F02E3-E6E0-094E-9163-E333BF3CB630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024965" y="1643132"/>
            <a:ext cx="10604251" cy="3975100"/>
          </a:xfrm>
        </p:spPr>
        <p:txBody>
          <a:bodyPr/>
          <a:lstStyle/>
          <a:p>
            <a:pPr marL="571500" indent="-342900">
              <a:buFont typeface="Arial" panose="020B0604020202020204" pitchFamily="34" charset="0"/>
              <a:buChar char="•"/>
            </a:pPr>
            <a:endParaRPr lang="pt-BR" sz="2500" i="1" dirty="0"/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pt-BR" sz="2500" i="1" dirty="0"/>
              <a:t>EU TENHO E CONHEÇO O MEU PLANO MUNICIPAL DE SAÚDE ?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pt-BR" sz="2500" i="1" dirty="0"/>
              <a:t>EU TENHO PROGRAMAÇÃO ANUAL DE SAUDE ?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pt-BR" sz="2500" i="1" dirty="0"/>
              <a:t>EU PARTICIPO DA ELABORAÇÃO DA LEI ORÇAMENTÁRIA ANUAL ?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pt-BR" sz="2500" i="1" dirty="0"/>
              <a:t>SOU ORDENADOR(A) DE DESPESA ?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pt-BR" sz="2500" i="1" dirty="0"/>
              <a:t>PRESTO CONTAS AO CONSELHO? </a:t>
            </a:r>
          </a:p>
          <a:p>
            <a:pPr marL="571500" indent="-342900">
              <a:buFont typeface="Arial" panose="020B0604020202020204" pitchFamily="34" charset="0"/>
              <a:buChar char="•"/>
            </a:pPr>
            <a:r>
              <a:rPr lang="pt-BR" sz="2500" i="1" dirty="0"/>
              <a:t>CPF da Gestão : CONSELHO – PLANO – FUNDO DE SAUDE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6CF8418A-2C34-8267-C2FC-48414A8F3ABC}"/>
              </a:ext>
            </a:extLst>
          </p:cNvPr>
          <p:cNvSpPr txBox="1"/>
          <p:nvPr/>
        </p:nvSpPr>
        <p:spPr>
          <a:xfrm>
            <a:off x="2153709" y="1289189"/>
            <a:ext cx="7884582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pt-BR" sz="2000" b="1" dirty="0"/>
              <a:t>EU SEI EXECUTAR OS RECURSOS QUE FINANCIAM O SISTEMA ÚNICO DE SAUDE DE FORMA ADEQUADA?</a:t>
            </a:r>
          </a:p>
        </p:txBody>
      </p:sp>
      <p:sp>
        <p:nvSpPr>
          <p:cNvPr id="6" name="CaixaDeTexto 5">
            <a:extLst>
              <a:ext uri="{FF2B5EF4-FFF2-40B4-BE49-F238E27FC236}">
                <a16:creationId xmlns:a16="http://schemas.microsoft.com/office/drawing/2014/main" id="{0D504FEF-D587-1192-A971-2E904F99C8FA}"/>
              </a:ext>
            </a:extLst>
          </p:cNvPr>
          <p:cNvSpPr txBox="1"/>
          <p:nvPr/>
        </p:nvSpPr>
        <p:spPr>
          <a:xfrm>
            <a:off x="2565649" y="5451436"/>
            <a:ext cx="630224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b="1" dirty="0"/>
              <a:t>Você está no caminho certo para executar de forma adequada os recursos do SUS </a:t>
            </a:r>
          </a:p>
        </p:txBody>
      </p:sp>
    </p:spTree>
    <p:extLst>
      <p:ext uri="{BB962C8B-B14F-4D97-AF65-F5344CB8AC3E}">
        <p14:creationId xmlns:p14="http://schemas.microsoft.com/office/powerpoint/2010/main" val="144591057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" name="Google Shape;374;p5"/>
          <p:cNvSpPr/>
          <p:nvPr/>
        </p:nvSpPr>
        <p:spPr>
          <a:xfrm>
            <a:off x="2660650" y="378372"/>
            <a:ext cx="8674323" cy="7848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Financiamento Ações e Serviços Públicos em Saúde </a:t>
            </a:r>
            <a:endParaRPr sz="2400" b="1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2400" b="1" dirty="0">
              <a:solidFill>
                <a:srgbClr val="00B0F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375" name="Google Shape;375;p5"/>
          <p:cNvSpPr txBox="1"/>
          <p:nvPr/>
        </p:nvSpPr>
        <p:spPr>
          <a:xfrm>
            <a:off x="1012774" y="1254622"/>
            <a:ext cx="8241705" cy="4662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9900"/>
                </a:solidFill>
                <a:latin typeface="Calibri"/>
                <a:ea typeface="Calibri"/>
                <a:cs typeface="Calibri"/>
                <a:sym typeface="Calibri"/>
              </a:rPr>
              <a:t>Normas</a:t>
            </a:r>
            <a:r>
              <a:rPr lang="pt-B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e princípios </a:t>
            </a:r>
            <a:r>
              <a:rPr lang="pt-BR" sz="2000" dirty="0">
                <a:solidFill>
                  <a:srgbClr val="009900"/>
                </a:solidFill>
                <a:latin typeface="Calibri"/>
                <a:ea typeface="Calibri"/>
                <a:cs typeface="Calibri"/>
                <a:sym typeface="Calibri"/>
              </a:rPr>
              <a:t>financeiros e orçamentários </a:t>
            </a:r>
            <a:r>
              <a:rPr lang="pt-B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Administração Pública 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1200"/>
              </a:spcBef>
              <a:spcAft>
                <a:spcPts val="0"/>
              </a:spcAft>
              <a:buClr>
                <a:srgbClr val="212529"/>
              </a:buClr>
              <a:buSzPts val="4000"/>
              <a:buFont typeface="Noto Sans Symbols"/>
              <a:buChar char="✔"/>
            </a:pPr>
            <a:r>
              <a:rPr lang="pt-BR" sz="2000" dirty="0">
                <a:solidFill>
                  <a:srgbClr val="212529"/>
                </a:solidFill>
                <a:latin typeface="Calibri"/>
                <a:ea typeface="Calibri"/>
                <a:cs typeface="Calibri"/>
                <a:sym typeface="Calibri"/>
              </a:rPr>
              <a:t>Constituição Federal de 1988, 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4000"/>
              <a:buFont typeface="Noto Sans Symbols"/>
              <a:buChar char="✔"/>
            </a:pPr>
            <a:r>
              <a:rPr lang="pt-BR" sz="2000" dirty="0">
                <a:solidFill>
                  <a:srgbClr val="212529"/>
                </a:solidFill>
                <a:latin typeface="Calibri"/>
                <a:ea typeface="Calibri"/>
                <a:cs typeface="Calibri"/>
                <a:sym typeface="Calibri"/>
              </a:rPr>
              <a:t>Lei 4.320/64 (Lei de Finanças Públicas)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4000"/>
              <a:buFont typeface="Noto Sans Symbols"/>
              <a:buChar char="✔"/>
            </a:pPr>
            <a:r>
              <a:rPr lang="pt-BR" sz="2000" dirty="0">
                <a:solidFill>
                  <a:srgbClr val="212529"/>
                </a:solidFill>
                <a:latin typeface="Calibri"/>
                <a:ea typeface="Calibri"/>
                <a:cs typeface="Calibri"/>
                <a:sym typeface="Calibri"/>
              </a:rPr>
              <a:t>Lei 101/2000 (Lei de Responsabilidade Fiscal)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rgbClr val="212529"/>
              </a:buClr>
              <a:buSzPts val="4000"/>
              <a:buFont typeface="Noto Sans Symbols"/>
              <a:buChar char="✔"/>
            </a:pPr>
            <a:r>
              <a:rPr lang="pt-BR" sz="2000" dirty="0">
                <a:solidFill>
                  <a:srgbClr val="212529"/>
                </a:solidFill>
                <a:latin typeface="Calibri"/>
                <a:ea typeface="Calibri"/>
                <a:cs typeface="Calibri"/>
                <a:sym typeface="Calibri"/>
              </a:rPr>
              <a:t>PPA , LDO, LOA</a:t>
            </a:r>
            <a:endParaRPr sz="2000" dirty="0">
              <a:solidFill>
                <a:srgbClr val="2125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2000" dirty="0">
              <a:solidFill>
                <a:srgbClr val="212529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000" dirty="0">
                <a:solidFill>
                  <a:srgbClr val="009900"/>
                </a:solidFill>
                <a:latin typeface="Calibri"/>
                <a:ea typeface="Calibri"/>
                <a:cs typeface="Calibri"/>
                <a:sym typeface="Calibri"/>
              </a:rPr>
              <a:t>Normas financiamento e transferências </a:t>
            </a:r>
            <a:r>
              <a:rPr lang="pt-B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do SUS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Char char="✔"/>
            </a:pPr>
            <a:r>
              <a:rPr lang="pt-B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Lei 8.080/1990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Char char="✔"/>
            </a:pPr>
            <a:r>
              <a:rPr lang="pt-B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Lei 8.142/1990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285750" marR="0" lvl="0" indent="-28575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Noto Sans Symbols"/>
              <a:buChar char="✔"/>
            </a:pPr>
            <a:r>
              <a:rPr lang="pt-BR" sz="20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Lei 141/2012</a:t>
            </a:r>
            <a:endParaRPr sz="20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p12"/>
          <p:cNvSpPr/>
          <p:nvPr/>
        </p:nvSpPr>
        <p:spPr>
          <a:xfrm>
            <a:off x="2830431" y="266743"/>
            <a:ext cx="8405446" cy="47703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800" b="1" dirty="0">
                <a:solidFill>
                  <a:srgbClr val="0070C0"/>
                </a:solidFill>
                <a:latin typeface="Calibri"/>
                <a:ea typeface="Calibri"/>
                <a:cs typeface="Calibri"/>
                <a:sym typeface="Calibri"/>
              </a:rPr>
              <a:t>Série Histórica – ASPS</a:t>
            </a:r>
            <a:endParaRPr sz="2800" b="1" dirty="0">
              <a:solidFill>
                <a:srgbClr val="0070C0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41" name="Google Shape;441;p12"/>
          <p:cNvSpPr/>
          <p:nvPr/>
        </p:nvSpPr>
        <p:spPr>
          <a:xfrm>
            <a:off x="280989" y="5752596"/>
            <a:ext cx="846537" cy="60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elaboração própria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SIOPS/SE/MS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00DB271D-07F9-2F44-4A70-C1CB2FBF90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60925" y="753057"/>
            <a:ext cx="9670150" cy="5599683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6" name="Google Shape;446;p13"/>
          <p:cNvSpPr/>
          <p:nvPr/>
        </p:nvSpPr>
        <p:spPr>
          <a:xfrm>
            <a:off x="911458" y="466261"/>
            <a:ext cx="7874601" cy="72325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200" b="1" dirty="0">
                <a:solidFill>
                  <a:srgbClr val="1B5FA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Municípios ASPS em Bilhões – Recursos Próprios aplicados</a:t>
            </a:r>
            <a:endParaRPr sz="2200" b="1" dirty="0">
              <a:solidFill>
                <a:srgbClr val="1B5FA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48" name="Google Shape;448;p13"/>
          <p:cNvSpPr/>
          <p:nvPr/>
        </p:nvSpPr>
        <p:spPr>
          <a:xfrm>
            <a:off x="487645" y="6408408"/>
            <a:ext cx="1799660" cy="184646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SIOPS/SE/MS – Valor nominal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5" name="Imagem 4">
            <a:extLst>
              <a:ext uri="{FF2B5EF4-FFF2-40B4-BE49-F238E27FC236}">
                <a16:creationId xmlns:a16="http://schemas.microsoft.com/office/drawing/2014/main" id="{91902281-AF63-ECE4-7D35-F716460FEA4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7645" y="1924279"/>
            <a:ext cx="11209991" cy="3749365"/>
          </a:xfrm>
          <a:prstGeom prst="rect">
            <a:avLst/>
          </a:prstGeom>
        </p:spPr>
      </p:pic>
      <p:sp>
        <p:nvSpPr>
          <p:cNvPr id="6" name="Google Shape;441;p12">
            <a:extLst>
              <a:ext uri="{FF2B5EF4-FFF2-40B4-BE49-F238E27FC236}">
                <a16:creationId xmlns:a16="http://schemas.microsoft.com/office/drawing/2014/main" id="{60543BB4-0689-AEA5-AE79-12F639D8E85F}"/>
              </a:ext>
            </a:extLst>
          </p:cNvPr>
          <p:cNvSpPr/>
          <p:nvPr/>
        </p:nvSpPr>
        <p:spPr>
          <a:xfrm>
            <a:off x="488189" y="5740954"/>
            <a:ext cx="846537" cy="60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elaboração própria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SIOPS/SE/MS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CaixaDeTexto 9">
            <a:extLst>
              <a:ext uri="{FF2B5EF4-FFF2-40B4-BE49-F238E27FC236}">
                <a16:creationId xmlns:a16="http://schemas.microsoft.com/office/drawing/2014/main" id="{E4B28509-9129-1FC2-244B-A3556DC574B3}"/>
              </a:ext>
            </a:extLst>
          </p:cNvPr>
          <p:cNvSpPr txBox="1"/>
          <p:nvPr/>
        </p:nvSpPr>
        <p:spPr>
          <a:xfrm>
            <a:off x="5186091" y="2516347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BR" dirty="0"/>
          </a:p>
        </p:txBody>
      </p:sp>
      <p:sp>
        <p:nvSpPr>
          <p:cNvPr id="11" name="CaixaDeTexto 10">
            <a:extLst>
              <a:ext uri="{FF2B5EF4-FFF2-40B4-BE49-F238E27FC236}">
                <a16:creationId xmlns:a16="http://schemas.microsoft.com/office/drawing/2014/main" id="{D0A6C7CD-F85B-1D69-1553-739A9B7509B6}"/>
              </a:ext>
            </a:extLst>
          </p:cNvPr>
          <p:cNvSpPr txBox="1"/>
          <p:nvPr/>
        </p:nvSpPr>
        <p:spPr>
          <a:xfrm>
            <a:off x="1755344" y="658904"/>
            <a:ext cx="7102219" cy="3539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700" b="1" dirty="0"/>
              <a:t>CUMPRIMENTO % EC 29 – MUNICÍPIOS </a:t>
            </a:r>
            <a:r>
              <a:rPr lang="pt-BR" sz="1700" b="1" dirty="0" err="1"/>
              <a:t>PARAIBA</a:t>
            </a:r>
            <a:endParaRPr lang="pt-BR" sz="1700" b="1" dirty="0"/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7F3DF3BE-2F3B-22D2-6DE9-DA7E0502F53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5297" y="1596231"/>
            <a:ext cx="11141405" cy="3665538"/>
          </a:xfrm>
          <a:prstGeom prst="rect">
            <a:avLst/>
          </a:prstGeom>
        </p:spPr>
      </p:pic>
      <p:sp>
        <p:nvSpPr>
          <p:cNvPr id="4" name="Google Shape;441;p12">
            <a:extLst>
              <a:ext uri="{FF2B5EF4-FFF2-40B4-BE49-F238E27FC236}">
                <a16:creationId xmlns:a16="http://schemas.microsoft.com/office/drawing/2014/main" id="{F243CEB4-0033-0ADC-57BA-BA48CC6CFF9B}"/>
              </a:ext>
            </a:extLst>
          </p:cNvPr>
          <p:cNvSpPr/>
          <p:nvPr/>
        </p:nvSpPr>
        <p:spPr>
          <a:xfrm>
            <a:off x="525297" y="5545081"/>
            <a:ext cx="846537" cy="60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elaboração própria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SIOPS/SE/MS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248504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aixaDeTexto 7">
            <a:extLst>
              <a:ext uri="{FF2B5EF4-FFF2-40B4-BE49-F238E27FC236}">
                <a16:creationId xmlns:a16="http://schemas.microsoft.com/office/drawing/2014/main" id="{EC3205BD-DF8F-EC60-8F48-97D271296335}"/>
              </a:ext>
            </a:extLst>
          </p:cNvPr>
          <p:cNvSpPr txBox="1"/>
          <p:nvPr/>
        </p:nvSpPr>
        <p:spPr>
          <a:xfrm>
            <a:off x="2305918" y="445172"/>
            <a:ext cx="1828800" cy="18288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endParaRPr lang="pt-BR" dirty="0"/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0B9A78CF-E754-C2C2-5296-B9C4978A7130}"/>
              </a:ext>
            </a:extLst>
          </p:cNvPr>
          <p:cNvSpPr txBox="1"/>
          <p:nvPr/>
        </p:nvSpPr>
        <p:spPr>
          <a:xfrm>
            <a:off x="423448" y="286282"/>
            <a:ext cx="6412967" cy="3847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1900" b="1" dirty="0"/>
              <a:t>GASTOS 2022 _ MUNICÍPIOS BRASIL E PARAÍBA</a:t>
            </a:r>
          </a:p>
        </p:txBody>
      </p:sp>
      <p:pic>
        <p:nvPicPr>
          <p:cNvPr id="3" name="Imagem 2">
            <a:extLst>
              <a:ext uri="{FF2B5EF4-FFF2-40B4-BE49-F238E27FC236}">
                <a16:creationId xmlns:a16="http://schemas.microsoft.com/office/drawing/2014/main" id="{1FF42793-0756-85F5-6946-1F0684E70BD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82166" y="3427698"/>
            <a:ext cx="9595968" cy="2600409"/>
          </a:xfrm>
          <a:prstGeom prst="rect">
            <a:avLst/>
          </a:prstGeom>
        </p:spPr>
      </p:pic>
      <p:sp>
        <p:nvSpPr>
          <p:cNvPr id="4" name="Google Shape;441;p12">
            <a:extLst>
              <a:ext uri="{FF2B5EF4-FFF2-40B4-BE49-F238E27FC236}">
                <a16:creationId xmlns:a16="http://schemas.microsoft.com/office/drawing/2014/main" id="{DC1EE7B1-BFDF-B2B3-90EF-E34FE5C35387}"/>
              </a:ext>
            </a:extLst>
          </p:cNvPr>
          <p:cNvSpPr/>
          <p:nvPr/>
        </p:nvSpPr>
        <p:spPr>
          <a:xfrm>
            <a:off x="513866" y="5488436"/>
            <a:ext cx="846537" cy="60014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Fonte: elaboração própria</a:t>
            </a:r>
            <a:endParaRPr dirty="0"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9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SIOPS/SE/MS</a:t>
            </a:r>
            <a:endParaRPr sz="9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86174DBC-CF25-9BE0-F316-3DB2A463E98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7141" y="829893"/>
            <a:ext cx="9387840" cy="2557764"/>
          </a:xfrm>
          <a:prstGeom prst="rect">
            <a:avLst/>
          </a:prstGeom>
        </p:spPr>
      </p:pic>
      <p:sp>
        <p:nvSpPr>
          <p:cNvPr id="7" name="Retângulo 6">
            <a:extLst>
              <a:ext uri="{FF2B5EF4-FFF2-40B4-BE49-F238E27FC236}">
                <a16:creationId xmlns:a16="http://schemas.microsoft.com/office/drawing/2014/main" id="{F30AA39B-F6CF-079F-93CB-348A868231EC}"/>
              </a:ext>
            </a:extLst>
          </p:cNvPr>
          <p:cNvSpPr/>
          <p:nvPr/>
        </p:nvSpPr>
        <p:spPr>
          <a:xfrm>
            <a:off x="10528917" y="1074198"/>
            <a:ext cx="1056442" cy="719091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BR</a:t>
            </a:r>
          </a:p>
        </p:txBody>
      </p:sp>
      <p:sp>
        <p:nvSpPr>
          <p:cNvPr id="10" name="Retângulo 9">
            <a:extLst>
              <a:ext uri="{FF2B5EF4-FFF2-40B4-BE49-F238E27FC236}">
                <a16:creationId xmlns:a16="http://schemas.microsoft.com/office/drawing/2014/main" id="{8E0796A3-D814-4EB3-C77D-B52B6628E44D}"/>
              </a:ext>
            </a:extLst>
          </p:cNvPr>
          <p:cNvSpPr/>
          <p:nvPr/>
        </p:nvSpPr>
        <p:spPr>
          <a:xfrm>
            <a:off x="513866" y="3941685"/>
            <a:ext cx="1092992" cy="772358"/>
          </a:xfrm>
          <a:prstGeom prst="rect">
            <a:avLst/>
          </a:prstGeom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t-BR" dirty="0"/>
              <a:t>PB</a:t>
            </a:r>
          </a:p>
        </p:txBody>
      </p:sp>
    </p:spTree>
    <p:extLst>
      <p:ext uri="{BB962C8B-B14F-4D97-AF65-F5344CB8AC3E}">
        <p14:creationId xmlns:p14="http://schemas.microsoft.com/office/powerpoint/2010/main" val="7937353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5" name="Google Shape;455;p14"/>
          <p:cNvSpPr/>
          <p:nvPr/>
        </p:nvSpPr>
        <p:spPr>
          <a:xfrm>
            <a:off x="11628417" y="6328148"/>
            <a:ext cx="300724" cy="23850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50">
                <a:solidFill>
                  <a:schemeClr val="dk1"/>
                </a:solidFill>
                <a:latin typeface="Montserrat Thin"/>
                <a:ea typeface="Montserrat Thin"/>
                <a:cs typeface="Montserrat Thin"/>
                <a:sym typeface="Montserrat Thin"/>
              </a:rPr>
              <a:t>00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6" name="Google Shape;456;p14"/>
          <p:cNvSpPr/>
          <p:nvPr/>
        </p:nvSpPr>
        <p:spPr>
          <a:xfrm>
            <a:off x="3606420" y="446365"/>
            <a:ext cx="5559453" cy="815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2500" b="1">
                <a:solidFill>
                  <a:srgbClr val="1B5FA2"/>
                </a:solidFill>
                <a:latin typeface="Montserrat ExtraBold"/>
                <a:ea typeface="Montserrat ExtraBold"/>
                <a:cs typeface="Montserrat ExtraBold"/>
                <a:sym typeface="Montserrat ExtraBold"/>
              </a:rPr>
              <a:t>Gastos ações e serviços públicos em saúde</a:t>
            </a:r>
            <a:endParaRPr sz="2500" b="1">
              <a:solidFill>
                <a:srgbClr val="1B5FA2"/>
              </a:solidFill>
              <a:latin typeface="Montserrat ExtraBold"/>
              <a:ea typeface="Montserrat ExtraBold"/>
              <a:cs typeface="Montserrat ExtraBold"/>
              <a:sym typeface="Montserrat ExtraBold"/>
            </a:endParaRPr>
          </a:p>
        </p:txBody>
      </p:sp>
      <p:sp>
        <p:nvSpPr>
          <p:cNvPr id="457" name="Google Shape;457;p14"/>
          <p:cNvSpPr/>
          <p:nvPr/>
        </p:nvSpPr>
        <p:spPr>
          <a:xfrm>
            <a:off x="760240" y="1389744"/>
            <a:ext cx="2468945" cy="3909704"/>
          </a:xfrm>
          <a:prstGeom prst="rect">
            <a:avLst/>
          </a:prstGeom>
          <a:gradFill>
            <a:gsLst>
              <a:gs pos="0">
                <a:srgbClr val="F7BCA2"/>
              </a:gs>
              <a:gs pos="50000">
                <a:srgbClr val="F4B093"/>
              </a:gs>
              <a:gs pos="100000">
                <a:srgbClr val="F7A47F"/>
              </a:gs>
            </a:gsLst>
            <a:lin ang="5400000" scaled="0"/>
          </a:gradFill>
          <a:ln w="9525" cap="flat" cmpd="sng">
            <a:solidFill>
              <a:schemeClr val="accent2"/>
            </a:solidFill>
            <a:prstDash val="solid"/>
            <a:miter lim="800000"/>
            <a:headEnd type="none" w="sm" len="sm"/>
            <a:tailEnd type="none" w="sm" len="sm"/>
          </a:ln>
        </p:spPr>
        <p:txBody>
          <a:bodyPr spcFirstLastPara="1" wrap="square" lIns="45700" tIns="22850" rIns="45700" bIns="22850" anchor="ctr" anchorCtr="0">
            <a:noAutofit/>
          </a:bodyPr>
          <a:lstStyle/>
          <a:p>
            <a:pPr marL="0" marR="0" lvl="0" indent="34671" algn="l" rtl="0">
              <a:lnSpc>
                <a:spcPct val="7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sz="14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-69342" algn="l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92"/>
              <a:buFont typeface="Arial"/>
              <a:buChar char="•"/>
            </a:pPr>
            <a:r>
              <a:rPr lang="pt-BR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LEI COMPLEMENTAR Nº 141 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69342" algn="l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92"/>
              <a:buFont typeface="Arial"/>
              <a:buChar char="•"/>
            </a:pPr>
            <a:r>
              <a:rPr lang="pt-BR" sz="1400" b="1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DE 13 DE JANEIRO DE 2012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-69342" algn="l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Clr>
                <a:schemeClr val="dk1"/>
              </a:buClr>
              <a:buSzPts val="1092"/>
              <a:buFont typeface="Arial"/>
              <a:buChar char="•"/>
            </a:pPr>
            <a:r>
              <a:rPr lang="pt-BR" sz="14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Regulamenta o § 3o do art. 198 da Constituição Federal para dispor sobre os valores mínimos a serem aplicados anualmente pela União, Estados, Distrito Federal e Municípios em ações e serviços públicos de saúde; estabelece os critérios de rateio dos recursos de transferências para a saúde e as normas de fiscalização, avaliação e controle das despesas com saúde nas 3 (três) esferas de governo; revoga dispositivos das Leis nos 8.080, de 19 de setembro de 1990, e 8.689, de 27 de julho de 1993; e dá outras providências.</a:t>
            </a:r>
            <a:endParaRPr sz="2000" dirty="0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10541" algn="l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525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10541" algn="l" rtl="0">
              <a:lnSpc>
                <a:spcPct val="70000"/>
              </a:lnSpc>
              <a:spcBef>
                <a:spcPts val="300"/>
              </a:spcBef>
              <a:spcAft>
                <a:spcPts val="0"/>
              </a:spcAft>
              <a:buNone/>
            </a:pPr>
            <a:endParaRPr sz="525" dirty="0">
              <a:solidFill>
                <a:schemeClr val="lt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458" name="Google Shape;458;p14"/>
          <p:cNvSpPr txBox="1"/>
          <p:nvPr/>
        </p:nvSpPr>
        <p:spPr>
          <a:xfrm>
            <a:off x="3353930" y="1185040"/>
            <a:ext cx="6945923" cy="46627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45700" tIns="22850" rIns="45700" bIns="2285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Art. 3</a:t>
            </a:r>
            <a:r>
              <a:rPr lang="pt-BR" sz="1200" u="sng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 Observadas as disposições do </a:t>
            </a:r>
            <a:r>
              <a:rPr lang="pt-BR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3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art. 200 da Constituição Federal,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do </a:t>
            </a:r>
            <a:r>
              <a:rPr lang="pt-BR" sz="1200" u="sng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  <a:hlinkClick r:id="rId4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art. 6º da Lei nº 8.080, de 19 de setembro de 1990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, e do art. 2</a:t>
            </a:r>
            <a:r>
              <a:rPr lang="pt-BR" sz="1200" u="sng" baseline="300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o</a:t>
            </a: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 desta Lei Complementar, para efeito da apuração da aplicação dos recursos mínimos aqui estabelecidos, serão consideradas despesas com ações e serviços públicos de saúde as referentes a: 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 - vigilância em saúde, incluindo a epidemiológica e a sanitária; 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 - atenção integral e universal à saúde em todos os níveis de complexidade, incluindo assistência terapêutica e recuperação de deficiências nutricionais; 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III - capacitação do pessoal de saúde do Sistema Único de Saúde (SUS); 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IV - desenvolvimento científico e tecnológico e controle de qualidade promovidos por instituições do SUS; 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 - produção, aquisição e distribuição de insumos específicos dos serviços de saúde do SUS, tais como: imunobiológicos, sangue e hemoderivados, medicamentos e equipamentos médico-odontológicos; 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 - saneamento básico de domicílios ou de pequenas comunidades, desde que seja aprovado pelo Conselho de Saúde do ente da Federação financiador da ação e esteja de acordo com as diretrizes das demais determinações previstas nesta Lei Complementar; 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VII - saneamento básico dos distritos sanitários especiais indígenas e de comunidades remanescentes de quilombos; 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VIII - manejo ambiental vinculado diretamente ao controle de vetores de doenças; 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IX - investimento na rede física do SUS, incluindo a execução de obras de recuperação, reforma, ampliação e construção de estabelecimentos públicos de saúde; 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 - remuneração do pessoal ativo da área de saúde em atividade nas ações de que trata este artigo, incluindo os encargos sociais; 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XI - ações de apoio administrativo realizadas pelas instituições públicas do SUS e imprescindíveis à execução das ações e serviços públicos de saúde; e 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pt-BR" sz="120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XII - gestão do sistema público de saúde e operação de unidades prestadoras de serviços públicos de saúde. </a:t>
            </a:r>
            <a:endParaRPr sz="9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20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avon">
  <a:themeElements>
    <a:clrScheme name="Savon">
      <a:dk1>
        <a:sysClr val="windowText" lastClr="000000"/>
      </a:dk1>
      <a:lt1>
        <a:sysClr val="window" lastClr="FFFFFF"/>
      </a:lt1>
      <a:dk2>
        <a:srgbClr val="1485A4"/>
      </a:dk2>
      <a:lt2>
        <a:srgbClr val="E3DED1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F49100"/>
      </a:hlink>
      <a:folHlink>
        <a:srgbClr val="739D9B"/>
      </a:folHlink>
    </a:clrScheme>
    <a:fontScheme name="Savon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Savon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105000"/>
                <a:lumMod val="105000"/>
              </a:schemeClr>
            </a:gs>
            <a:gs pos="100000">
              <a:schemeClr val="phClr">
                <a:tint val="65000"/>
                <a:satMod val="100000"/>
                <a:lumMod val="100000"/>
              </a:schemeClr>
            </a:gs>
            <a:gs pos="100000">
              <a:schemeClr val="phClr">
                <a:tint val="70000"/>
                <a:satMod val="100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0000"/>
                <a:lumMod val="100000"/>
              </a:schemeClr>
            </a:gs>
            <a:gs pos="50000">
              <a:schemeClr val="phClr">
                <a:shade val="99000"/>
                <a:satMod val="105000"/>
                <a:lumMod val="100000"/>
              </a:schemeClr>
            </a:gs>
            <a:gs pos="100000">
              <a:schemeClr val="phClr">
                <a:shade val="98000"/>
                <a:satMod val="105000"/>
                <a:lumMod val="100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12700" dir="5400000" algn="ctr" rotWithShape="0">
              <a:srgbClr val="000000">
                <a:alpha val="63000"/>
              </a:srgbClr>
            </a:outerShdw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4200000"/>
            </a:lightRig>
          </a:scene3d>
          <a:sp3d prstMaterial="flat">
            <a:bevelT w="50800" h="63500" prst="riblet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shade val="92000"/>
                <a:satMod val="160000"/>
              </a:schemeClr>
            </a:gs>
            <a:gs pos="77000">
              <a:schemeClr val="phClr">
                <a:tint val="100000"/>
                <a:shade val="73000"/>
                <a:satMod val="155000"/>
              </a:schemeClr>
            </a:gs>
            <a:gs pos="100000">
              <a:schemeClr val="phClr">
                <a:tint val="100000"/>
                <a:shade val="67000"/>
                <a:satMod val="145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2000"/>
                <a:satMod val="115000"/>
              </a:schemeClr>
            </a:duotone>
          </a:blip>
          <a:tile tx="0" ty="0" sx="60000" sy="6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avon" id="{1306E473-ED32-493B-A2D0-240A757EDD34}" vid="{C20BADFE-D095-436F-9677-9264042809F0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TM03457510[[fn=Savon]]</Template>
  <TotalTime>259</TotalTime>
  <Words>1970</Words>
  <Application>Microsoft Office PowerPoint</Application>
  <PresentationFormat>Widescreen</PresentationFormat>
  <Paragraphs>184</Paragraphs>
  <Slides>24</Slides>
  <Notes>13</Notes>
  <HiddenSlides>0</HiddenSlides>
  <MMClips>0</MMClips>
  <ScaleCrop>false</ScaleCrop>
  <HeadingPairs>
    <vt:vector size="6" baseType="variant">
      <vt:variant>
        <vt:lpstr>Fontes usadas</vt:lpstr>
      </vt:variant>
      <vt:variant>
        <vt:i4>9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24</vt:i4>
      </vt:variant>
    </vt:vector>
  </HeadingPairs>
  <TitlesOfParts>
    <vt:vector size="34" baseType="lpstr">
      <vt:lpstr>Courier New</vt:lpstr>
      <vt:lpstr>Century Gothic</vt:lpstr>
      <vt:lpstr>Montserrat ExtraBold</vt:lpstr>
      <vt:lpstr>Arial</vt:lpstr>
      <vt:lpstr>Calibri</vt:lpstr>
      <vt:lpstr>Montserrat Thin</vt:lpstr>
      <vt:lpstr>Noto Sans Symbols</vt:lpstr>
      <vt:lpstr>Garamond</vt:lpstr>
      <vt:lpstr>Wingdings 3</vt:lpstr>
      <vt:lpstr>Savon</vt:lpstr>
      <vt:lpstr>Blenda Pereira – Assessora Técnica  CONASEMS</vt:lpstr>
      <vt:lpstr>Roteiro 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art. 167 - Conceitos  – Repriorização da vontade do poder público</vt:lpstr>
      <vt:lpstr>art. 167 - Conceitos  – Repriorização da vontade do poder público</vt:lpstr>
      <vt:lpstr>LEI COMPLEMENTAR 172/20 e 197/22 - SALDOS FNS</vt:lpstr>
      <vt:lpstr>Saldos municípios da Paraíba </vt:lpstr>
      <vt:lpstr>Apresentação do PowerPoint</vt:lpstr>
      <vt:lpstr>Apresentação do PowerPoint</vt:lpstr>
      <vt:lpstr>Apresentação do PowerPoint</vt:lpstr>
      <vt:lpstr>Acessem: www.conasems.org.br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Blenda Pereira. – Assessora Técnica CONASEMS</dc:title>
  <dc:creator>Sabrina Mendes</dc:creator>
  <cp:lastModifiedBy>Karen Costa</cp:lastModifiedBy>
  <cp:revision>17</cp:revision>
  <dcterms:created xsi:type="dcterms:W3CDTF">2022-03-23T14:41:10Z</dcterms:created>
  <dcterms:modified xsi:type="dcterms:W3CDTF">2023-08-10T01:18:00Z</dcterms:modified>
</cp:coreProperties>
</file>