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22"/>
  </p:notesMasterIdLst>
  <p:sldIdLst>
    <p:sldId id="493" r:id="rId2"/>
    <p:sldId id="446" r:id="rId3"/>
    <p:sldId id="489" r:id="rId4"/>
    <p:sldId id="447" r:id="rId5"/>
    <p:sldId id="427" r:id="rId6"/>
    <p:sldId id="422" r:id="rId7"/>
    <p:sldId id="475" r:id="rId8"/>
    <p:sldId id="477" r:id="rId9"/>
    <p:sldId id="478" r:id="rId10"/>
    <p:sldId id="490" r:id="rId11"/>
    <p:sldId id="370" r:id="rId12"/>
    <p:sldId id="494" r:id="rId13"/>
    <p:sldId id="495" r:id="rId14"/>
    <p:sldId id="497" r:id="rId15"/>
    <p:sldId id="486" r:id="rId16"/>
    <p:sldId id="496" r:id="rId17"/>
    <p:sldId id="423" r:id="rId18"/>
    <p:sldId id="488" r:id="rId19"/>
    <p:sldId id="499" r:id="rId20"/>
    <p:sldId id="500" r:id="rId21"/>
  </p:sldIdLst>
  <p:sldSz cx="9144000" cy="6858000" type="screen4x3"/>
  <p:notesSz cx="6797675" cy="987425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F36BF051-D36A-46A7-8713-2F6B37427D5A}">
  <a:tblStyle styleId="{F36BF051-D36A-46A7-8713-2F6B37427D5A}" styleName="Table_0"/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niel\Google%20Drive\Economia%20da%20Saude\APRESENTACAO\tabelas%202017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niel\Google%20Drive\Economia%20da%20Saude\APRESENTACAO\tabelas%202017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niel\Google%20Drive\Economia%20da%20Saude\APRESENTACAO\tabelas%202017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26"/>
  <c:chart>
    <c:autoTitleDeleted val="1"/>
    <c:plotArea>
      <c:layout>
        <c:manualLayout>
          <c:layoutTarget val="inner"/>
          <c:xMode val="edge"/>
          <c:yMode val="edge"/>
          <c:x val="1.7831812438435894E-2"/>
          <c:y val="3.2452267059160239E-2"/>
          <c:w val="0.9643363751231282"/>
          <c:h val="0.78128774870005069"/>
        </c:manualLayout>
      </c:layout>
      <c:lineChart>
        <c:grouping val="standard"/>
        <c:ser>
          <c:idx val="0"/>
          <c:order val="0"/>
          <c:tx>
            <c:strRef>
              <c:f>'Gastos UEM (25mai2017)'!$G$24</c:f>
              <c:strCache>
                <c:ptCount val="1"/>
                <c:pt idx="0">
                  <c:v>Federal</c:v>
                </c:pt>
              </c:strCache>
            </c:strRef>
          </c:tx>
          <c:marker>
            <c:symbol val="square"/>
            <c:size val="5"/>
            <c:spPr>
              <a:solidFill>
                <a:schemeClr val="bg1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dLblPos val="t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'Gastos UEM (25mai2017)'!$B$25:$B$39</c:f>
              <c:numCache>
                <c:formatCode>General</c:formatCode>
                <c:ptCount val="15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</c:numCache>
            </c:numRef>
          </c:cat>
          <c:val>
            <c:numRef>
              <c:f>'Gastos UEM (25mai2017)'!$G$25:$G$39</c:f>
              <c:numCache>
                <c:formatCode>0.0%</c:formatCode>
                <c:ptCount val="15"/>
                <c:pt idx="0">
                  <c:v>0.52051276803187385</c:v>
                </c:pt>
                <c:pt idx="1">
                  <c:v>0.50090215970829233</c:v>
                </c:pt>
                <c:pt idx="2">
                  <c:v>0.49262551059572302</c:v>
                </c:pt>
                <c:pt idx="3">
                  <c:v>0.48180275150854363</c:v>
                </c:pt>
                <c:pt idx="4">
                  <c:v>0.46679901057622086</c:v>
                </c:pt>
                <c:pt idx="5">
                  <c:v>0.45815549201681777</c:v>
                </c:pt>
                <c:pt idx="6">
                  <c:v>0.43409793311584616</c:v>
                </c:pt>
                <c:pt idx="7">
                  <c:v>0.46589425375382298</c:v>
                </c:pt>
                <c:pt idx="8">
                  <c:v>0.44733805465334275</c:v>
                </c:pt>
                <c:pt idx="9">
                  <c:v>0.45257084758886557</c:v>
                </c:pt>
                <c:pt idx="10">
                  <c:v>0.45253149109906737</c:v>
                </c:pt>
                <c:pt idx="11">
                  <c:v>0.42500560129020371</c:v>
                </c:pt>
                <c:pt idx="12">
                  <c:v>0.42425962173031007</c:v>
                </c:pt>
                <c:pt idx="13">
                  <c:v>0.4298974195275615</c:v>
                </c:pt>
                <c:pt idx="14">
                  <c:v>0.42963552185343484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5F6-464D-8748-42EDC56CAAE5}"/>
            </c:ext>
          </c:extLst>
        </c:ser>
        <c:ser>
          <c:idx val="1"/>
          <c:order val="1"/>
          <c:tx>
            <c:strRef>
              <c:f>'Gastos UEM (25mai2017)'!$H$24</c:f>
              <c:strCache>
                <c:ptCount val="1"/>
                <c:pt idx="0">
                  <c:v>Estadual</c:v>
                </c:pt>
              </c:strCache>
            </c:strRef>
          </c:tx>
          <c:spPr>
            <a:ln>
              <a:solidFill>
                <a:schemeClr val="accent6">
                  <a:lumMod val="75000"/>
                </a:schemeClr>
              </a:solidFill>
            </a:ln>
          </c:spPr>
          <c:marker>
            <c:symbol val="square"/>
            <c:size val="5"/>
            <c:spPr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c:spPr>
          </c:marker>
          <c:dLbls>
            <c:dLbl>
              <c:idx val="2"/>
              <c:layout>
                <c:manualLayout>
                  <c:x val="-3.392499125322157E-2"/>
                  <c:y val="-3.5100018955654816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5F6-464D-8748-42EDC56CAAE5}"/>
                </c:ext>
              </c:extLst>
            </c:dLbl>
            <c:spPr>
              <a:noFill/>
              <a:ln>
                <a:noFill/>
              </a:ln>
              <a:effectLst/>
            </c:spPr>
            <c:dLblPos val="b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'Gastos UEM (25mai2017)'!$B$25:$B$39</c:f>
              <c:numCache>
                <c:formatCode>General</c:formatCode>
                <c:ptCount val="15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</c:numCache>
            </c:numRef>
          </c:cat>
          <c:val>
            <c:numRef>
              <c:f>'Gastos UEM (25mai2017)'!$H$25:$H$39</c:f>
              <c:numCache>
                <c:formatCode>0.0%</c:formatCode>
                <c:ptCount val="15"/>
                <c:pt idx="0">
                  <c:v>0.22635847877490742</c:v>
                </c:pt>
                <c:pt idx="1">
                  <c:v>0.24542477559746997</c:v>
                </c:pt>
                <c:pt idx="2">
                  <c:v>0.26018842343706988</c:v>
                </c:pt>
                <c:pt idx="3">
                  <c:v>0.25505911830307831</c:v>
                </c:pt>
                <c:pt idx="4">
                  <c:v>0.26321926625957087</c:v>
                </c:pt>
                <c:pt idx="5">
                  <c:v>0.2685596264643148</c:v>
                </c:pt>
                <c:pt idx="6">
                  <c:v>0.2762844622821064</c:v>
                </c:pt>
                <c:pt idx="7">
                  <c:v>0.25792173446206307</c:v>
                </c:pt>
                <c:pt idx="8">
                  <c:v>0.26901562959163139</c:v>
                </c:pt>
                <c:pt idx="9">
                  <c:v>0.25957869644153309</c:v>
                </c:pt>
                <c:pt idx="10">
                  <c:v>0.25332631068587474</c:v>
                </c:pt>
                <c:pt idx="11">
                  <c:v>0.26833029464164587</c:v>
                </c:pt>
                <c:pt idx="12">
                  <c:v>0.26468436904189474</c:v>
                </c:pt>
                <c:pt idx="13">
                  <c:v>0.26024020834916578</c:v>
                </c:pt>
                <c:pt idx="14">
                  <c:v>0.25613122663133692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5F6-464D-8748-42EDC56CAAE5}"/>
            </c:ext>
          </c:extLst>
        </c:ser>
        <c:ser>
          <c:idx val="2"/>
          <c:order val="2"/>
          <c:tx>
            <c:strRef>
              <c:f>'Gastos UEM (25mai2017)'!$I$24</c:f>
              <c:strCache>
                <c:ptCount val="1"/>
                <c:pt idx="0">
                  <c:v>Municipal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square"/>
            <c:size val="5"/>
            <c:spPr>
              <a:solidFill>
                <a:schemeClr val="bg1"/>
              </a:solidFill>
              <a:ln>
                <a:solidFill>
                  <a:srgbClr val="00B050"/>
                </a:solidFill>
              </a:ln>
            </c:spPr>
          </c:marker>
          <c:dLbls>
            <c:dLbl>
              <c:idx val="2"/>
              <c:layout>
                <c:manualLayout>
                  <c:x val="-2.7440695821063069E-2"/>
                  <c:y val="3.5100018955654934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5F6-464D-8748-42EDC56CAAE5}"/>
                </c:ext>
              </c:extLst>
            </c:dLbl>
            <c:spPr>
              <a:noFill/>
              <a:ln>
                <a:noFill/>
              </a:ln>
              <a:effectLst/>
            </c:spPr>
            <c:dLblPos val="t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'Gastos UEM (25mai2017)'!$B$25:$B$39</c:f>
              <c:numCache>
                <c:formatCode>General</c:formatCode>
                <c:ptCount val="15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</c:numCache>
            </c:numRef>
          </c:cat>
          <c:val>
            <c:numRef>
              <c:f>'Gastos UEM (25mai2017)'!$I$25:$I$39</c:f>
              <c:numCache>
                <c:formatCode>0.0%</c:formatCode>
                <c:ptCount val="15"/>
                <c:pt idx="0">
                  <c:v>0.25312875319321865</c:v>
                </c:pt>
                <c:pt idx="1">
                  <c:v>0.25367306469423762</c:v>
                </c:pt>
                <c:pt idx="2">
                  <c:v>0.24718606596720716</c:v>
                </c:pt>
                <c:pt idx="3">
                  <c:v>0.26313813018837795</c:v>
                </c:pt>
                <c:pt idx="4">
                  <c:v>0.26998172316420826</c:v>
                </c:pt>
                <c:pt idx="5">
                  <c:v>0.27328488151886754</c:v>
                </c:pt>
                <c:pt idx="6">
                  <c:v>0.28961760460204761</c:v>
                </c:pt>
                <c:pt idx="7">
                  <c:v>0.276184011784114</c:v>
                </c:pt>
                <c:pt idx="8">
                  <c:v>0.2836463157550258</c:v>
                </c:pt>
                <c:pt idx="9">
                  <c:v>0.28785045596960152</c:v>
                </c:pt>
                <c:pt idx="10">
                  <c:v>0.29414219821505805</c:v>
                </c:pt>
                <c:pt idx="11">
                  <c:v>0.30666410406815048</c:v>
                </c:pt>
                <c:pt idx="12">
                  <c:v>0.31105600922779536</c:v>
                </c:pt>
                <c:pt idx="13">
                  <c:v>0.30986237212327289</c:v>
                </c:pt>
                <c:pt idx="14">
                  <c:v>0.31423325151522802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5F6-464D-8748-42EDC56CAAE5}"/>
            </c:ext>
          </c:extLst>
        </c:ser>
        <c:dLbls>
          <c:showVal val="1"/>
        </c:dLbls>
        <c:marker val="1"/>
        <c:axId val="68333952"/>
        <c:axId val="68337024"/>
      </c:lineChart>
      <c:catAx>
        <c:axId val="68333952"/>
        <c:scaling>
          <c:orientation val="minMax"/>
        </c:scaling>
        <c:axPos val="b"/>
        <c:numFmt formatCode="General" sourceLinked="1"/>
        <c:majorTickMark val="none"/>
        <c:tickLblPos val="nextTo"/>
        <c:crossAx val="68337024"/>
        <c:crosses val="autoZero"/>
        <c:auto val="1"/>
        <c:lblAlgn val="ctr"/>
        <c:lblOffset val="100"/>
      </c:catAx>
      <c:valAx>
        <c:axId val="68337024"/>
        <c:scaling>
          <c:orientation val="minMax"/>
          <c:min val="0.2"/>
        </c:scaling>
        <c:delete val="1"/>
        <c:axPos val="l"/>
        <c:numFmt formatCode="0.0%" sourceLinked="1"/>
        <c:majorTickMark val="none"/>
        <c:tickLblPos val="nextTo"/>
        <c:crossAx val="68333952"/>
        <c:crosses val="autoZero"/>
        <c:crossBetween val="between"/>
      </c:valAx>
    </c:plotArea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>
        <c:manualLayout>
          <c:layoutTarget val="inner"/>
          <c:xMode val="edge"/>
          <c:yMode val="edge"/>
          <c:x val="1.8757327080890972E-2"/>
          <c:y val="0.13819914742395784"/>
          <c:w val="0.95466979288784681"/>
          <c:h val="0.62564664074128928"/>
        </c:manualLayout>
      </c:layout>
      <c:barChart>
        <c:barDir val="col"/>
        <c:grouping val="clustered"/>
        <c:ser>
          <c:idx val="2"/>
          <c:order val="1"/>
          <c:tx>
            <c:strRef>
              <c:f>'%Munc ASPS 2'!$Z$5587</c:f>
              <c:strCache>
                <c:ptCount val="1"/>
                <c:pt idx="0">
                  <c:v>3.2_%R.Próprios_em_Saúde-EC_29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numFmt formatCode="0.0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'%Munc ASPS 2'!$Y$5588:$Y$5604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'%Munc ASPS 2'!$Z$5588:$Z$5604</c:f>
              <c:numCache>
                <c:formatCode>General</c:formatCode>
                <c:ptCount val="17"/>
                <c:pt idx="0">
                  <c:v>0.1368</c:v>
                </c:pt>
                <c:pt idx="1">
                  <c:v>0.14830000000000002</c:v>
                </c:pt>
                <c:pt idx="2">
                  <c:v>0.16539999999999999</c:v>
                </c:pt>
                <c:pt idx="3">
                  <c:v>0.17130000000000001</c:v>
                </c:pt>
                <c:pt idx="4">
                  <c:v>0.18000000000000002</c:v>
                </c:pt>
                <c:pt idx="5">
                  <c:v>0.19</c:v>
                </c:pt>
                <c:pt idx="6">
                  <c:v>0.19650000000000001</c:v>
                </c:pt>
                <c:pt idx="7">
                  <c:v>0.19339999999999999</c:v>
                </c:pt>
                <c:pt idx="8">
                  <c:v>0.1988</c:v>
                </c:pt>
                <c:pt idx="9">
                  <c:v>0.20590000000000003</c:v>
                </c:pt>
                <c:pt idx="10">
                  <c:v>0.20370000000000005</c:v>
                </c:pt>
                <c:pt idx="11">
                  <c:v>0.20469999999999999</c:v>
                </c:pt>
                <c:pt idx="12">
                  <c:v>0.21380000000000002</c:v>
                </c:pt>
                <c:pt idx="13">
                  <c:v>0.221</c:v>
                </c:pt>
                <c:pt idx="14">
                  <c:v>0.22940000000000005</c:v>
                </c:pt>
                <c:pt idx="15">
                  <c:v>0.23269999999999999</c:v>
                </c:pt>
                <c:pt idx="16">
                  <c:v>0.23910000000000001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25B-42B7-A901-566BF1DCC0F9}"/>
            </c:ext>
          </c:extLst>
        </c:ser>
        <c:dLbls/>
        <c:gapWidth val="302"/>
        <c:axId val="68395776"/>
        <c:axId val="68397312"/>
      </c:barChart>
      <c:lineChart>
        <c:grouping val="standard"/>
        <c:ser>
          <c:idx val="1"/>
          <c:order val="0"/>
          <c:tx>
            <c:strRef>
              <c:f>'%Munc ASPS 2'!$A$3</c:f>
              <c:strCache>
                <c:ptCount val="1"/>
                <c:pt idx="0">
                  <c:v>% mínimo Constitucional</c:v>
                </c:pt>
              </c:strCache>
            </c:strRef>
          </c:tx>
          <c:spPr>
            <a:ln>
              <a:solidFill>
                <a:srgbClr val="C00000"/>
              </a:solidFill>
              <a:prstDash val="sysDash"/>
            </a:ln>
          </c:spPr>
          <c:marker>
            <c:symbol val="none"/>
          </c:marker>
          <c:dLbls>
            <c:dLbl>
              <c:idx val="0"/>
              <c:layout>
                <c:manualLayout>
                  <c:x val="7.735551227257202E-4"/>
                  <c:y val="2.6936026936027015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25B-42B7-A901-566BF1DCC0F9}"/>
                </c:ext>
              </c:extLst>
            </c:dLbl>
            <c:dLbl>
              <c:idx val="1"/>
              <c:layout>
                <c:manualLayout>
                  <c:x val="5.4630099725224718E-3"/>
                  <c:y val="2.2446689113355782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25B-42B7-A901-566BF1DCC0F9}"/>
                </c:ext>
              </c:extLst>
            </c:dLbl>
            <c:dLbl>
              <c:idx val="2"/>
              <c:layout>
                <c:manualLayout>
                  <c:x val="1.5005861664712785E-3"/>
                  <c:y val="1.3468013468013552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25B-42B7-A901-566BF1DCC0F9}"/>
                </c:ext>
              </c:extLst>
            </c:dLbl>
            <c:dLbl>
              <c:idx val="3"/>
              <c:layout>
                <c:manualLayout>
                  <c:x val="-1.6256350136772465E-3"/>
                  <c:y val="8.9786756453422295E-3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25B-42B7-A901-566BF1DCC0F9}"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25B-42B7-A901-566BF1DCC0F9}"/>
                </c:ext>
              </c:extLst>
            </c:dLbl>
            <c:dLbl>
              <c:idx val="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25B-42B7-A901-566BF1DCC0F9}"/>
                </c:ext>
              </c:extLst>
            </c:dLbl>
            <c:dLbl>
              <c:idx val="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25B-42B7-A901-566BF1DCC0F9}"/>
                </c:ext>
              </c:extLst>
            </c:dLbl>
            <c:dLbl>
              <c:idx val="7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25B-42B7-A901-566BF1DCC0F9}"/>
                </c:ext>
              </c:extLst>
            </c:dLbl>
            <c:dLbl>
              <c:idx val="8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25B-42B7-A901-566BF1DCC0F9}"/>
                </c:ext>
              </c:extLst>
            </c:dLbl>
            <c:dLbl>
              <c:idx val="9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25B-42B7-A901-566BF1DCC0F9}"/>
                </c:ext>
              </c:extLst>
            </c:dLbl>
            <c:dLbl>
              <c:idx val="1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25B-42B7-A901-566BF1DCC0F9}"/>
                </c:ext>
              </c:extLst>
            </c:dLbl>
            <c:dLbl>
              <c:idx val="1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25B-42B7-A901-566BF1DCC0F9}"/>
                </c:ext>
              </c:extLst>
            </c:dLbl>
            <c:dLbl>
              <c:idx val="1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25B-42B7-A901-566BF1DCC0F9}"/>
                </c:ext>
              </c:extLst>
            </c:dLbl>
            <c:dLbl>
              <c:idx val="1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25B-42B7-A901-566BF1DCC0F9}"/>
                </c:ext>
              </c:extLst>
            </c:dLbl>
            <c:dLbl>
              <c:idx val="1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25B-42B7-A901-566BF1DCC0F9}"/>
                </c:ext>
              </c:extLst>
            </c:dLbl>
            <c:dLbl>
              <c:idx val="1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925B-42B7-A901-566BF1DCC0F9}"/>
                </c:ext>
              </c:extLst>
            </c:dLbl>
            <c:dLbl>
              <c:idx val="1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925B-42B7-A901-566BF1DCC0F9}"/>
                </c:ext>
              </c:extLst>
            </c:dLbl>
            <c:dLbl>
              <c:idx val="17"/>
              <c:layout>
                <c:manualLayout>
                  <c:x val="-2.3509183274716797E-2"/>
                  <c:y val="4.9382716049382658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925B-42B7-A901-566BF1DCC0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0">
                    <a:solidFill>
                      <a:srgbClr val="FF0000"/>
                    </a:solidFill>
                  </a:defRPr>
                </a:pPr>
                <a:endParaRPr lang="pt-BR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'%Munc ASPS 2'!$Y$5588:$Y$5604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'%Munc ASPS 2'!$X$5588:$X$5605</c:f>
              <c:numCache>
                <c:formatCode>0.0%</c:formatCode>
                <c:ptCount val="18"/>
                <c:pt idx="0">
                  <c:v>7.0000000000000021E-2</c:v>
                </c:pt>
                <c:pt idx="1">
                  <c:v>8.6000000000000021E-2</c:v>
                </c:pt>
                <c:pt idx="2">
                  <c:v>0.10199999999999998</c:v>
                </c:pt>
                <c:pt idx="3">
                  <c:v>0.11800000000000002</c:v>
                </c:pt>
                <c:pt idx="4">
                  <c:v>0.15000000000000002</c:v>
                </c:pt>
                <c:pt idx="5">
                  <c:v>0.15000000000000002</c:v>
                </c:pt>
                <c:pt idx="6">
                  <c:v>0.15000000000000002</c:v>
                </c:pt>
                <c:pt idx="7">
                  <c:v>0.15000000000000002</c:v>
                </c:pt>
                <c:pt idx="8">
                  <c:v>0.15000000000000002</c:v>
                </c:pt>
                <c:pt idx="9">
                  <c:v>0.15000000000000002</c:v>
                </c:pt>
                <c:pt idx="10">
                  <c:v>0.15000000000000002</c:v>
                </c:pt>
                <c:pt idx="11">
                  <c:v>0.15000000000000002</c:v>
                </c:pt>
                <c:pt idx="12">
                  <c:v>0.15000000000000002</c:v>
                </c:pt>
                <c:pt idx="13">
                  <c:v>0.15000000000000002</c:v>
                </c:pt>
                <c:pt idx="14">
                  <c:v>0.15000000000000002</c:v>
                </c:pt>
                <c:pt idx="15">
                  <c:v>0.15000000000000002</c:v>
                </c:pt>
                <c:pt idx="16">
                  <c:v>0.15000000000000002</c:v>
                </c:pt>
                <c:pt idx="17">
                  <c:v>0.15000000000000002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3-925B-42B7-A901-566BF1DCC0F9}"/>
            </c:ext>
          </c:extLst>
        </c:ser>
        <c:dLbls/>
        <c:marker val="1"/>
        <c:axId val="68395776"/>
        <c:axId val="68397312"/>
      </c:lineChart>
      <c:catAx>
        <c:axId val="6839577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8397312"/>
        <c:crosses val="autoZero"/>
        <c:auto val="1"/>
        <c:lblAlgn val="ctr"/>
        <c:lblOffset val="100"/>
      </c:catAx>
      <c:valAx>
        <c:axId val="68397312"/>
        <c:scaling>
          <c:orientation val="minMax"/>
        </c:scaling>
        <c:delete val="1"/>
        <c:axPos val="l"/>
        <c:numFmt formatCode="0.0%" sourceLinked="0"/>
        <c:tickLblPos val="nextTo"/>
        <c:crossAx val="68395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>
        <c:manualLayout>
          <c:layoutTarget val="inner"/>
          <c:xMode val="edge"/>
          <c:yMode val="edge"/>
          <c:x val="3.8573234917388607E-2"/>
          <c:y val="0.12541469816272971"/>
          <c:w val="0.93485387298519906"/>
          <c:h val="0.58708731721150109"/>
        </c:manualLayout>
      </c:layout>
      <c:barChart>
        <c:barDir val="col"/>
        <c:grouping val="clustered"/>
        <c:ser>
          <c:idx val="0"/>
          <c:order val="0"/>
          <c:tx>
            <c:strRef>
              <c:f>'% Est ASPS '!$AD$50</c:f>
              <c:strCache>
                <c:ptCount val="1"/>
                <c:pt idx="0">
                  <c:v>3.2_%R.Próprios_em_Saúde-EC_29</c:v>
                </c:pt>
              </c:strCache>
            </c:strRef>
          </c:tx>
          <c:spPr>
            <a:gradFill>
              <a:gsLst>
                <a:gs pos="0">
                  <a:schemeClr val="accent6">
                    <a:shade val="51000"/>
                    <a:satMod val="130000"/>
                  </a:schemeClr>
                </a:gs>
                <a:gs pos="52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numFmt formatCode="0.0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'% Est ASPS '!$AC$51:$AC$67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'% Est ASPS '!$AD$51:$AD$67</c:f>
              <c:numCache>
                <c:formatCode>0.000000</c:formatCode>
                <c:ptCount val="17"/>
                <c:pt idx="0">
                  <c:v>8.0666666666666692E-2</c:v>
                </c:pt>
                <c:pt idx="1">
                  <c:v>9.7792592592592653E-2</c:v>
                </c:pt>
                <c:pt idx="2">
                  <c:v>9.7700000000000023E-2</c:v>
                </c:pt>
                <c:pt idx="3">
                  <c:v>0.10439999999999998</c:v>
                </c:pt>
                <c:pt idx="4">
                  <c:v>0.1193</c:v>
                </c:pt>
                <c:pt idx="5">
                  <c:v>0.11900000000000002</c:v>
                </c:pt>
                <c:pt idx="6">
                  <c:v>0.12380000000000002</c:v>
                </c:pt>
                <c:pt idx="7">
                  <c:v>0.1263</c:v>
                </c:pt>
                <c:pt idx="8">
                  <c:v>0.12759999999999999</c:v>
                </c:pt>
                <c:pt idx="9">
                  <c:v>0.1298</c:v>
                </c:pt>
                <c:pt idx="10">
                  <c:v>0.12869999999999998</c:v>
                </c:pt>
                <c:pt idx="11">
                  <c:v>0.12869999999999998</c:v>
                </c:pt>
                <c:pt idx="12">
                  <c:v>0.1268</c:v>
                </c:pt>
                <c:pt idx="13">
                  <c:v>0.13200000000000001</c:v>
                </c:pt>
                <c:pt idx="14">
                  <c:v>0.13519999999999999</c:v>
                </c:pt>
                <c:pt idx="15">
                  <c:v>0.1353</c:v>
                </c:pt>
                <c:pt idx="16">
                  <c:v>0.14390000000000003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47A-433B-BFD8-A5756FFB9736}"/>
            </c:ext>
          </c:extLst>
        </c:ser>
        <c:dLbls/>
        <c:gapWidth val="303"/>
        <c:overlap val="7"/>
        <c:axId val="69669248"/>
        <c:axId val="69670784"/>
      </c:barChart>
      <c:lineChart>
        <c:grouping val="standard"/>
        <c:ser>
          <c:idx val="1"/>
          <c:order val="1"/>
          <c:tx>
            <c:strRef>
              <c:f>'% Est ASPS '!$B$4</c:f>
              <c:strCache>
                <c:ptCount val="1"/>
                <c:pt idx="0">
                  <c:v>% mínimo Constitucional</c:v>
                </c:pt>
              </c:strCache>
            </c:strRef>
          </c:tx>
          <c:spPr>
            <a:ln>
              <a:solidFill>
                <a:srgbClr val="C00000"/>
              </a:solidFill>
              <a:prstDash val="sysDash"/>
            </a:ln>
          </c:spPr>
          <c:marker>
            <c:symbol val="none"/>
          </c:marker>
          <c:dLbls>
            <c:dLbl>
              <c:idx val="0"/>
              <c:layout>
                <c:manualLayout>
                  <c:x val="-3.1263442597225183E-3"/>
                  <c:y val="2.996254681647940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47A-433B-BFD8-A5756FFB9736}"/>
                </c:ext>
              </c:extLst>
            </c:dLbl>
            <c:dLbl>
              <c:idx val="1"/>
              <c:layout>
                <c:manualLayout>
                  <c:x val="-1.2307957402159434E-7"/>
                  <c:y val="1.123595505617977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47A-433B-BFD8-A5756FFB9736}"/>
                </c:ext>
              </c:extLst>
            </c:dLbl>
            <c:dLbl>
              <c:idx val="2"/>
              <c:layout>
                <c:manualLayout>
                  <c:x val="1.5631105900742481E-3"/>
                  <c:y val="1.123595505617977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47A-433B-BFD8-A5756FFB9736}"/>
                </c:ext>
              </c:extLst>
            </c:dLbl>
            <c:dLbl>
              <c:idx val="3"/>
              <c:layout>
                <c:manualLayout>
                  <c:x val="0"/>
                  <c:y val="1.123595505617977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47A-433B-BFD8-A5756FFB9736}"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47A-433B-BFD8-A5756FFB9736}"/>
                </c:ext>
              </c:extLst>
            </c:dLbl>
            <c:dLbl>
              <c:idx val="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47A-433B-BFD8-A5756FFB9736}"/>
                </c:ext>
              </c:extLst>
            </c:dLbl>
            <c:dLbl>
              <c:idx val="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47A-433B-BFD8-A5756FFB9736}"/>
                </c:ext>
              </c:extLst>
            </c:dLbl>
            <c:dLbl>
              <c:idx val="7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47A-433B-BFD8-A5756FFB9736}"/>
                </c:ext>
              </c:extLst>
            </c:dLbl>
            <c:dLbl>
              <c:idx val="8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47A-433B-BFD8-A5756FFB9736}"/>
                </c:ext>
              </c:extLst>
            </c:dLbl>
            <c:dLbl>
              <c:idx val="9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47A-433B-BFD8-A5756FFB9736}"/>
                </c:ext>
              </c:extLst>
            </c:dLbl>
            <c:dLbl>
              <c:idx val="1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47A-433B-BFD8-A5756FFB9736}"/>
                </c:ext>
              </c:extLst>
            </c:dLbl>
            <c:dLbl>
              <c:idx val="1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47A-433B-BFD8-A5756FFB9736}"/>
                </c:ext>
              </c:extLst>
            </c:dLbl>
            <c:dLbl>
              <c:idx val="1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47A-433B-BFD8-A5756FFB9736}"/>
                </c:ext>
              </c:extLst>
            </c:dLbl>
            <c:dLbl>
              <c:idx val="1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47A-433B-BFD8-A5756FFB9736}"/>
                </c:ext>
              </c:extLst>
            </c:dLbl>
            <c:dLbl>
              <c:idx val="1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47A-433B-BFD8-A5756FFB9736}"/>
                </c:ext>
              </c:extLst>
            </c:dLbl>
            <c:dLbl>
              <c:idx val="1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947A-433B-BFD8-A5756FFB9736}"/>
                </c:ext>
              </c:extLst>
            </c:dLbl>
            <c:dLbl>
              <c:idx val="1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947A-433B-BFD8-A5756FFB9736}"/>
                </c:ext>
              </c:extLst>
            </c:dLbl>
            <c:dLbl>
              <c:idx val="17"/>
              <c:layout>
                <c:manualLayout>
                  <c:x val="-2.7992633517495404E-2"/>
                  <c:y val="5.369127516778517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947A-433B-BFD8-A5756FFB973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0">
                    <a:solidFill>
                      <a:srgbClr val="FF0000"/>
                    </a:solidFill>
                  </a:defRPr>
                </a:pPr>
                <a:endParaRPr lang="pt-B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('% Est ASPS '!$B$40,'% Est ASPS '!$D$40,'% Est ASPS '!$F$40,'% Est ASPS '!$H$40,'% Est ASPS '!$J$40,'% Est ASPS '!$L$40,'% Est ASPS '!$N$40,'% Est ASPS '!$P$40,'% Est ASPS '!$R$40,'% Est ASPS '!$T$40,'% Est ASPS '!$V$40,'% Est ASPS '!$X$40,'% Est ASPS '!$Z$40,'% Est ASPS '!$AB$40,'% Est ASPS '!$AD$40,'% Est ASPS '!$AF$40,'% Est ASPS '!$AH$40,'% Est ASPS '!$AJ$40)</c:f>
              <c:numCache>
                <c:formatCode>0.0%</c:formatCode>
                <c:ptCount val="18"/>
                <c:pt idx="0">
                  <c:v>7.0000000000000021E-2</c:v>
                </c:pt>
                <c:pt idx="1">
                  <c:v>8.0000000000000016E-2</c:v>
                </c:pt>
                <c:pt idx="2">
                  <c:v>9.0000000000000011E-2</c:v>
                </c:pt>
                <c:pt idx="3">
                  <c:v>0.1</c:v>
                </c:pt>
                <c:pt idx="4">
                  <c:v>0.12000000000000001</c:v>
                </c:pt>
                <c:pt idx="5">
                  <c:v>0.12000000000000001</c:v>
                </c:pt>
                <c:pt idx="6">
                  <c:v>0.12000000000000001</c:v>
                </c:pt>
                <c:pt idx="7">
                  <c:v>0.12000000000000001</c:v>
                </c:pt>
                <c:pt idx="8">
                  <c:v>0.12000000000000001</c:v>
                </c:pt>
                <c:pt idx="9">
                  <c:v>0.12000000000000001</c:v>
                </c:pt>
                <c:pt idx="10">
                  <c:v>0.12000000000000001</c:v>
                </c:pt>
                <c:pt idx="11">
                  <c:v>0.12000000000000001</c:v>
                </c:pt>
                <c:pt idx="12">
                  <c:v>0.12000000000000001</c:v>
                </c:pt>
                <c:pt idx="13">
                  <c:v>0.12000000000000001</c:v>
                </c:pt>
                <c:pt idx="14">
                  <c:v>0.12000000000000001</c:v>
                </c:pt>
                <c:pt idx="15">
                  <c:v>0.12000000000000001</c:v>
                </c:pt>
                <c:pt idx="16">
                  <c:v>0.12000000000000001</c:v>
                </c:pt>
                <c:pt idx="17">
                  <c:v>0.12000000000000001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3-947A-433B-BFD8-A5756FFB9736}"/>
            </c:ext>
          </c:extLst>
        </c:ser>
        <c:dLbls/>
        <c:marker val="1"/>
        <c:axId val="69669248"/>
        <c:axId val="69670784"/>
      </c:lineChart>
      <c:catAx>
        <c:axId val="6966924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9670784"/>
        <c:crosses val="autoZero"/>
        <c:auto val="1"/>
        <c:lblAlgn val="ctr"/>
        <c:lblOffset val="100"/>
      </c:catAx>
      <c:valAx>
        <c:axId val="69670784"/>
        <c:scaling>
          <c:orientation val="minMax"/>
        </c:scaling>
        <c:delete val="1"/>
        <c:axPos val="l"/>
        <c:numFmt formatCode="0.0%" sourceLinked="0"/>
        <c:tickLblPos val="nextTo"/>
        <c:crossAx val="69669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802167044903547"/>
          <c:y val="0.85830725679151187"/>
          <c:w val="0.53006483216561584"/>
          <c:h val="8.0357705286839179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1" y="0"/>
            <a:ext cx="2945658" cy="49542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50442" y="0"/>
            <a:ext cx="2945658" cy="49542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77925" y="1235075"/>
            <a:ext cx="4441825" cy="33321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79768" y="4751983"/>
            <a:ext cx="5438139" cy="38879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1" y="9378824"/>
            <a:ext cx="2945658" cy="4954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50442" y="9378824"/>
            <a:ext cx="2945658" cy="4954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‹nº›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11678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79768" y="4751983"/>
            <a:ext cx="5438139" cy="388798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176338" y="1233488"/>
            <a:ext cx="4445000" cy="3333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32830709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79768" y="4751983"/>
            <a:ext cx="5438139" cy="388798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1176338" y="1233488"/>
            <a:ext cx="4445000" cy="3333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29979178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79768" y="4751983"/>
            <a:ext cx="5438139" cy="388798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176338" y="1233488"/>
            <a:ext cx="4445000" cy="3333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2768547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‹nº›</a:t>
            </a:fld>
            <a:endParaRPr lang="en-US"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670617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‹nº›</a:t>
            </a:fld>
            <a:endParaRPr lang="en-US"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338682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‹nº›</a:t>
            </a:fld>
            <a:endParaRPr lang="en-US"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0806446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199" y="644924"/>
            <a:ext cx="8270421" cy="596047"/>
          </a:xfrm>
        </p:spPr>
        <p:txBody>
          <a:bodyPr>
            <a:noAutofit/>
          </a:bodyPr>
          <a:lstStyle>
            <a:lvl1pPr algn="l">
              <a:defRPr sz="4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‹nº›</a:t>
            </a:fld>
            <a:endParaRPr lang="en-US"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1235" y="178094"/>
            <a:ext cx="2348592" cy="466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9323501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‹nº›</a:t>
            </a:fld>
            <a:endParaRPr lang="en-US"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0411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‹nº›</a:t>
            </a:fld>
            <a:endParaRPr lang="en-US"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308016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‹nº›</a:t>
            </a:fld>
            <a:endParaRPr lang="en-US"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462485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‹nº›</a:t>
            </a:fld>
            <a:endParaRPr lang="en-US"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3203688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‹nº›</a:t>
            </a:fld>
            <a:endParaRPr lang="en-US"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6192951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‹nº›</a:t>
            </a:fld>
            <a:endParaRPr lang="en-US"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562147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‹nº›</a:t>
            </a:fld>
            <a:endParaRPr lang="en-US"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876595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‹nº›</a:t>
            </a:fld>
            <a:endParaRPr lang="en-US"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9326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4161" y="553851"/>
            <a:ext cx="3466430" cy="689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2216998" y="6217246"/>
            <a:ext cx="4813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+mn-lt"/>
              </a:rPr>
              <a:t>Paraíba / Agosto 2017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80B893A4-3579-4BB1-9580-4B86A34570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9400" y="2748978"/>
            <a:ext cx="3505200" cy="1047750"/>
          </a:xfrm>
          <a:prstGeom prst="rect">
            <a:avLst/>
          </a:prstGeom>
        </p:spPr>
      </p:pic>
      <p:sp>
        <p:nvSpPr>
          <p:cNvPr id="8" name="Título 2">
            <a:extLst>
              <a:ext uri="{FF2B5EF4-FFF2-40B4-BE49-F238E27FC236}">
                <a16:creationId xmlns:a16="http://schemas.microsoft.com/office/drawing/2014/main" xmlns="" id="{A6618E5E-D97D-438D-B3E8-23BC7C0C7833}"/>
              </a:ext>
            </a:extLst>
          </p:cNvPr>
          <p:cNvSpPr txBox="1">
            <a:spLocks/>
          </p:cNvSpPr>
          <p:nvPr/>
        </p:nvSpPr>
        <p:spPr>
          <a:xfrm>
            <a:off x="685800" y="366984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dirty="0">
                <a:latin typeface="+mn-lt"/>
              </a:rPr>
              <a:t/>
            </a:r>
            <a:br>
              <a:rPr lang="pt-BR" sz="2400" dirty="0">
                <a:latin typeface="+mn-lt"/>
              </a:rPr>
            </a:br>
            <a:r>
              <a:rPr lang="pt-BR" sz="2400" dirty="0">
                <a:latin typeface="+mn-lt"/>
              </a:rPr>
              <a:t/>
            </a:r>
            <a:br>
              <a:rPr lang="pt-BR" sz="2400" dirty="0">
                <a:latin typeface="+mn-lt"/>
              </a:rPr>
            </a:br>
            <a:r>
              <a:rPr lang="pt-BR" sz="2400" dirty="0">
                <a:latin typeface="+mn-lt"/>
              </a:rPr>
              <a:t/>
            </a:r>
            <a:br>
              <a:rPr lang="pt-BR" sz="2400" dirty="0">
                <a:latin typeface="+mn-lt"/>
              </a:rPr>
            </a:br>
            <a:r>
              <a:rPr lang="pt-BR" sz="2400" dirty="0">
                <a:latin typeface="+mn-lt"/>
              </a:rPr>
              <a:t/>
            </a:r>
            <a:br>
              <a:rPr lang="pt-BR" sz="2400" dirty="0">
                <a:latin typeface="+mn-lt"/>
              </a:rPr>
            </a:br>
            <a:r>
              <a:rPr lang="pt-BR" sz="2400" dirty="0">
                <a:latin typeface="+mn-lt"/>
              </a:rPr>
              <a:t/>
            </a:r>
            <a:br>
              <a:rPr lang="pt-BR" sz="2400" dirty="0">
                <a:latin typeface="+mn-lt"/>
              </a:rPr>
            </a:br>
            <a:r>
              <a:rPr lang="pt-BR" sz="2400" dirty="0">
                <a:latin typeface="+mn-lt"/>
              </a:rPr>
              <a:t/>
            </a:r>
            <a:br>
              <a:rPr lang="pt-BR" sz="2400" dirty="0">
                <a:latin typeface="+mn-lt"/>
              </a:rPr>
            </a:br>
            <a:r>
              <a:rPr lang="pt-BR" sz="2400" dirty="0">
                <a:latin typeface="+mn-lt"/>
              </a:rPr>
              <a:t/>
            </a:r>
            <a:br>
              <a:rPr lang="pt-BR" sz="2400" dirty="0">
                <a:latin typeface="+mn-lt"/>
              </a:rPr>
            </a:br>
            <a:r>
              <a:rPr lang="pt-BR" sz="2400" b="1" dirty="0">
                <a:solidFill>
                  <a:schemeClr val="tx2"/>
                </a:solidFill>
                <a:cs typeface="Arial"/>
              </a:rPr>
              <a:t>QUALIFICAÇÃO DA GESTÃO MUNICIPAL EM SAÚDE</a:t>
            </a:r>
            <a:r>
              <a:rPr lang="pt-BR" sz="2400" dirty="0">
                <a:latin typeface="+mn-lt"/>
              </a:rPr>
              <a:t/>
            </a:r>
            <a:br>
              <a:rPr lang="pt-BR" sz="2400" dirty="0">
                <a:latin typeface="+mn-lt"/>
              </a:rPr>
            </a:br>
            <a:r>
              <a:rPr lang="pt-BR" sz="2400" b="1" dirty="0">
                <a:solidFill>
                  <a:schemeClr val="tx2"/>
                </a:solidFill>
                <a:cs typeface="Arial"/>
              </a:rPr>
              <a:t>Unificação dos Blocos de Financiamento </a:t>
            </a:r>
          </a:p>
          <a:p>
            <a:r>
              <a:rPr lang="pt-BR" sz="2400" b="1" dirty="0">
                <a:solidFill>
                  <a:schemeClr val="tx2"/>
                </a:solidFill>
                <a:cs typeface="Arial"/>
              </a:rPr>
              <a:t>Sistema Único de Saúde – SUS</a:t>
            </a:r>
            <a:r>
              <a:rPr lang="pt-BR" sz="2400" b="1" dirty="0">
                <a:latin typeface="+mn-lt"/>
              </a:rPr>
              <a:t/>
            </a:r>
            <a:br>
              <a:rPr lang="pt-BR" sz="2400" b="1" dirty="0">
                <a:latin typeface="+mn-lt"/>
              </a:rPr>
            </a:br>
            <a:r>
              <a:rPr lang="pt-BR" sz="2400" b="1" dirty="0">
                <a:latin typeface="+mn-lt"/>
              </a:rPr>
              <a:t/>
            </a:r>
            <a:br>
              <a:rPr lang="pt-BR" sz="2400" b="1" dirty="0">
                <a:latin typeface="+mn-lt"/>
              </a:rPr>
            </a:br>
            <a:r>
              <a:rPr lang="pt-BR" sz="2400" b="1" dirty="0">
                <a:latin typeface="+mn-lt"/>
              </a:rPr>
              <a:t/>
            </a:r>
            <a:br>
              <a:rPr lang="pt-BR" sz="2400" b="1" dirty="0">
                <a:latin typeface="+mn-lt"/>
              </a:rPr>
            </a:br>
            <a:r>
              <a:rPr lang="pt-BR" sz="2400" dirty="0"/>
              <a:t/>
            </a:r>
            <a:br>
              <a:rPr lang="pt-BR" sz="2400" dirty="0"/>
            </a:br>
            <a:r>
              <a:rPr lang="pt-BR" sz="2400" b="1" dirty="0">
                <a:latin typeface="+mn-lt"/>
              </a:rPr>
              <a:t> </a:t>
            </a:r>
            <a:br>
              <a:rPr lang="pt-BR" sz="2400" b="1" dirty="0">
                <a:latin typeface="+mn-lt"/>
              </a:rPr>
            </a:br>
            <a:r>
              <a:rPr lang="pt-BR" sz="2400" b="1" dirty="0">
                <a:latin typeface="+mn-lt"/>
              </a:rPr>
              <a:t> </a:t>
            </a:r>
            <a:r>
              <a:rPr lang="pt-BR" sz="2400" dirty="0">
                <a:latin typeface="+mn-lt"/>
              </a:rPr>
              <a:t/>
            </a:r>
            <a:br>
              <a:rPr lang="pt-BR" sz="2400" dirty="0">
                <a:latin typeface="+mn-lt"/>
              </a:rPr>
            </a:br>
            <a:r>
              <a:rPr lang="pt-BR" sz="2400" dirty="0">
                <a:latin typeface="+mn-lt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xmlns="" val="926353594"/>
      </p:ext>
    </p:extLst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6311" y="2467155"/>
            <a:ext cx="6568533" cy="2960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05734" y="6218386"/>
            <a:ext cx="13716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1069676" y="961043"/>
            <a:ext cx="6436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1" dirty="0">
                <a:solidFill>
                  <a:schemeClr val="tx2"/>
                </a:solidFill>
                <a:latin typeface="+mn-lt"/>
              </a:rPr>
              <a:t>PACTUAÇÃO CIT 2017 - FIM DOS BLOCOS </a:t>
            </a:r>
          </a:p>
        </p:txBody>
      </p:sp>
    </p:spTree>
    <p:extLst>
      <p:ext uri="{BB962C8B-B14F-4D97-AF65-F5344CB8AC3E}">
        <p14:creationId xmlns:p14="http://schemas.microsoft.com/office/powerpoint/2010/main" xmlns="" val="11057837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069676" y="961043"/>
            <a:ext cx="6072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1" dirty="0">
                <a:solidFill>
                  <a:schemeClr val="tx2"/>
                </a:solidFill>
                <a:latin typeface="+mn-lt"/>
              </a:rPr>
              <a:t>PORTARIA MINISTERIAL   </a:t>
            </a:r>
          </a:p>
        </p:txBody>
      </p:sp>
      <p:sp>
        <p:nvSpPr>
          <p:cNvPr id="2" name="Retângulo 1"/>
          <p:cNvSpPr/>
          <p:nvPr/>
        </p:nvSpPr>
        <p:spPr>
          <a:xfrm>
            <a:off x="1069676" y="2343409"/>
            <a:ext cx="695289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800" b="1" dirty="0">
                <a:latin typeface="+mn-lt"/>
              </a:rPr>
              <a:t>PORTARIA 1.091, DE 27 DE ABRIL DE 2017</a:t>
            </a:r>
          </a:p>
          <a:p>
            <a:r>
              <a:rPr lang="pt-BR" sz="1800" dirty="0">
                <a:latin typeface="+mn-lt"/>
              </a:rPr>
              <a:t> </a:t>
            </a:r>
          </a:p>
          <a:p>
            <a:pPr algn="just"/>
            <a:endParaRPr lang="pt-BR" sz="1800" dirty="0">
              <a:latin typeface="+mn-lt"/>
            </a:endParaRPr>
          </a:p>
          <a:p>
            <a:pPr algn="just"/>
            <a:r>
              <a:rPr lang="pt-BR" sz="1800" dirty="0">
                <a:latin typeface="+mn-lt"/>
              </a:rPr>
              <a:t>Art. 1o </a:t>
            </a:r>
            <a:r>
              <a:rPr lang="pt-BR" sz="1800" b="1" dirty="0">
                <a:latin typeface="+mn-lt"/>
              </a:rPr>
              <a:t>Instituir Grupo de Trabalho Tripartite </a:t>
            </a:r>
            <a:r>
              <a:rPr lang="pt-BR" sz="1800" dirty="0">
                <a:latin typeface="+mn-lt"/>
              </a:rPr>
              <a:t>para </a:t>
            </a:r>
            <a:r>
              <a:rPr lang="pt-BR" sz="1800" b="1" dirty="0">
                <a:latin typeface="+mn-lt"/>
              </a:rPr>
              <a:t>propor normas e procedimentos voltados ao fortalecimento do processo de planejamento e de transferência dos recursos federais para o financiamento das ações e serviços públicos de saúde </a:t>
            </a:r>
            <a:r>
              <a:rPr lang="pt-BR" sz="1800" dirty="0">
                <a:latin typeface="+mn-lt"/>
              </a:rPr>
              <a:t>no âmbito do Sistema Único de Saúde – SUS. </a:t>
            </a:r>
          </a:p>
          <a:p>
            <a:pPr algn="just"/>
            <a:endParaRPr lang="pt-BR" sz="1800" dirty="0">
              <a:latin typeface="+mn-lt"/>
            </a:endParaRPr>
          </a:p>
          <a:p>
            <a:endParaRPr lang="pt-BR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42436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069676" y="961043"/>
            <a:ext cx="6764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1" dirty="0">
                <a:solidFill>
                  <a:schemeClr val="tx2"/>
                </a:solidFill>
                <a:latin typeface="+mn-lt"/>
              </a:rPr>
              <a:t>PROPOSIÇÕES - Orçamento</a:t>
            </a:r>
          </a:p>
        </p:txBody>
      </p:sp>
      <p:sp>
        <p:nvSpPr>
          <p:cNvPr id="6" name="Título 2"/>
          <p:cNvSpPr txBox="1">
            <a:spLocks/>
          </p:cNvSpPr>
          <p:nvPr/>
        </p:nvSpPr>
        <p:spPr>
          <a:xfrm>
            <a:off x="746185" y="450266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>
              <a:latin typeface="+mn-lt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A64FA90A-1D96-468B-A22F-741F150AEC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0400" y="1383614"/>
            <a:ext cx="6603969" cy="549754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2412679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069676" y="961043"/>
            <a:ext cx="6764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1" dirty="0">
                <a:solidFill>
                  <a:schemeClr val="tx2"/>
                </a:solidFill>
                <a:latin typeface="+mn-lt"/>
              </a:rPr>
              <a:t>PROPOSIÇÕES - Alteração na classificação das </a:t>
            </a:r>
            <a:r>
              <a:rPr lang="pt-BR" sz="1800" b="1" dirty="0" err="1">
                <a:solidFill>
                  <a:schemeClr val="tx2"/>
                </a:solidFill>
                <a:latin typeface="+mn-lt"/>
              </a:rPr>
              <a:t>subfunções</a:t>
            </a:r>
            <a:endParaRPr lang="pt-BR" sz="18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6" name="Título 2"/>
          <p:cNvSpPr txBox="1">
            <a:spLocks/>
          </p:cNvSpPr>
          <p:nvPr/>
        </p:nvSpPr>
        <p:spPr>
          <a:xfrm>
            <a:off x="746185" y="450266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>
              <a:latin typeface="+mn-lt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EC9FD3FF-0111-49CD-8A05-46EEC52AB5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3825" y="1351535"/>
            <a:ext cx="6050757" cy="553212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3830BDEA-9F1C-407D-9229-B0C822CA70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9450" y="6126083"/>
            <a:ext cx="2114550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913916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A2AFBDC1-51B1-4833-AF9D-B93E070A13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2436" y="1675998"/>
            <a:ext cx="6799898" cy="5081588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069676" y="961043"/>
            <a:ext cx="6764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1" dirty="0">
                <a:solidFill>
                  <a:schemeClr val="tx2"/>
                </a:solidFill>
                <a:latin typeface="+mn-lt"/>
              </a:rPr>
              <a:t>PROPOSIÇÕES - Planejamento ascendente</a:t>
            </a:r>
          </a:p>
        </p:txBody>
      </p:sp>
      <p:sp>
        <p:nvSpPr>
          <p:cNvPr id="6" name="Título 2"/>
          <p:cNvSpPr txBox="1">
            <a:spLocks/>
          </p:cNvSpPr>
          <p:nvPr/>
        </p:nvSpPr>
        <p:spPr>
          <a:xfrm>
            <a:off x="746185" y="450266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75308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844" y="1662610"/>
            <a:ext cx="8074324" cy="5105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5438283E-B945-4EF2-AFE2-BB3760296C42}"/>
              </a:ext>
            </a:extLst>
          </p:cNvPr>
          <p:cNvSpPr txBox="1"/>
          <p:nvPr/>
        </p:nvSpPr>
        <p:spPr>
          <a:xfrm>
            <a:off x="1069676" y="961043"/>
            <a:ext cx="6764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1" dirty="0">
                <a:solidFill>
                  <a:schemeClr val="tx2"/>
                </a:solidFill>
                <a:latin typeface="+mn-lt"/>
              </a:rPr>
              <a:t>PROPOSIÇÕES - Compatibilização dos instrumentos planejamento</a:t>
            </a:r>
          </a:p>
        </p:txBody>
      </p:sp>
    </p:spTree>
    <p:extLst>
      <p:ext uri="{BB962C8B-B14F-4D97-AF65-F5344CB8AC3E}">
        <p14:creationId xmlns:p14="http://schemas.microsoft.com/office/powerpoint/2010/main" xmlns="" val="42208601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069676" y="961043"/>
            <a:ext cx="6764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1" dirty="0">
                <a:solidFill>
                  <a:schemeClr val="tx2"/>
                </a:solidFill>
                <a:latin typeface="+mn-lt"/>
              </a:rPr>
              <a:t>PROPOSIÇÕES - Sistema informatizado</a:t>
            </a:r>
          </a:p>
        </p:txBody>
      </p:sp>
      <p:sp>
        <p:nvSpPr>
          <p:cNvPr id="6" name="Título 2"/>
          <p:cNvSpPr txBox="1">
            <a:spLocks/>
          </p:cNvSpPr>
          <p:nvPr/>
        </p:nvSpPr>
        <p:spPr>
          <a:xfrm>
            <a:off x="746185" y="450266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>
              <a:latin typeface="+mn-lt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494E0535-07F4-4E8E-8017-0FE128D643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3023" y="1632080"/>
            <a:ext cx="6267450" cy="500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586311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069676" y="961043"/>
            <a:ext cx="6072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1" dirty="0">
                <a:solidFill>
                  <a:schemeClr val="tx2"/>
                </a:solidFill>
                <a:latin typeface="+mn-lt"/>
              </a:rPr>
              <a:t>PROPOSIÇÕES - Metodologia do rateio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5738685"/>
              </p:ext>
            </p:extLst>
          </p:nvPr>
        </p:nvGraphicFramePr>
        <p:xfrm>
          <a:off x="1069677" y="2129002"/>
          <a:ext cx="7128026" cy="3043617"/>
        </p:xfrm>
        <a:graphic>
          <a:graphicData uri="http://schemas.openxmlformats.org/drawingml/2006/table">
            <a:tbl>
              <a:tblPr/>
              <a:tblGrid>
                <a:gridCol w="221214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579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1214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4579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21214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78025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DIMENSÕES ESTABELECIDAS PARA O CÁLCULO DO RATEIO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4787">
                <a:tc>
                  <a:txBody>
                    <a:bodyPr/>
                    <a:lstStyle/>
                    <a:p>
                      <a:pPr algn="l" fontAlgn="ctr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22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Necessidades de                                   saúde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Capacidade de                       oferta e produção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Dsempenho                          técnico e financeiro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4787">
                <a:tc>
                  <a:txBody>
                    <a:bodyPr/>
                    <a:lstStyle/>
                    <a:p>
                      <a:pPr algn="l" fontAlgn="ctr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31661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Necessidades de saúde segundo as situação socioeconômico, demográfica, geográfica e epidemiológica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Capacidade de oferta e produção de ações e serviços de saúde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Desempenho técnico e financeiro anual das ações e serviços de saúde</a:t>
                      </a:r>
                      <a:b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3" name="Retângulo 2"/>
          <p:cNvSpPr/>
          <p:nvPr/>
        </p:nvSpPr>
        <p:spPr>
          <a:xfrm>
            <a:off x="4865299" y="6329661"/>
            <a:ext cx="402546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b="1" i="1" dirty="0">
                <a:latin typeface="+mn-lt"/>
              </a:rPr>
              <a:t>Metodologia desenvolvida pelo Prof. </a:t>
            </a:r>
            <a:r>
              <a:rPr lang="pt-BR" sz="1200" b="1" i="1" dirty="0" err="1">
                <a:latin typeface="+mn-lt"/>
              </a:rPr>
              <a:t>Áquilas</a:t>
            </a:r>
            <a:r>
              <a:rPr lang="pt-BR" sz="1200" b="1" i="1" dirty="0">
                <a:latin typeface="+mn-lt"/>
              </a:rPr>
              <a:t> Mendes (USP) </a:t>
            </a:r>
            <a:endParaRPr lang="pt-BR" sz="1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63377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B3B688EC-EB72-4415-86BA-2BA59F7080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9663" y="1450433"/>
            <a:ext cx="6674168" cy="54483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BFFB50D4-6003-4ECF-91DD-CF6C43236027}"/>
              </a:ext>
            </a:extLst>
          </p:cNvPr>
          <p:cNvSpPr txBox="1"/>
          <p:nvPr/>
        </p:nvSpPr>
        <p:spPr>
          <a:xfrm>
            <a:off x="1069676" y="961043"/>
            <a:ext cx="6072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1" dirty="0">
                <a:solidFill>
                  <a:schemeClr val="tx2"/>
                </a:solidFill>
                <a:latin typeface="+mn-lt"/>
              </a:rPr>
              <a:t>PROPOSIÇÕES - Metodologia do rateio</a:t>
            </a:r>
          </a:p>
        </p:txBody>
      </p:sp>
    </p:spTree>
    <p:extLst>
      <p:ext uri="{BB962C8B-B14F-4D97-AF65-F5344CB8AC3E}">
        <p14:creationId xmlns:p14="http://schemas.microsoft.com/office/powerpoint/2010/main" xmlns="" val="11197906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BFFB50D4-6003-4ECF-91DD-CF6C43236027}"/>
              </a:ext>
            </a:extLst>
          </p:cNvPr>
          <p:cNvSpPr txBox="1"/>
          <p:nvPr/>
        </p:nvSpPr>
        <p:spPr>
          <a:xfrm>
            <a:off x="1069676" y="961043"/>
            <a:ext cx="6072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1" dirty="0">
                <a:solidFill>
                  <a:schemeClr val="tx2"/>
                </a:solidFill>
                <a:latin typeface="+mn-lt"/>
              </a:rPr>
              <a:t>UNIFICAÇÃO DOS BLOCOS - Status 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30D9782F-E113-49AC-933C-759F5F89C5B6}"/>
              </a:ext>
            </a:extLst>
          </p:cNvPr>
          <p:cNvSpPr txBox="1"/>
          <p:nvPr/>
        </p:nvSpPr>
        <p:spPr>
          <a:xfrm>
            <a:off x="801858" y="1899140"/>
            <a:ext cx="749808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pt-BR" sz="1600" dirty="0">
                <a:solidFill>
                  <a:srgbClr val="41C1F1"/>
                </a:solidFill>
                <a:latin typeface="+mn-lt"/>
              </a:rPr>
              <a:t> » </a:t>
            </a:r>
            <a:r>
              <a:rPr lang="pt-BR" sz="1600" b="1" dirty="0">
                <a:solidFill>
                  <a:schemeClr val="tx1"/>
                </a:solidFill>
                <a:latin typeface="+mn-lt"/>
              </a:rPr>
              <a:t>Em processo de negociação entre os Ministérios da Saúde e do Planejamento, com participação da Presidência da República e do Tribunal de Contas da União.</a:t>
            </a: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pt-BR" sz="1600" dirty="0">
                <a:solidFill>
                  <a:srgbClr val="41C1F1"/>
                </a:solidFill>
                <a:latin typeface="+mn-lt"/>
              </a:rPr>
              <a:t>» </a:t>
            </a:r>
            <a:r>
              <a:rPr lang="pt-BR" sz="1600" b="1" dirty="0">
                <a:solidFill>
                  <a:schemeClr val="tx1"/>
                </a:solidFill>
                <a:latin typeface="+mn-lt"/>
              </a:rPr>
              <a:t>A Unificação de Blocos está amparada pela Lei Complementar 141/2012, especialmente pela necessidade do estabelecimento do critério de rateio dos recursos financeiros do SUS, e deve ocorrer, para além da esfera Federal de gestão, também na estadual. </a:t>
            </a: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pt-BR" sz="1600" dirty="0">
                <a:solidFill>
                  <a:srgbClr val="41C1F1"/>
                </a:solidFill>
                <a:latin typeface="+mn-lt"/>
              </a:rPr>
              <a:t>» </a:t>
            </a:r>
            <a:r>
              <a:rPr lang="pt-BR" sz="1600" b="1" dirty="0">
                <a:solidFill>
                  <a:schemeClr val="tx1"/>
                </a:solidFill>
                <a:latin typeface="+mn-lt"/>
              </a:rPr>
              <a:t>Até o final de 2017 a norma a ser seguida é a vigente, com os repasses de recursos financeiros federias e estaduais ocorrendo em seis blocos de financiamento. </a:t>
            </a: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pt-BR" sz="1600" dirty="0">
                <a:solidFill>
                  <a:srgbClr val="41C1F1"/>
                </a:solidFill>
                <a:latin typeface="+mn-lt"/>
              </a:rPr>
              <a:t>» </a:t>
            </a:r>
            <a:r>
              <a:rPr lang="pt-BR" sz="1600" b="1" dirty="0">
                <a:solidFill>
                  <a:schemeClr val="tx1"/>
                </a:solidFill>
                <a:latin typeface="+mn-lt"/>
              </a:rPr>
              <a:t>Trabalha-se para que em janeiro de 2018 a Unificação dos Blocos de Custeio do SUS seja a nossa realidade.</a:t>
            </a:r>
          </a:p>
        </p:txBody>
      </p:sp>
    </p:spTree>
    <p:extLst>
      <p:ext uri="{BB962C8B-B14F-4D97-AF65-F5344CB8AC3E}">
        <p14:creationId xmlns:p14="http://schemas.microsoft.com/office/powerpoint/2010/main" xmlns="" val="1588458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8237998" y="5767271"/>
            <a:ext cx="302946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1000" dirty="0">
              <a:latin typeface="+mn-lt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8168990" y="2926745"/>
            <a:ext cx="834352" cy="23291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100" dirty="0">
                <a:solidFill>
                  <a:schemeClr val="tx1"/>
                </a:solidFill>
              </a:rPr>
              <a:t>Federal </a:t>
            </a:r>
          </a:p>
        </p:txBody>
      </p:sp>
      <p:sp>
        <p:nvSpPr>
          <p:cNvPr id="7" name="Retângulo 6"/>
          <p:cNvSpPr/>
          <p:nvPr/>
        </p:nvSpPr>
        <p:spPr>
          <a:xfrm>
            <a:off x="8168990" y="3864111"/>
            <a:ext cx="834352" cy="232913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100" dirty="0">
                <a:solidFill>
                  <a:schemeClr val="tx1"/>
                </a:solidFill>
              </a:rPr>
              <a:t>Municipal </a:t>
            </a:r>
          </a:p>
        </p:txBody>
      </p:sp>
      <p:sp>
        <p:nvSpPr>
          <p:cNvPr id="8" name="Retângulo 7"/>
          <p:cNvSpPr/>
          <p:nvPr/>
        </p:nvSpPr>
        <p:spPr>
          <a:xfrm>
            <a:off x="8168990" y="4577201"/>
            <a:ext cx="834352" cy="232913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100" dirty="0">
                <a:solidFill>
                  <a:schemeClr val="tx1"/>
                </a:solidFill>
              </a:rPr>
              <a:t>Estadual 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069675" y="961043"/>
            <a:ext cx="7863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1" dirty="0">
                <a:solidFill>
                  <a:schemeClr val="tx2"/>
                </a:solidFill>
                <a:latin typeface="+mn-lt"/>
              </a:rPr>
              <a:t>CONTEXTO</a:t>
            </a:r>
          </a:p>
          <a:p>
            <a:r>
              <a:rPr lang="pt-BR" sz="1800" b="1" dirty="0">
                <a:solidFill>
                  <a:schemeClr val="tx2"/>
                </a:solidFill>
                <a:latin typeface="+mn-lt"/>
              </a:rPr>
              <a:t>Composição das despesas públicas com saúde  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5880295" y="6322776"/>
            <a:ext cx="298235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b="1" dirty="0">
                <a:latin typeface="+mn-lt"/>
              </a:rPr>
              <a:t>Fonte: </a:t>
            </a:r>
            <a:r>
              <a:rPr lang="pt-BR" sz="1000" dirty="0">
                <a:latin typeface="+mn-lt"/>
              </a:rPr>
              <a:t>SIOPS - Ministério da Saúde. Acesso jul. 2017</a:t>
            </a:r>
          </a:p>
        </p:txBody>
      </p:sp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88451005"/>
              </p:ext>
            </p:extLst>
          </p:nvPr>
        </p:nvGraphicFramePr>
        <p:xfrm>
          <a:off x="490942" y="1708708"/>
          <a:ext cx="7834313" cy="4304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7293726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4161" y="553851"/>
            <a:ext cx="3466430" cy="689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2216998" y="6217246"/>
            <a:ext cx="4813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+mn-lt"/>
              </a:rPr>
              <a:t>Paraíba / Agosto 2017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80B893A4-3579-4BB1-9580-4B86A34570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9400" y="2748978"/>
            <a:ext cx="3505200" cy="1047750"/>
          </a:xfrm>
          <a:prstGeom prst="rect">
            <a:avLst/>
          </a:prstGeom>
        </p:spPr>
      </p:pic>
      <p:sp>
        <p:nvSpPr>
          <p:cNvPr id="8" name="Título 2">
            <a:extLst>
              <a:ext uri="{FF2B5EF4-FFF2-40B4-BE49-F238E27FC236}">
                <a16:creationId xmlns:a16="http://schemas.microsoft.com/office/drawing/2014/main" xmlns="" id="{A6618E5E-D97D-438D-B3E8-23BC7C0C7833}"/>
              </a:ext>
            </a:extLst>
          </p:cNvPr>
          <p:cNvSpPr txBox="1">
            <a:spLocks/>
          </p:cNvSpPr>
          <p:nvPr/>
        </p:nvSpPr>
        <p:spPr>
          <a:xfrm>
            <a:off x="685800" y="366984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dirty="0">
                <a:latin typeface="+mn-lt"/>
              </a:rPr>
              <a:t/>
            </a:r>
            <a:br>
              <a:rPr lang="pt-BR" sz="2400" dirty="0">
                <a:latin typeface="+mn-lt"/>
              </a:rPr>
            </a:br>
            <a:r>
              <a:rPr lang="pt-BR" sz="2400" dirty="0">
                <a:latin typeface="+mn-lt"/>
              </a:rPr>
              <a:t/>
            </a:r>
            <a:br>
              <a:rPr lang="pt-BR" sz="2400" dirty="0">
                <a:latin typeface="+mn-lt"/>
              </a:rPr>
            </a:br>
            <a:r>
              <a:rPr lang="pt-BR" sz="2400" dirty="0">
                <a:latin typeface="+mn-lt"/>
              </a:rPr>
              <a:t/>
            </a:r>
            <a:br>
              <a:rPr lang="pt-BR" sz="2400" dirty="0">
                <a:latin typeface="+mn-lt"/>
              </a:rPr>
            </a:br>
            <a:r>
              <a:rPr lang="pt-BR" sz="2400" dirty="0">
                <a:latin typeface="+mn-lt"/>
              </a:rPr>
              <a:t/>
            </a:r>
            <a:br>
              <a:rPr lang="pt-BR" sz="2400" dirty="0">
                <a:latin typeface="+mn-lt"/>
              </a:rPr>
            </a:br>
            <a:r>
              <a:rPr lang="pt-BR" sz="2400" dirty="0">
                <a:latin typeface="+mn-lt"/>
              </a:rPr>
              <a:t/>
            </a:r>
            <a:br>
              <a:rPr lang="pt-BR" sz="2400" dirty="0">
                <a:latin typeface="+mn-lt"/>
              </a:rPr>
            </a:br>
            <a:r>
              <a:rPr lang="pt-BR" sz="2400" dirty="0">
                <a:latin typeface="+mn-lt"/>
              </a:rPr>
              <a:t/>
            </a:r>
            <a:br>
              <a:rPr lang="pt-BR" sz="2400" dirty="0">
                <a:latin typeface="+mn-lt"/>
              </a:rPr>
            </a:br>
            <a:r>
              <a:rPr lang="pt-BR" sz="2400" dirty="0">
                <a:latin typeface="+mn-lt"/>
              </a:rPr>
              <a:t/>
            </a:r>
            <a:br>
              <a:rPr lang="pt-BR" sz="2400" dirty="0">
                <a:latin typeface="+mn-lt"/>
              </a:rPr>
            </a:br>
            <a:r>
              <a:rPr lang="pt-BR" sz="2400" b="1" dirty="0">
                <a:solidFill>
                  <a:schemeClr val="tx2"/>
                </a:solidFill>
                <a:cs typeface="Arial"/>
              </a:rPr>
              <a:t>QUALIFICAÇÃO DA GESTÃO MUNICIPAL EM SAÚDE</a:t>
            </a:r>
            <a:r>
              <a:rPr lang="pt-BR" sz="2400" dirty="0">
                <a:latin typeface="+mn-lt"/>
              </a:rPr>
              <a:t/>
            </a:r>
            <a:br>
              <a:rPr lang="pt-BR" sz="2400" dirty="0">
                <a:latin typeface="+mn-lt"/>
              </a:rPr>
            </a:br>
            <a:r>
              <a:rPr lang="pt-BR" sz="2400" b="1" dirty="0">
                <a:solidFill>
                  <a:schemeClr val="tx2"/>
                </a:solidFill>
                <a:cs typeface="Arial"/>
              </a:rPr>
              <a:t>Unificação dos Blocos de Financiamento </a:t>
            </a:r>
          </a:p>
          <a:p>
            <a:r>
              <a:rPr lang="pt-BR" sz="2400" b="1" dirty="0">
                <a:solidFill>
                  <a:schemeClr val="tx2"/>
                </a:solidFill>
                <a:cs typeface="Arial"/>
              </a:rPr>
              <a:t>Sistema Único de Saúde – SUS</a:t>
            </a:r>
            <a:r>
              <a:rPr lang="pt-BR" sz="2400" b="1" dirty="0">
                <a:latin typeface="+mn-lt"/>
              </a:rPr>
              <a:t/>
            </a:r>
            <a:br>
              <a:rPr lang="pt-BR" sz="2400" b="1" dirty="0">
                <a:latin typeface="+mn-lt"/>
              </a:rPr>
            </a:br>
            <a:r>
              <a:rPr lang="pt-BR" sz="2400" b="1" dirty="0">
                <a:latin typeface="+mn-lt"/>
              </a:rPr>
              <a:t/>
            </a:r>
            <a:br>
              <a:rPr lang="pt-BR" sz="2400" b="1" dirty="0">
                <a:latin typeface="+mn-lt"/>
              </a:rPr>
            </a:br>
            <a:r>
              <a:rPr lang="pt-BR" sz="2400" b="1" dirty="0">
                <a:latin typeface="+mn-lt"/>
              </a:rPr>
              <a:t/>
            </a:r>
            <a:br>
              <a:rPr lang="pt-BR" sz="2400" b="1" dirty="0">
                <a:latin typeface="+mn-lt"/>
              </a:rPr>
            </a:br>
            <a:r>
              <a:rPr lang="pt-BR" sz="2400" dirty="0"/>
              <a:t/>
            </a:r>
            <a:br>
              <a:rPr lang="pt-BR" sz="2400" dirty="0"/>
            </a:br>
            <a:r>
              <a:rPr lang="pt-BR" sz="2400" b="1" dirty="0">
                <a:latin typeface="+mn-lt"/>
              </a:rPr>
              <a:t> </a:t>
            </a:r>
            <a:br>
              <a:rPr lang="pt-BR" sz="2400" b="1" dirty="0">
                <a:latin typeface="+mn-lt"/>
              </a:rPr>
            </a:br>
            <a:r>
              <a:rPr lang="pt-BR" sz="2400" b="1" dirty="0">
                <a:latin typeface="+mn-lt"/>
              </a:rPr>
              <a:t> </a:t>
            </a:r>
            <a:r>
              <a:rPr lang="pt-BR" sz="2400" dirty="0">
                <a:latin typeface="+mn-lt"/>
              </a:rPr>
              <a:t/>
            </a:r>
            <a:br>
              <a:rPr lang="pt-BR" sz="2400" dirty="0">
                <a:latin typeface="+mn-lt"/>
              </a:rPr>
            </a:br>
            <a:r>
              <a:rPr lang="pt-BR" sz="2400" dirty="0">
                <a:latin typeface="+mn-lt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xmlns="" val="896497907"/>
      </p:ext>
    </p:extLst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508843763"/>
              </p:ext>
            </p:extLst>
          </p:nvPr>
        </p:nvGraphicFramePr>
        <p:xfrm>
          <a:off x="569343" y="3756436"/>
          <a:ext cx="8293303" cy="25663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tângulo 5"/>
          <p:cNvSpPr/>
          <p:nvPr/>
        </p:nvSpPr>
        <p:spPr>
          <a:xfrm>
            <a:off x="8237998" y="5767271"/>
            <a:ext cx="302946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1000" dirty="0">
              <a:latin typeface="+mn-lt"/>
            </a:endParaRPr>
          </a:p>
        </p:txBody>
      </p:sp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003086849"/>
              </p:ext>
            </p:extLst>
          </p:nvPr>
        </p:nvGraphicFramePr>
        <p:xfrm>
          <a:off x="345056" y="1683913"/>
          <a:ext cx="8517590" cy="24402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tângulo 6"/>
          <p:cNvSpPr/>
          <p:nvPr/>
        </p:nvSpPr>
        <p:spPr>
          <a:xfrm>
            <a:off x="569343" y="4133529"/>
            <a:ext cx="834352" cy="232913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 dirty="0">
                <a:solidFill>
                  <a:schemeClr val="tx1"/>
                </a:solidFill>
              </a:rPr>
              <a:t>Municipal </a:t>
            </a:r>
          </a:p>
        </p:txBody>
      </p:sp>
      <p:sp>
        <p:nvSpPr>
          <p:cNvPr id="8" name="Retângulo 7"/>
          <p:cNvSpPr/>
          <p:nvPr/>
        </p:nvSpPr>
        <p:spPr>
          <a:xfrm>
            <a:off x="569343" y="1967691"/>
            <a:ext cx="834352" cy="232913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 dirty="0">
                <a:solidFill>
                  <a:schemeClr val="tx1"/>
                </a:solidFill>
              </a:rPr>
              <a:t>Estadual 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1069675" y="961043"/>
            <a:ext cx="7863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1" dirty="0">
                <a:solidFill>
                  <a:schemeClr val="tx2"/>
                </a:solidFill>
                <a:latin typeface="+mn-lt"/>
              </a:rPr>
              <a:t>CONTEXTO</a:t>
            </a:r>
          </a:p>
          <a:p>
            <a:r>
              <a:rPr lang="pt-BR" sz="1800" b="1" dirty="0">
                <a:solidFill>
                  <a:schemeClr val="tx2"/>
                </a:solidFill>
                <a:latin typeface="+mn-lt"/>
              </a:rPr>
              <a:t>Média % de aplicação de recursos próprios em ASPS   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5880295" y="6322776"/>
            <a:ext cx="298235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b="1" dirty="0">
                <a:latin typeface="+mn-lt"/>
              </a:rPr>
              <a:t>Fonte: </a:t>
            </a:r>
            <a:r>
              <a:rPr lang="pt-BR" sz="1000" dirty="0">
                <a:latin typeface="+mn-lt"/>
              </a:rPr>
              <a:t>SIOPS - Ministério da Saúde. Acesso jul. 2017</a:t>
            </a:r>
          </a:p>
        </p:txBody>
      </p:sp>
    </p:spTree>
    <p:extLst>
      <p:ext uri="{BB962C8B-B14F-4D97-AF65-F5344CB8AC3E}">
        <p14:creationId xmlns:p14="http://schemas.microsoft.com/office/powerpoint/2010/main" xmlns="" val="1672316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aixaDeTexto 15"/>
          <p:cNvSpPr txBox="1"/>
          <p:nvPr/>
        </p:nvSpPr>
        <p:spPr>
          <a:xfrm>
            <a:off x="1069675" y="961043"/>
            <a:ext cx="7863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1" dirty="0">
                <a:solidFill>
                  <a:schemeClr val="tx2"/>
                </a:solidFill>
                <a:latin typeface="+mn-lt"/>
              </a:rPr>
              <a:t>CONTEXTO</a:t>
            </a:r>
          </a:p>
          <a:p>
            <a:r>
              <a:rPr lang="pt-BR" sz="1800" b="1" dirty="0">
                <a:solidFill>
                  <a:schemeClr val="tx2"/>
                </a:solidFill>
                <a:latin typeface="+mn-lt"/>
              </a:rPr>
              <a:t>Repasses Fundo Nacional de Saúde para Estados e Municípios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5880295" y="6322776"/>
            <a:ext cx="298235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dirty="0">
                <a:latin typeface="+mn-lt"/>
              </a:rPr>
              <a:t>Fonte: Fundo Nacional Saúde, 2017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012" y="1897811"/>
            <a:ext cx="8611972" cy="3887294"/>
          </a:xfrm>
          <a:prstGeom prst="rect">
            <a:avLst/>
          </a:prstGeom>
        </p:spPr>
      </p:pic>
      <p:sp>
        <p:nvSpPr>
          <p:cNvPr id="2" name="Retângulo de cantos arredondados 1"/>
          <p:cNvSpPr/>
          <p:nvPr/>
        </p:nvSpPr>
        <p:spPr>
          <a:xfrm>
            <a:off x="6159260" y="3243532"/>
            <a:ext cx="1863306" cy="362309"/>
          </a:xfrm>
          <a:prstGeom prst="roundRect">
            <a:avLst/>
          </a:prstGeom>
          <a:noFill/>
          <a:ln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940327226"/>
      </p:ext>
    </p:extLst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2"/>
          <p:cNvSpPr txBox="1">
            <a:spLocks/>
          </p:cNvSpPr>
          <p:nvPr/>
        </p:nvSpPr>
        <p:spPr>
          <a:xfrm>
            <a:off x="746185" y="450266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>
              <a:latin typeface="+mn-l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9676" y="2740435"/>
            <a:ext cx="7056409" cy="2493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069676" y="5387915"/>
            <a:ext cx="7014296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pt-BR" sz="1600" dirty="0">
                <a:latin typeface="Calibri"/>
              </a:rPr>
              <a:t>Juntos, Estados, Municípios e DF acumulam </a:t>
            </a:r>
            <a:r>
              <a:rPr lang="pt-BR" sz="1600" b="1" dirty="0">
                <a:latin typeface="Calibri"/>
              </a:rPr>
              <a:t>saldos financeiros nas contas nos blocos de financiamento</a:t>
            </a:r>
            <a:r>
              <a:rPr lang="pt-BR" sz="1600" dirty="0">
                <a:latin typeface="Calibri"/>
              </a:rPr>
              <a:t> utilizados pelo Fundo Nacional de Saúde, em 31/12/2016, de aproximadamente </a:t>
            </a:r>
            <a:r>
              <a:rPr lang="pt-BR" sz="1600" b="1" dirty="0">
                <a:latin typeface="Calibri"/>
              </a:rPr>
              <a:t>R$ 6,7 bilhões</a:t>
            </a:r>
            <a:r>
              <a:rPr lang="pt-BR" sz="1600" dirty="0">
                <a:latin typeface="Calibri"/>
              </a:rPr>
              <a:t>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069676" y="961043"/>
            <a:ext cx="4856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1" dirty="0">
                <a:solidFill>
                  <a:schemeClr val="tx2"/>
                </a:solidFill>
                <a:latin typeface="+mn-lt"/>
              </a:rPr>
              <a:t>CONTEXTO </a:t>
            </a:r>
          </a:p>
        </p:txBody>
      </p:sp>
      <p:sp>
        <p:nvSpPr>
          <p:cNvPr id="3" name="Retângulo 2"/>
          <p:cNvSpPr/>
          <p:nvPr/>
        </p:nvSpPr>
        <p:spPr>
          <a:xfrm>
            <a:off x="1069676" y="1515331"/>
            <a:ext cx="69468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dirty="0">
                <a:latin typeface="Calibri"/>
              </a:rPr>
              <a:t>Aproximadamente </a:t>
            </a:r>
            <a:r>
              <a:rPr lang="pt-BR" sz="1600" b="1" dirty="0">
                <a:latin typeface="Calibri"/>
              </a:rPr>
              <a:t>70% dos recursos financeiros </a:t>
            </a:r>
            <a:r>
              <a:rPr lang="pt-BR" sz="1600" dirty="0">
                <a:latin typeface="Calibri"/>
              </a:rPr>
              <a:t>do Ministério da Saúde são </a:t>
            </a:r>
            <a:r>
              <a:rPr lang="pt-BR" sz="1600" b="1" dirty="0">
                <a:latin typeface="Calibri"/>
              </a:rPr>
              <a:t>destinados a Estados, Distrito Federal e Municípios</a:t>
            </a:r>
            <a:r>
              <a:rPr lang="pt-BR" sz="1600" dirty="0">
                <a:latin typeface="Calibri"/>
              </a:rPr>
              <a:t>, transferidos por meio de </a:t>
            </a:r>
            <a:r>
              <a:rPr lang="pt-BR" sz="1600" b="1" dirty="0">
                <a:latin typeface="Calibri"/>
              </a:rPr>
              <a:t>seis diferentes blocos de financiamento</a:t>
            </a:r>
            <a:r>
              <a:rPr lang="pt-BR" sz="1600" dirty="0">
                <a:latin typeface="Calibri"/>
              </a:rPr>
              <a:t>, com prestações de contas específicas, </a:t>
            </a:r>
            <a:r>
              <a:rPr lang="pt-BR" sz="1600" b="1" dirty="0">
                <a:latin typeface="Calibri"/>
              </a:rPr>
              <a:t>sem a possibilidade de livre movimentação dos recursos</a:t>
            </a:r>
            <a:r>
              <a:rPr lang="pt-BR" sz="1600" dirty="0">
                <a:latin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223935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69676" y="961043"/>
            <a:ext cx="4856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1" dirty="0">
                <a:solidFill>
                  <a:schemeClr val="tx2"/>
                </a:solidFill>
                <a:latin typeface="+mn-lt"/>
              </a:rPr>
              <a:t>LINHA DO TEMPO 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43734442"/>
              </p:ext>
            </p:extLst>
          </p:nvPr>
        </p:nvGraphicFramePr>
        <p:xfrm>
          <a:off x="1052630" y="2152064"/>
          <a:ext cx="7219507" cy="3919125"/>
        </p:xfrm>
        <a:graphic>
          <a:graphicData uri="http://schemas.openxmlformats.org/drawingml/2006/table">
            <a:tbl>
              <a:tblPr/>
              <a:tblGrid>
                <a:gridCol w="12871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587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8719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587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8719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9587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8719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9587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287199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61250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1993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1996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2280">
                <a:tc>
                  <a:txBody>
                    <a:bodyPr/>
                    <a:lstStyle/>
                    <a:p>
                      <a:pPr algn="l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0613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Norma Operacional 93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Norma Operacional 96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Pacto pela Saúde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Lei Complementar 141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2280">
                <a:tc>
                  <a:txBody>
                    <a:bodyPr/>
                    <a:lstStyle/>
                    <a:p>
                      <a:pPr algn="l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1592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Estabeleceu o </a:t>
                      </a:r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repasse global   dos recursos financeiros</a:t>
                      </a:r>
                      <a:r>
                        <a:rPr lang="pt-BR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</a:t>
                      </a:r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 MS para Estados e Municípios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Dividiu a transferência   única em várias </a:t>
                      </a:r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dezenas de repasses vinculados as ações ou programas do MS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Acumulou       vários</a:t>
                      </a:r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repasses 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em </a:t>
                      </a:r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seis diferentes blocos 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 prestações de contas específicas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Estabeleceu a obrigatoriedade   da utilização de </a:t>
                      </a:r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rateio dos recursos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bem como </a:t>
                      </a:r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critérios para realização da metodologia do cálculo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Pactuou </a:t>
                      </a:r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fim dos blocos 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 o repasse dos recursos federais em conta única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705857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20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3363" y="1333464"/>
            <a:ext cx="5810895" cy="3857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7889" y="1657303"/>
            <a:ext cx="5994925" cy="3720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ixaDeTexto 9"/>
          <p:cNvSpPr txBox="1"/>
          <p:nvPr/>
        </p:nvSpPr>
        <p:spPr>
          <a:xfrm>
            <a:off x="1069676" y="961043"/>
            <a:ext cx="4856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1" dirty="0">
                <a:solidFill>
                  <a:schemeClr val="tx2"/>
                </a:solidFill>
                <a:latin typeface="+mn-lt"/>
              </a:rPr>
              <a:t>CONASEMS - UNIFICAÇÃO DOS BLOCOS  </a:t>
            </a:r>
          </a:p>
        </p:txBody>
      </p:sp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26531" y="1985972"/>
            <a:ext cx="5818050" cy="4007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4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1029" y="2342600"/>
            <a:ext cx="5846675" cy="3742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5" name="Picture 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66434" y="2673967"/>
            <a:ext cx="5825206" cy="373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9" name="Picture 2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39113" y="3016284"/>
            <a:ext cx="6490740" cy="2934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7" name="Picture 1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83544" y="3354987"/>
            <a:ext cx="6161551" cy="3599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8" name="Picture 2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3268" y="3666856"/>
            <a:ext cx="6283208" cy="2926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76184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3601" y="1383837"/>
            <a:ext cx="5832363" cy="3814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6790" y="1697374"/>
            <a:ext cx="5875301" cy="354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55951" y="2057173"/>
            <a:ext cx="5818050" cy="3399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0257" y="2370395"/>
            <a:ext cx="5839519" cy="3635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6193" y="2705277"/>
            <a:ext cx="5825206" cy="3914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BBDDE8E2-D794-4EC3-A12C-13FA6A21EBC9}"/>
              </a:ext>
            </a:extLst>
          </p:cNvPr>
          <p:cNvSpPr txBox="1"/>
          <p:nvPr/>
        </p:nvSpPr>
        <p:spPr>
          <a:xfrm>
            <a:off x="1069676" y="961043"/>
            <a:ext cx="4856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1" dirty="0">
                <a:solidFill>
                  <a:schemeClr val="tx2"/>
                </a:solidFill>
                <a:latin typeface="+mn-lt"/>
              </a:rPr>
              <a:t>CONASEMS - UNIFICAÇÃO DOS BLOCOS  </a:t>
            </a:r>
          </a:p>
        </p:txBody>
      </p:sp>
    </p:spTree>
    <p:extLst>
      <p:ext uri="{BB962C8B-B14F-4D97-AF65-F5344CB8AC3E}">
        <p14:creationId xmlns:p14="http://schemas.microsoft.com/office/powerpoint/2010/main" xmlns="" val="3097280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1301" y="1408307"/>
            <a:ext cx="5825206" cy="350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4423" y="1744790"/>
            <a:ext cx="5818050" cy="4179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8167" y="2033665"/>
            <a:ext cx="6555146" cy="4136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0FF7CA03-3223-411F-B029-4489C1E80167}"/>
              </a:ext>
            </a:extLst>
          </p:cNvPr>
          <p:cNvSpPr txBox="1"/>
          <p:nvPr/>
        </p:nvSpPr>
        <p:spPr>
          <a:xfrm>
            <a:off x="1069676" y="961043"/>
            <a:ext cx="4856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1" dirty="0">
                <a:solidFill>
                  <a:schemeClr val="tx2"/>
                </a:solidFill>
                <a:latin typeface="+mn-lt"/>
              </a:rPr>
              <a:t>CONASEMS - UNIFICAÇÃO DOS BLOCOS  </a:t>
            </a:r>
          </a:p>
        </p:txBody>
      </p:sp>
    </p:spTree>
    <p:extLst>
      <p:ext uri="{BB962C8B-B14F-4D97-AF65-F5344CB8AC3E}">
        <p14:creationId xmlns:p14="http://schemas.microsoft.com/office/powerpoint/2010/main" xmlns="" val="162794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18415</TotalTime>
  <Words>528</Words>
  <Application>Microsoft Office PowerPoint</Application>
  <PresentationFormat>Apresentação na tela (4:3)</PresentationFormat>
  <Paragraphs>80</Paragraphs>
  <Slides>20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1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LOA  LEI ORÇAMENTARIA ANUAL    Análise histórica 2000 - 2016 Análise 2016</dc:title>
  <dc:creator>DANIEL</dc:creator>
  <cp:lastModifiedBy>Aluno</cp:lastModifiedBy>
  <cp:revision>361</cp:revision>
  <cp:lastPrinted>2016-04-27T17:51:45Z</cp:lastPrinted>
  <dcterms:modified xsi:type="dcterms:W3CDTF">2017-08-21T00:13:46Z</dcterms:modified>
</cp:coreProperties>
</file>