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359" r:id="rId3"/>
    <p:sldId id="360" r:id="rId4"/>
    <p:sldId id="361" r:id="rId5"/>
    <p:sldId id="362" r:id="rId6"/>
    <p:sldId id="372" r:id="rId7"/>
    <p:sldId id="363" r:id="rId8"/>
    <p:sldId id="364" r:id="rId9"/>
    <p:sldId id="365" r:id="rId10"/>
    <p:sldId id="366" r:id="rId11"/>
    <p:sldId id="367" r:id="rId12"/>
    <p:sldId id="369" r:id="rId13"/>
    <p:sldId id="370" r:id="rId14"/>
    <p:sldId id="371" r:id="rId15"/>
    <p:sldId id="373" r:id="rId16"/>
    <p:sldId id="358" r:id="rId17"/>
  </p:sldIdLst>
  <p:sldSz cx="9144000" cy="6858000" type="screen4x3"/>
  <p:notesSz cx="6797675" cy="98742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36BF051-D36A-46A7-8713-2F6B37427D5A}">
  <a:tblStyle styleId="{F36BF051-D36A-46A7-8713-2F6B37427D5A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945658" cy="4954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58" cy="4954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77925" y="1235075"/>
            <a:ext cx="4441825" cy="33321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768" y="4751983"/>
            <a:ext cx="5438139" cy="38879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1" y="9378824"/>
            <a:ext cx="2945658" cy="4954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0442" y="9378824"/>
            <a:ext cx="2945658" cy="495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11678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79768" y="4751983"/>
            <a:ext cx="5438139" cy="388798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79768" y="4751983"/>
            <a:ext cx="5438139" cy="388798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670617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338682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080644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644924"/>
            <a:ext cx="8270421" cy="596047"/>
          </a:xfrm>
        </p:spPr>
        <p:txBody>
          <a:bodyPr>
            <a:noAutofit/>
          </a:bodyPr>
          <a:lstStyle>
            <a:lvl1pPr algn="l">
              <a:defRPr sz="4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235" y="178094"/>
            <a:ext cx="2348592" cy="466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9323501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0411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08016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462485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320368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619295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562147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876595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932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493" y="387740"/>
            <a:ext cx="4648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699868" y="359346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b="1" u="sng" dirty="0" smtClean="0">
                <a:solidFill>
                  <a:schemeClr val="tx2"/>
                </a:solidFill>
              </a:rPr>
              <a:t/>
            </a:r>
            <a:br>
              <a:rPr lang="pt-BR" b="1" u="sng" dirty="0" smtClean="0">
                <a:solidFill>
                  <a:schemeClr val="tx2"/>
                </a:solidFill>
              </a:rPr>
            </a:br>
            <a:r>
              <a:rPr lang="pt-BR" b="1" u="sng" dirty="0" smtClean="0">
                <a:solidFill>
                  <a:schemeClr val="tx2"/>
                </a:solidFill>
              </a:rPr>
              <a:t>Termo de Ajustamento de Conduta – MPF/MTFC-CGU/BB/CEF</a:t>
            </a:r>
            <a:r>
              <a:rPr lang="pt-BR" sz="4000" b="1" u="sng" dirty="0" smtClean="0">
                <a:solidFill>
                  <a:schemeClr val="tx2"/>
                </a:solidFill>
              </a:rPr>
              <a:t/>
            </a:r>
            <a:br>
              <a:rPr lang="pt-BR" sz="4000" b="1" u="sng" dirty="0" smtClean="0">
                <a:solidFill>
                  <a:schemeClr val="tx2"/>
                </a:solidFill>
              </a:rPr>
            </a:br>
            <a:r>
              <a:rPr lang="pt-BR" b="1" u="sng" dirty="0" smtClean="0">
                <a:solidFill>
                  <a:schemeClr val="tx2"/>
                </a:solidFill>
              </a:rPr>
              <a:t/>
            </a:r>
            <a:br>
              <a:rPr lang="pt-BR" b="1" u="sng" dirty="0" smtClean="0">
                <a:solidFill>
                  <a:schemeClr val="tx2"/>
                </a:solidFill>
              </a:rPr>
            </a:br>
            <a:endParaRPr lang="pt-BR" sz="3100" b="1" u="sng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aixaDeTexto 4"/>
          <p:cNvSpPr txBox="1">
            <a:spLocks noChangeArrowheads="1"/>
          </p:cNvSpPr>
          <p:nvPr/>
        </p:nvSpPr>
        <p:spPr bwMode="auto">
          <a:xfrm>
            <a:off x="106883" y="128245"/>
            <a:ext cx="8137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24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TAC Nacional – MPF / CGU / BB - CEF</a:t>
            </a:r>
            <a:endParaRPr lang="pt-BR" sz="2400" b="1" dirty="0">
              <a:solidFill>
                <a:srgbClr val="0053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0" y="1528331"/>
            <a:ext cx="8568952" cy="4801314"/>
          </a:xfrm>
          <a:prstGeom prst="rect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pt-BR" sz="1800" dirty="0" smtClean="0">
                <a:solidFill>
                  <a:srgbClr val="005DA2"/>
                </a:solidFill>
                <a:latin typeface="+mn-lt"/>
              </a:rPr>
              <a:t>Por </a:t>
            </a:r>
            <a:r>
              <a:rPr lang="pt-BR" sz="1800" dirty="0">
                <a:solidFill>
                  <a:srgbClr val="005DA2"/>
                </a:solidFill>
                <a:latin typeface="+mn-lt"/>
              </a:rPr>
              <a:t>solicitação do </a:t>
            </a:r>
            <a:r>
              <a:rPr lang="pt-BR" sz="1800" b="1" dirty="0" smtClean="0">
                <a:solidFill>
                  <a:srgbClr val="005DA2"/>
                </a:solidFill>
                <a:latin typeface="+mn-lt"/>
              </a:rPr>
              <a:t>CONASS/CONASEMS</a:t>
            </a:r>
            <a:r>
              <a:rPr lang="pt-BR" sz="1800" dirty="0" smtClean="0">
                <a:solidFill>
                  <a:srgbClr val="005DA2"/>
                </a:solidFill>
                <a:latin typeface="+mn-lt"/>
              </a:rPr>
              <a:t> (Ofício </a:t>
            </a:r>
            <a:r>
              <a:rPr lang="pt-BR" sz="1800" dirty="0">
                <a:solidFill>
                  <a:srgbClr val="005DA2"/>
                </a:solidFill>
                <a:latin typeface="+mn-lt"/>
              </a:rPr>
              <a:t>nº </a:t>
            </a:r>
            <a:r>
              <a:rPr lang="pt-BR" sz="1800" dirty="0" smtClean="0">
                <a:solidFill>
                  <a:srgbClr val="005DA2"/>
                </a:solidFill>
                <a:latin typeface="+mn-lt"/>
              </a:rPr>
              <a:t>001/2017), a CGU e o MPF incluíram novas excepcionalidades (Notas Técnicas </a:t>
            </a:r>
            <a:r>
              <a:rPr lang="pt-BR" sz="1800" dirty="0">
                <a:solidFill>
                  <a:srgbClr val="005DA2"/>
                </a:solidFill>
                <a:latin typeface="+mn-lt"/>
              </a:rPr>
              <a:t>492/2017/GAB </a:t>
            </a:r>
            <a:r>
              <a:rPr lang="pt-BR" sz="1800" dirty="0" smtClean="0">
                <a:solidFill>
                  <a:srgbClr val="005DA2"/>
                </a:solidFill>
                <a:latin typeface="+mn-lt"/>
              </a:rPr>
              <a:t>DS/DS/SFC):</a:t>
            </a:r>
          </a:p>
          <a:p>
            <a:pPr algn="just" eaLnBrk="1" hangingPunct="1"/>
            <a:endParaRPr lang="pt-BR" sz="1800" dirty="0">
              <a:solidFill>
                <a:srgbClr val="005DA2"/>
              </a:solidFill>
              <a:latin typeface="+mn-lt"/>
            </a:endParaRPr>
          </a:p>
          <a:p>
            <a:pPr algn="just" eaLnBrk="1" hangingPunct="1"/>
            <a:r>
              <a:rPr lang="pt-BR" sz="1800" dirty="0" smtClean="0">
                <a:solidFill>
                  <a:srgbClr val="005DA2"/>
                </a:solidFill>
                <a:latin typeface="+mn-lt"/>
              </a:rPr>
              <a:t>As </a:t>
            </a:r>
            <a:r>
              <a:rPr lang="pt-BR" sz="1800" dirty="0">
                <a:solidFill>
                  <a:srgbClr val="005DA2"/>
                </a:solidFill>
                <a:latin typeface="+mn-lt"/>
              </a:rPr>
              <a:t>movimentações poderão ser operacionalizadas mediante indicação de finalidade: </a:t>
            </a:r>
          </a:p>
          <a:p>
            <a:pPr algn="just" eaLnBrk="1" hangingPunct="1"/>
            <a:endParaRPr lang="pt-BR" sz="1800" dirty="0" smtClean="0">
              <a:solidFill>
                <a:srgbClr val="005DA2"/>
              </a:solidFill>
              <a:latin typeface="+mn-lt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ü"/>
            </a:pPr>
            <a:r>
              <a:rPr lang="pt-BR" sz="1800" b="1" dirty="0" smtClean="0">
                <a:solidFill>
                  <a:srgbClr val="005DA2"/>
                </a:solidFill>
                <a:latin typeface="+mn-lt"/>
              </a:rPr>
              <a:t>FNS - </a:t>
            </a:r>
            <a:r>
              <a:rPr lang="pt-BR" sz="1800" dirty="0" smtClean="0">
                <a:solidFill>
                  <a:srgbClr val="005DA2"/>
                </a:solidFill>
                <a:latin typeface="+mn-lt"/>
              </a:rPr>
              <a:t>Transferências para outras contas do próprio ente público, finalidade: “</a:t>
            </a:r>
            <a:r>
              <a:rPr lang="pt-BR" sz="1800" b="1" dirty="0">
                <a:solidFill>
                  <a:srgbClr val="005DA2"/>
                </a:solidFill>
                <a:latin typeface="+mn-lt"/>
              </a:rPr>
              <a:t>Folha de Pagamento</a:t>
            </a:r>
            <a:r>
              <a:rPr lang="pt-BR" sz="1800" dirty="0" smtClean="0">
                <a:solidFill>
                  <a:srgbClr val="005DA2"/>
                </a:solidFill>
                <a:latin typeface="+mn-lt"/>
              </a:rPr>
              <a:t>”;</a:t>
            </a:r>
          </a:p>
          <a:p>
            <a:pPr algn="just" eaLnBrk="1" hangingPunct="1"/>
            <a:endParaRPr lang="pt-BR" sz="1800" dirty="0">
              <a:solidFill>
                <a:srgbClr val="005DA2"/>
              </a:solidFill>
              <a:latin typeface="+mn-lt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ü"/>
            </a:pPr>
            <a:endParaRPr lang="pt-BR" sz="1800" dirty="0">
              <a:solidFill>
                <a:srgbClr val="005DA2"/>
              </a:solidFill>
              <a:latin typeface="+mn-lt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ü"/>
            </a:pPr>
            <a:r>
              <a:rPr lang="pt-BR" sz="1800" b="1" dirty="0" smtClean="0">
                <a:solidFill>
                  <a:srgbClr val="005DA2"/>
                </a:solidFill>
                <a:latin typeface="+mn-lt"/>
              </a:rPr>
              <a:t>FNS - </a:t>
            </a:r>
            <a:r>
              <a:rPr lang="pt-BR" sz="1800" dirty="0" smtClean="0">
                <a:solidFill>
                  <a:srgbClr val="005DA2"/>
                </a:solidFill>
                <a:latin typeface="+mn-lt"/>
              </a:rPr>
              <a:t>Transferências para prestadores públicos de saúde de qualquer esfera do Governo, finalidade : </a:t>
            </a:r>
            <a:r>
              <a:rPr lang="pt-BR" sz="1800" b="1" dirty="0" smtClean="0">
                <a:solidFill>
                  <a:srgbClr val="005DA2"/>
                </a:solidFill>
                <a:latin typeface="+mn-lt"/>
              </a:rPr>
              <a:t>“Pagamento a Prestadores  Públicos de Saúde”; </a:t>
            </a:r>
          </a:p>
          <a:p>
            <a:pPr algn="just" eaLnBrk="1" hangingPunct="1"/>
            <a:endParaRPr lang="pt-BR" sz="1800" dirty="0" smtClean="0">
              <a:solidFill>
                <a:srgbClr val="005DA2"/>
              </a:solidFill>
              <a:latin typeface="+mn-lt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ü"/>
            </a:pPr>
            <a:endParaRPr lang="pt-BR" sz="1800" dirty="0">
              <a:solidFill>
                <a:srgbClr val="005DA2"/>
              </a:solidFill>
              <a:latin typeface="+mn-lt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ü"/>
            </a:pPr>
            <a:r>
              <a:rPr lang="pt-BR" sz="1800" b="1" dirty="0" smtClean="0">
                <a:solidFill>
                  <a:srgbClr val="005DA2"/>
                </a:solidFill>
                <a:latin typeface="+mn-lt"/>
              </a:rPr>
              <a:t>FNS - </a:t>
            </a:r>
            <a:r>
              <a:rPr lang="pt-BR" sz="1800" dirty="0" smtClean="0">
                <a:solidFill>
                  <a:srgbClr val="005DA2"/>
                </a:solidFill>
                <a:latin typeface="+mn-lt"/>
              </a:rPr>
              <a:t>Transferências para contas correntes de instituições públicas de ensino e pesquisas, finalidade: </a:t>
            </a:r>
            <a:r>
              <a:rPr lang="pt-BR" sz="1800" b="1" dirty="0" smtClean="0">
                <a:solidFill>
                  <a:srgbClr val="005DA2"/>
                </a:solidFill>
                <a:latin typeface="+mn-lt"/>
              </a:rPr>
              <a:t>“Pagamento de Pesquisas de Saúde”;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ü"/>
            </a:pPr>
            <a:endParaRPr lang="pt-BR" sz="1800" b="1" dirty="0">
              <a:solidFill>
                <a:srgbClr val="005DA2"/>
              </a:solidFill>
              <a:latin typeface="+mn-lt"/>
            </a:endParaRPr>
          </a:p>
          <a:p>
            <a:pPr algn="just" eaLnBrk="1" hangingPunct="1"/>
            <a:endParaRPr lang="pt-BR" sz="1800" b="1" dirty="0" smtClean="0">
              <a:solidFill>
                <a:srgbClr val="005DA2"/>
              </a:solidFill>
              <a:latin typeface="+mn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64035" y="908720"/>
            <a:ext cx="8568951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eaLnBrk="1" hangingPunct="1"/>
            <a:r>
              <a:rPr lang="pt-BR" sz="2000" b="1" cap="small" dirty="0" smtClean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Novas Excepcionalidades   -    Fundo Nacional de saúde</a:t>
            </a:r>
            <a:r>
              <a:rPr lang="pt-BR" sz="1050" b="1" cap="small" dirty="0" smtClean="0">
                <a:solidFill>
                  <a:schemeClr val="accent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.</a:t>
            </a:r>
            <a:endParaRPr lang="pt-BR" sz="1050" b="1" cap="small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133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aixaDeTexto 4"/>
          <p:cNvSpPr txBox="1">
            <a:spLocks noChangeArrowheads="1"/>
          </p:cNvSpPr>
          <p:nvPr/>
        </p:nvSpPr>
        <p:spPr bwMode="auto">
          <a:xfrm>
            <a:off x="106883" y="128245"/>
            <a:ext cx="8137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24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TAC Nacional – MPF / CGU / BB - CEF</a:t>
            </a:r>
            <a:endParaRPr lang="pt-BR" sz="2400" b="1" dirty="0">
              <a:solidFill>
                <a:srgbClr val="0053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64035" y="1340768"/>
            <a:ext cx="8411800" cy="4431983"/>
          </a:xfrm>
          <a:prstGeom prst="rect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pt-BR" sz="1600" dirty="0">
                <a:solidFill>
                  <a:srgbClr val="005DA2"/>
                </a:solidFill>
                <a:latin typeface="+mn-lt"/>
              </a:rPr>
              <a:t>Por solicitação do </a:t>
            </a:r>
            <a:r>
              <a:rPr lang="pt-BR" sz="1600" b="1" dirty="0">
                <a:solidFill>
                  <a:srgbClr val="005DA2"/>
                </a:solidFill>
                <a:latin typeface="+mn-lt"/>
              </a:rPr>
              <a:t>CONFAZ/GEFIN</a:t>
            </a:r>
            <a:r>
              <a:rPr lang="pt-BR" sz="1600" dirty="0">
                <a:solidFill>
                  <a:srgbClr val="005DA2"/>
                </a:solidFill>
                <a:latin typeface="+mn-lt"/>
              </a:rPr>
              <a:t>, a CGU e o MPF incluíram novas excepcionalidades (Notas T</a:t>
            </a:r>
            <a:r>
              <a:rPr lang="pt-BR" sz="1600" dirty="0" smtClean="0">
                <a:solidFill>
                  <a:srgbClr val="005DA2"/>
                </a:solidFill>
                <a:latin typeface="+mn-lt"/>
              </a:rPr>
              <a:t>écnica 819/2017/GAB DS/DS/SFC e 985/2017/GAB DS/DS/SFC, esta última complementada pela </a:t>
            </a:r>
            <a:r>
              <a:rPr lang="pt-BR" sz="1600" dirty="0">
                <a:solidFill>
                  <a:srgbClr val="005DA2"/>
                </a:solidFill>
                <a:latin typeface="+mn-lt"/>
              </a:rPr>
              <a:t>1052/2017/CGSAU/DS/SFC</a:t>
            </a:r>
            <a:r>
              <a:rPr lang="pt-BR" sz="1600" dirty="0" smtClean="0">
                <a:solidFill>
                  <a:srgbClr val="005DA2"/>
                </a:solidFill>
                <a:latin typeface="+mn-lt"/>
              </a:rPr>
              <a:t>):</a:t>
            </a:r>
          </a:p>
          <a:p>
            <a:pPr algn="just" eaLnBrk="1" hangingPunct="1"/>
            <a:endParaRPr lang="pt-BR" sz="1600" dirty="0" smtClean="0">
              <a:solidFill>
                <a:srgbClr val="005DA2"/>
              </a:solidFill>
              <a:latin typeface="+mn-lt"/>
            </a:endParaRPr>
          </a:p>
          <a:p>
            <a:pPr algn="just" eaLnBrk="1" hangingPunct="1"/>
            <a:r>
              <a:rPr lang="pt-BR" sz="1600" dirty="0" smtClean="0">
                <a:solidFill>
                  <a:srgbClr val="005DA2"/>
                </a:solidFill>
                <a:latin typeface="+mn-lt"/>
              </a:rPr>
              <a:t>As </a:t>
            </a:r>
            <a:r>
              <a:rPr lang="pt-BR" sz="1600" dirty="0">
                <a:solidFill>
                  <a:srgbClr val="005DA2"/>
                </a:solidFill>
                <a:latin typeface="+mn-lt"/>
              </a:rPr>
              <a:t>movimentações poderão ser operacionalizadas mediante indicação de finalidade: </a:t>
            </a:r>
          </a:p>
          <a:p>
            <a:pPr algn="just" eaLnBrk="1" hangingPunct="1"/>
            <a:endParaRPr lang="pt-BR" sz="1600" dirty="0" smtClean="0">
              <a:solidFill>
                <a:srgbClr val="005DA2"/>
              </a:solidFill>
              <a:latin typeface="+mn-lt"/>
            </a:endParaRPr>
          </a:p>
          <a:p>
            <a:pPr marL="285750" indent="-285750" algn="just" eaLnBrk="1" hangingPunct="1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pt-BR" sz="1600" b="1" dirty="0" smtClean="0">
                <a:solidFill>
                  <a:srgbClr val="005DA2"/>
                </a:solidFill>
                <a:latin typeface="+mn-lt"/>
              </a:rPr>
              <a:t>FUNDEB - </a:t>
            </a:r>
            <a:r>
              <a:rPr lang="pt-BR" sz="1600" dirty="0">
                <a:solidFill>
                  <a:srgbClr val="005DA2"/>
                </a:solidFill>
                <a:latin typeface="+mn-lt"/>
              </a:rPr>
              <a:t>Transferências para contas correntes do Estado referentes aos ajustes na arrecadação estadual decorrentes de restituição de tributos e alterações de códigos de receitas recolhidas erroneamente pelos contribuintes</a:t>
            </a:r>
            <a:r>
              <a:rPr lang="pt-BR" sz="1600" dirty="0" smtClean="0">
                <a:solidFill>
                  <a:srgbClr val="005DA2"/>
                </a:solidFill>
                <a:latin typeface="+mn-lt"/>
              </a:rPr>
              <a:t>, finalidade:  </a:t>
            </a:r>
            <a:r>
              <a:rPr lang="pt-BR" sz="1600" b="1" dirty="0" smtClean="0">
                <a:solidFill>
                  <a:srgbClr val="005DA2"/>
                </a:solidFill>
                <a:latin typeface="+mn-lt"/>
              </a:rPr>
              <a:t>“Retificação de Arrecadação”;</a:t>
            </a:r>
          </a:p>
          <a:p>
            <a:pPr algn="just" eaLnBrk="1" hangingPunct="1">
              <a:spcAft>
                <a:spcPts val="300"/>
              </a:spcAft>
            </a:pPr>
            <a:endParaRPr lang="pt-BR" sz="1600" dirty="0" smtClean="0">
              <a:solidFill>
                <a:srgbClr val="005DA2"/>
              </a:solidFill>
              <a:latin typeface="+mn-lt"/>
            </a:endParaRPr>
          </a:p>
          <a:p>
            <a:pPr marL="285750" indent="-285750" algn="just" eaLnBrk="1" hangingPunct="1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pt-BR" sz="1600" b="1" dirty="0" smtClean="0">
                <a:solidFill>
                  <a:srgbClr val="005DA2"/>
                </a:solidFill>
                <a:latin typeface="+mn-lt"/>
              </a:rPr>
              <a:t>FUNDEB – </a:t>
            </a:r>
            <a:r>
              <a:rPr lang="pt-BR" sz="1600" dirty="0">
                <a:solidFill>
                  <a:srgbClr val="005DA2"/>
                </a:solidFill>
                <a:latin typeface="+mn-lt"/>
              </a:rPr>
              <a:t>Transferências da conta do Fundeb Estadual para a conta do Fundeb Municipal referente ao  transporte escolar dos alunos da rede pública de ensino, </a:t>
            </a:r>
            <a:r>
              <a:rPr lang="pt-BR" sz="1600" dirty="0" smtClean="0">
                <a:solidFill>
                  <a:srgbClr val="005DA2"/>
                </a:solidFill>
                <a:latin typeface="+mn-lt"/>
              </a:rPr>
              <a:t>finalidade: </a:t>
            </a:r>
            <a:r>
              <a:rPr lang="pt-BR" sz="1600" b="1" dirty="0" smtClean="0">
                <a:solidFill>
                  <a:srgbClr val="005DA2"/>
                </a:solidFill>
                <a:latin typeface="+mn-lt"/>
              </a:rPr>
              <a:t>“Transferência para Transporte Escolar Municipal”</a:t>
            </a:r>
          </a:p>
          <a:p>
            <a:pPr algn="just" eaLnBrk="1" hangingPunct="1">
              <a:spcAft>
                <a:spcPts val="300"/>
              </a:spcAft>
            </a:pPr>
            <a:endParaRPr lang="pt-BR" sz="1600" b="1" dirty="0">
              <a:solidFill>
                <a:srgbClr val="005DA2"/>
              </a:solidFill>
              <a:latin typeface="+mn-lt"/>
            </a:endParaRPr>
          </a:p>
          <a:p>
            <a:pPr marL="285750" lvl="0" indent="-285750" algn="just" eaLnBrk="1" hangingPunct="1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srgbClr val="005DA2"/>
                </a:solidFill>
                <a:latin typeface="+mn-lt"/>
              </a:rPr>
              <a:t>FUNDEB – </a:t>
            </a:r>
            <a:r>
              <a:rPr lang="pt-BR" sz="1600" dirty="0">
                <a:solidFill>
                  <a:srgbClr val="005DA2"/>
                </a:solidFill>
                <a:latin typeface="+mn-lt"/>
              </a:rPr>
              <a:t>Transferências das contas do Fundeb Estadual para a conta do Fundeb Municipal referente ao ressarcimento por escola municipalizada, à indicação da finalidade "Transferência Escola Municipalizada", em seus sistemas</a:t>
            </a:r>
            <a:r>
              <a:rPr lang="pt-BR" sz="1600" dirty="0" smtClean="0">
                <a:solidFill>
                  <a:srgbClr val="005DA2"/>
                </a:solidFill>
                <a:latin typeface="+mn-lt"/>
              </a:rPr>
              <a:t>.</a:t>
            </a:r>
            <a:endParaRPr lang="pt-BR" sz="1600" b="1" dirty="0" smtClean="0">
              <a:solidFill>
                <a:srgbClr val="005DA2"/>
              </a:solidFill>
              <a:latin typeface="+mn-lt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64035" y="908720"/>
            <a:ext cx="8568951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eaLnBrk="1" hangingPunct="1"/>
            <a:r>
              <a:rPr lang="pt-BR" sz="2000" b="1" cap="small" dirty="0" smtClean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Novas Excepcionalidades - </a:t>
            </a:r>
            <a:r>
              <a:rPr lang="pt-BR" dirty="0">
                <a:sym typeface="Symbol" panose="05050102010706020507" pitchFamily="18" charset="2"/>
              </a:rPr>
              <a:t> </a:t>
            </a:r>
            <a:r>
              <a:rPr lang="pt-BR" sz="2000" b="1" cap="small" dirty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FUNDEB</a:t>
            </a:r>
            <a:endParaRPr lang="pt-BR" sz="2000" b="1" cap="small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63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aixaDeTexto 4"/>
          <p:cNvSpPr txBox="1">
            <a:spLocks noChangeArrowheads="1"/>
          </p:cNvSpPr>
          <p:nvPr/>
        </p:nvSpPr>
        <p:spPr bwMode="auto">
          <a:xfrm>
            <a:off x="115614" y="137695"/>
            <a:ext cx="8128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24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TAC Nacional – MPF / CGU / BB</a:t>
            </a:r>
            <a:endParaRPr lang="pt-BR" sz="2400" b="1" dirty="0">
              <a:solidFill>
                <a:srgbClr val="0053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21311" y="836712"/>
            <a:ext cx="8671169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eaLnBrk="1" hangingPunct="1"/>
            <a:r>
              <a:rPr lang="pt-BR" sz="2000" b="1" cap="small" dirty="0" smtClean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Autoatendimento setor público</a:t>
            </a:r>
            <a:r>
              <a:rPr lang="pt-BR" sz="900" b="1" cap="small" dirty="0" smtClean="0">
                <a:solidFill>
                  <a:schemeClr val="accent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.   - A</a:t>
            </a:r>
            <a:endParaRPr lang="pt-BR" sz="900" b="1" cap="small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grpSp>
        <p:nvGrpSpPr>
          <p:cNvPr id="28680" name="Agrupar 28679"/>
          <p:cNvGrpSpPr/>
          <p:nvPr/>
        </p:nvGrpSpPr>
        <p:grpSpPr>
          <a:xfrm>
            <a:off x="179512" y="1340768"/>
            <a:ext cx="8712968" cy="5400600"/>
            <a:chOff x="474808" y="3031900"/>
            <a:chExt cx="8068359" cy="3933056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4808" y="3031900"/>
              <a:ext cx="8068359" cy="3933056"/>
            </a:xfrm>
            <a:prstGeom prst="rect">
              <a:avLst/>
            </a:prstGeom>
          </p:spPr>
        </p:pic>
        <p:cxnSp>
          <p:nvCxnSpPr>
            <p:cNvPr id="13" name="Conector de Seta Reta 12"/>
            <p:cNvCxnSpPr/>
            <p:nvPr/>
          </p:nvCxnSpPr>
          <p:spPr>
            <a:xfrm flipH="1" flipV="1">
              <a:off x="5224664" y="6501310"/>
              <a:ext cx="526528" cy="15504"/>
            </a:xfrm>
            <a:prstGeom prst="straightConnector1">
              <a:avLst/>
            </a:prstGeom>
            <a:ln w="47625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Elipse 14"/>
            <p:cNvSpPr/>
            <p:nvPr/>
          </p:nvSpPr>
          <p:spPr>
            <a:xfrm>
              <a:off x="3177780" y="6151149"/>
              <a:ext cx="1925340" cy="59989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5653156" y="6250886"/>
              <a:ext cx="2526420" cy="4466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>
                  <a:solidFill>
                    <a:srgbClr val="005DA2"/>
                  </a:solidFill>
                  <a:latin typeface="Arial" panose="020B0604020202020204" pitchFamily="34" charset="0"/>
                </a:rPr>
                <a:t>Campo destinado à indicação das finalidades</a:t>
              </a:r>
            </a:p>
          </p:txBody>
        </p:sp>
        <p:sp>
          <p:nvSpPr>
            <p:cNvPr id="18" name="Retângulo Arredondado 17"/>
            <p:cNvSpPr/>
            <p:nvPr/>
          </p:nvSpPr>
          <p:spPr>
            <a:xfrm>
              <a:off x="2252582" y="6184010"/>
              <a:ext cx="766020" cy="1554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Arredondado 18"/>
            <p:cNvSpPr/>
            <p:nvPr/>
          </p:nvSpPr>
          <p:spPr>
            <a:xfrm>
              <a:off x="474808" y="5446933"/>
              <a:ext cx="1251200" cy="2880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="" xmlns:p14="http://schemas.microsoft.com/office/powerpoint/2010/main" val="365843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aixaDeTexto 4"/>
          <p:cNvSpPr txBox="1">
            <a:spLocks noChangeArrowheads="1"/>
          </p:cNvSpPr>
          <p:nvPr/>
        </p:nvSpPr>
        <p:spPr bwMode="auto">
          <a:xfrm>
            <a:off x="115614" y="137695"/>
            <a:ext cx="8128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24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TAC Nacional – MPF / CGU / BB</a:t>
            </a:r>
            <a:endParaRPr lang="pt-BR" sz="2400" b="1" dirty="0">
              <a:solidFill>
                <a:srgbClr val="0053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21311" y="836712"/>
            <a:ext cx="8671169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eaLnBrk="1" hangingPunct="1"/>
            <a:r>
              <a:rPr lang="pt-BR" sz="2000" b="1" cap="small" dirty="0" smtClean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OBN</a:t>
            </a:r>
            <a:r>
              <a:rPr lang="pt-BR" sz="900" b="1" cap="small" dirty="0" smtClean="0">
                <a:solidFill>
                  <a:schemeClr val="accent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.   - A</a:t>
            </a:r>
            <a:endParaRPr lang="pt-BR" sz="900" b="1" cap="small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21310" y="1268760"/>
            <a:ext cx="86711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pt-BR" dirty="0" smtClean="0">
                <a:solidFill>
                  <a:srgbClr val="005DA2"/>
                </a:solidFill>
                <a:latin typeface="Arial" panose="020B0604020202020204" pitchFamily="34" charset="0"/>
              </a:rPr>
              <a:t>O OBN processa </a:t>
            </a:r>
            <a:r>
              <a:rPr lang="pt-BR" dirty="0">
                <a:solidFill>
                  <a:srgbClr val="005DA2"/>
                </a:solidFill>
                <a:latin typeface="Arial" panose="020B0604020202020204" pitchFamily="34" charset="0"/>
              </a:rPr>
              <a:t>pagamentos eletronicamente por meio da emissão de ordens bancárias, auxiliando no controle da execução orçamentária, financeira e contábil do </a:t>
            </a:r>
            <a:r>
              <a:rPr lang="pt-BR" dirty="0" smtClean="0">
                <a:solidFill>
                  <a:srgbClr val="005DA2"/>
                </a:solidFill>
                <a:latin typeface="Arial" panose="020B0604020202020204" pitchFamily="34" charset="0"/>
              </a:rPr>
              <a:t>cliente</a:t>
            </a:r>
            <a:endParaRPr lang="pt-BR" dirty="0">
              <a:solidFill>
                <a:srgbClr val="005DA2"/>
              </a:solidFill>
              <a:latin typeface="Arial" panose="020B06040202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732240" y="3475455"/>
            <a:ext cx="20073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pt-BR" sz="1400" dirty="0" smtClean="0">
                <a:solidFill>
                  <a:srgbClr val="005DA2"/>
                </a:solidFill>
                <a:latin typeface="Arial" panose="020B0604020202020204" pitchFamily="34" charset="0"/>
              </a:rPr>
              <a:t>Inclusão de novo campo para indicação de finalidade</a:t>
            </a:r>
            <a:endParaRPr lang="pt-BR" sz="1400" dirty="0">
              <a:solidFill>
                <a:srgbClr val="005DA2"/>
              </a:solidFill>
              <a:latin typeface="Arial" panose="020B060402020202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1547527" y="2267950"/>
            <a:ext cx="5688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pt-BR" sz="1400" dirty="0" smtClean="0">
                <a:solidFill>
                  <a:schemeClr val="tx2"/>
                </a:solidFill>
                <a:latin typeface="Arial" panose="020B0604020202020204" pitchFamily="34" charset="0"/>
              </a:rPr>
              <a:t>Layout do arquivo OBN</a:t>
            </a:r>
            <a:endParaRPr lang="pt-BR" sz="14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9" name="Seta para a Direita Listrada 8"/>
          <p:cNvSpPr/>
          <p:nvPr/>
        </p:nvSpPr>
        <p:spPr>
          <a:xfrm rot="10800000">
            <a:off x="5892823" y="3580286"/>
            <a:ext cx="360040" cy="26450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76697417"/>
              </p:ext>
            </p:extLst>
          </p:nvPr>
        </p:nvGraphicFramePr>
        <p:xfrm>
          <a:off x="221311" y="2564271"/>
          <a:ext cx="5358802" cy="1559279"/>
        </p:xfrm>
        <a:graphic>
          <a:graphicData uri="http://schemas.openxmlformats.org/drawingml/2006/table">
            <a:tbl>
              <a:tblPr/>
              <a:tblGrid>
                <a:gridCol w="1078836">
                  <a:extLst>
                    <a:ext uri="{9D8B030D-6E8A-4147-A177-3AD203B41FA5}">
                      <a16:colId xmlns="" xmlns:a16="http://schemas.microsoft.com/office/drawing/2014/main" val="714825757"/>
                    </a:ext>
                  </a:extLst>
                </a:gridCol>
                <a:gridCol w="689745">
                  <a:extLst>
                    <a:ext uri="{9D8B030D-6E8A-4147-A177-3AD203B41FA5}">
                      <a16:colId xmlns="" xmlns:a16="http://schemas.microsoft.com/office/drawing/2014/main" val="2530786791"/>
                    </a:ext>
                  </a:extLst>
                </a:gridCol>
                <a:gridCol w="1008092">
                  <a:extLst>
                    <a:ext uri="{9D8B030D-6E8A-4147-A177-3AD203B41FA5}">
                      <a16:colId xmlns="" xmlns:a16="http://schemas.microsoft.com/office/drawing/2014/main" val="1973238748"/>
                    </a:ext>
                  </a:extLst>
                </a:gridCol>
                <a:gridCol w="450988">
                  <a:extLst>
                    <a:ext uri="{9D8B030D-6E8A-4147-A177-3AD203B41FA5}">
                      <a16:colId xmlns="" xmlns:a16="http://schemas.microsoft.com/office/drawing/2014/main" val="453799868"/>
                    </a:ext>
                  </a:extLst>
                </a:gridCol>
                <a:gridCol w="2131141">
                  <a:extLst>
                    <a:ext uri="{9D8B030D-6E8A-4147-A177-3AD203B41FA5}">
                      <a16:colId xmlns="" xmlns:a16="http://schemas.microsoft.com/office/drawing/2014/main" val="776502629"/>
                    </a:ext>
                  </a:extLst>
                </a:gridCol>
              </a:tblGrid>
              <a:tr h="48323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Registro  tipo 2 - ordem bancária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78149692"/>
                  </a:ext>
                </a:extLst>
              </a:tr>
              <a:tr h="28994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Posição Inicial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Tamanho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Posição Final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Tipo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 do Conteúdo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988746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(...)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(...)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(...)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(...)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(...)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50941505"/>
                  </a:ext>
                </a:extLst>
              </a:tr>
              <a:tr h="2899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Alfa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Finalidade do pagamento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33917662"/>
                  </a:ext>
                </a:extLst>
              </a:tr>
              <a:tr h="3037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(...)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(...)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(...)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(...)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(...)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03132692"/>
                  </a:ext>
                </a:extLst>
              </a:tr>
            </a:tbl>
          </a:graphicData>
        </a:graphic>
      </p:graphicFrame>
      <p:graphicFrame>
        <p:nvGraphicFramePr>
          <p:cNvPr id="19" name="Tabela 18"/>
          <p:cNvGraphicFramePr>
            <a:graphicFrameLocks noGrp="1"/>
          </p:cNvGraphicFramePr>
          <p:nvPr>
            <p:extLst/>
          </p:nvPr>
        </p:nvGraphicFramePr>
        <p:xfrm>
          <a:off x="251520" y="4382221"/>
          <a:ext cx="5328593" cy="2292542"/>
        </p:xfrm>
        <a:graphic>
          <a:graphicData uri="http://schemas.openxmlformats.org/drawingml/2006/table">
            <a:tbl>
              <a:tblPr/>
              <a:tblGrid>
                <a:gridCol w="4201303">
                  <a:extLst>
                    <a:ext uri="{9D8B030D-6E8A-4147-A177-3AD203B41FA5}">
                      <a16:colId xmlns="" xmlns:a16="http://schemas.microsoft.com/office/drawing/2014/main" val="2259746919"/>
                    </a:ext>
                  </a:extLst>
                </a:gridCol>
                <a:gridCol w="1127290">
                  <a:extLst>
                    <a:ext uri="{9D8B030D-6E8A-4147-A177-3AD203B41FA5}">
                      <a16:colId xmlns="" xmlns:a16="http://schemas.microsoft.com/office/drawing/2014/main" val="552775090"/>
                    </a:ext>
                  </a:extLst>
                </a:gridCol>
              </a:tblGrid>
              <a:tr h="35176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Finalidade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OBN BB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68698554"/>
                  </a:ext>
                </a:extLst>
              </a:tr>
              <a:tr h="24259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200" b="1" i="0" u="none" strike="noStrike" kern="1200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Transferências de Tributos Retidos;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8747985"/>
                  </a:ext>
                </a:extLst>
              </a:tr>
              <a:tr h="24259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200" b="1" i="0" u="none" strike="noStrike" kern="1200" dirty="0" smtClean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Transferência </a:t>
                      </a:r>
                      <a:r>
                        <a:rPr lang="pt-BR" sz="1200" b="1" i="0" u="none" strike="noStrike" kern="1200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Municípios s/ Gestão Plena de Saúde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18285307"/>
                  </a:ext>
                </a:extLst>
              </a:tr>
              <a:tr h="24259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200" b="1" i="0" u="none" strike="noStrike" kern="1200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FOPAG - FNDE e FNS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161432"/>
                  </a:ext>
                </a:extLst>
              </a:tr>
              <a:tr h="24259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200" b="1" i="0" u="none" strike="noStrike" kern="1200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Pagamento a prestadores públicos de Saúde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56522786"/>
                  </a:ext>
                </a:extLst>
              </a:tr>
              <a:tr h="24259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200" b="1" i="0" u="none" strike="noStrike" kern="1200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Pagamento de Pesquisas de saúde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90654592"/>
                  </a:ext>
                </a:extLst>
              </a:tr>
              <a:tr h="24259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200" b="1" i="0" u="none" strike="noStrike" kern="1200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Transferência Escola Municipalizada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  <a:endParaRPr lang="pt-BR" sz="1100" b="1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12836007"/>
                  </a:ext>
                </a:extLst>
              </a:tr>
              <a:tr h="24259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200" b="1" i="0" u="none" strike="noStrike" kern="1200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Retificação de Arrecadação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106 </a:t>
                      </a:r>
                      <a:endParaRPr lang="pt-BR" sz="1200" b="1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0099224"/>
                  </a:ext>
                </a:extLst>
              </a:tr>
              <a:tr h="24259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200" b="1" i="0" u="none" strike="noStrike" kern="1200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Transferência para Transporte Escolar Municipal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  <a:endParaRPr lang="pt-BR" sz="1200" b="1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35395509"/>
                  </a:ext>
                </a:extLst>
              </a:tr>
            </a:tbl>
          </a:graphicData>
        </a:graphic>
      </p:graphicFrame>
      <p:pic>
        <p:nvPicPr>
          <p:cNvPr id="22" name="Imagem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85880">
            <a:off x="7421171" y="1980664"/>
            <a:ext cx="1401235" cy="10455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0581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aixaDeTexto 4"/>
          <p:cNvSpPr txBox="1">
            <a:spLocks noChangeArrowheads="1"/>
          </p:cNvSpPr>
          <p:nvPr/>
        </p:nvSpPr>
        <p:spPr bwMode="auto">
          <a:xfrm>
            <a:off x="115614" y="137695"/>
            <a:ext cx="8128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24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TAC Nacional – MPF / CGU / BB</a:t>
            </a:r>
            <a:endParaRPr lang="pt-BR" sz="2400" b="1" dirty="0">
              <a:solidFill>
                <a:srgbClr val="0053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21311" y="836712"/>
            <a:ext cx="8671169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eaLnBrk="1" hangingPunct="1"/>
            <a:r>
              <a:rPr lang="pt-BR" sz="2000" b="1" cap="small" dirty="0" smtClean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Pgt </a:t>
            </a:r>
            <a:r>
              <a:rPr lang="pt-BR" sz="900" b="1" cap="small" dirty="0" smtClean="0">
                <a:solidFill>
                  <a:schemeClr val="accent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endParaRPr lang="pt-BR" sz="900" b="1" cap="small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15614" y="1330998"/>
            <a:ext cx="8671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pt-BR" dirty="0" smtClean="0">
                <a:solidFill>
                  <a:srgbClr val="005DA2"/>
                </a:solidFill>
                <a:latin typeface="Arial" panose="020B0604020202020204" pitchFamily="34" charset="0"/>
              </a:rPr>
              <a:t>PGT – Utiliza o </a:t>
            </a:r>
            <a:r>
              <a:rPr lang="pt-BR" b="1" dirty="0" smtClean="0">
                <a:solidFill>
                  <a:srgbClr val="005DA2"/>
                </a:solidFill>
                <a:latin typeface="Arial" panose="020B0604020202020204" pitchFamily="34" charset="0"/>
              </a:rPr>
              <a:t>padrão FEBRABAN </a:t>
            </a:r>
            <a:r>
              <a:rPr lang="pt-BR" dirty="0" smtClean="0">
                <a:solidFill>
                  <a:srgbClr val="005DA2"/>
                </a:solidFill>
                <a:latin typeface="Arial" panose="020B0604020202020204" pitchFamily="34" charset="0"/>
              </a:rPr>
              <a:t>para troca de informações entre clientes e Bancos</a:t>
            </a:r>
            <a:endParaRPr lang="pt-BR" dirty="0">
              <a:solidFill>
                <a:srgbClr val="005DA2"/>
              </a:solidFill>
              <a:latin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470212" y="2476634"/>
            <a:ext cx="1350260" cy="16004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400" dirty="0">
                <a:solidFill>
                  <a:srgbClr val="005DA2"/>
                </a:solidFill>
                <a:latin typeface="Arial" panose="020B0604020202020204" pitchFamily="34" charset="0"/>
              </a:rPr>
              <a:t>Alteração no campo </a:t>
            </a:r>
            <a:r>
              <a:rPr lang="pt-BR" sz="1400" dirty="0" smtClean="0">
                <a:solidFill>
                  <a:srgbClr val="005DA2"/>
                </a:solidFill>
                <a:latin typeface="Arial" panose="020B0604020202020204" pitchFamily="34" charset="0"/>
              </a:rPr>
              <a:t>27.3-A </a:t>
            </a:r>
          </a:p>
          <a:p>
            <a:pPr algn="just"/>
            <a:r>
              <a:rPr lang="pt-BR" sz="1400" dirty="0" smtClean="0">
                <a:solidFill>
                  <a:srgbClr val="005DA2"/>
                </a:solidFill>
                <a:latin typeface="Arial" panose="020B0604020202020204" pitchFamily="34" charset="0"/>
              </a:rPr>
              <a:t>do </a:t>
            </a:r>
            <a:r>
              <a:rPr lang="pt-BR" sz="1400" dirty="0">
                <a:solidFill>
                  <a:srgbClr val="005DA2"/>
                </a:solidFill>
                <a:latin typeface="Arial" panose="020B0604020202020204" pitchFamily="34" charset="0"/>
              </a:rPr>
              <a:t>CNAB240, </a:t>
            </a:r>
            <a:r>
              <a:rPr lang="pt-BR" sz="1400" dirty="0" smtClean="0">
                <a:solidFill>
                  <a:srgbClr val="005DA2"/>
                </a:solidFill>
                <a:latin typeface="Arial" panose="020B0604020202020204" pitchFamily="34" charset="0"/>
              </a:rPr>
              <a:t>para  </a:t>
            </a:r>
            <a:r>
              <a:rPr lang="pt-BR" sz="1400" dirty="0">
                <a:solidFill>
                  <a:srgbClr val="005DA2"/>
                </a:solidFill>
                <a:latin typeface="Arial" panose="020B0604020202020204" pitchFamily="34" charset="0"/>
              </a:rPr>
              <a:t>inclusão </a:t>
            </a:r>
            <a:r>
              <a:rPr lang="pt-BR" sz="1400" dirty="0" smtClean="0">
                <a:solidFill>
                  <a:srgbClr val="005DA2"/>
                </a:solidFill>
                <a:latin typeface="Arial" panose="020B0604020202020204" pitchFamily="34" charset="0"/>
              </a:rPr>
              <a:t>das novas finalidades do TAC</a:t>
            </a:r>
            <a:endParaRPr lang="pt-BR" sz="1400" b="1" dirty="0">
              <a:solidFill>
                <a:srgbClr val="005DA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/>
          </p:nvPr>
        </p:nvGraphicFramePr>
        <p:xfrm>
          <a:off x="251520" y="3932331"/>
          <a:ext cx="6726192" cy="2376988"/>
        </p:xfrm>
        <a:graphic>
          <a:graphicData uri="http://schemas.openxmlformats.org/drawingml/2006/table">
            <a:tbl>
              <a:tblPr/>
              <a:tblGrid>
                <a:gridCol w="5303234">
                  <a:extLst>
                    <a:ext uri="{9D8B030D-6E8A-4147-A177-3AD203B41FA5}">
                      <a16:colId xmlns="" xmlns:a16="http://schemas.microsoft.com/office/drawing/2014/main" val="2259746919"/>
                    </a:ext>
                  </a:extLst>
                </a:gridCol>
                <a:gridCol w="1422958">
                  <a:extLst>
                    <a:ext uri="{9D8B030D-6E8A-4147-A177-3AD203B41FA5}">
                      <a16:colId xmlns="" xmlns:a16="http://schemas.microsoft.com/office/drawing/2014/main" val="552775090"/>
                    </a:ext>
                  </a:extLst>
                </a:gridCol>
              </a:tblGrid>
              <a:tr h="36472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Finalidade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PGT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68698554"/>
                  </a:ext>
                </a:extLst>
              </a:tr>
              <a:tr h="251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200" b="1" i="0" u="none" strike="noStrike" kern="1200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Transferências de Tributos Retidos;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pt-BR" sz="1200" b="1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8747985"/>
                  </a:ext>
                </a:extLst>
              </a:tr>
              <a:tr h="251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200" b="1" i="0" u="none" strike="noStrike" kern="1200" dirty="0" smtClean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Transferência </a:t>
                      </a:r>
                      <a:r>
                        <a:rPr lang="pt-BR" sz="1200" b="1" i="0" u="none" strike="noStrike" kern="1200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Municípios s/ Gestão Plena de Saúde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pt-BR" sz="1200" b="1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18285307"/>
                  </a:ext>
                </a:extLst>
              </a:tr>
              <a:tr h="251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200" b="1" i="0" u="none" strike="noStrike" kern="1200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FOPAG - FNDE e FNS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pt-BR" sz="1200" b="1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161432"/>
                  </a:ext>
                </a:extLst>
              </a:tr>
              <a:tr h="251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200" b="1" i="0" u="none" strike="noStrike" kern="1200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Pagamento a prestadores públicos de Saúde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pt-BR" sz="1200" b="1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56522786"/>
                  </a:ext>
                </a:extLst>
              </a:tr>
              <a:tr h="251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200" b="1" i="0" u="none" strike="noStrike" kern="1200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Pagamento de Pesquisas de saúde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pt-BR" sz="1200" b="1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90654592"/>
                  </a:ext>
                </a:extLst>
              </a:tr>
              <a:tr h="251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200" b="1" i="0" u="none" strike="noStrike" kern="1200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Transferência Escola Municipalizada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  <a:endParaRPr lang="pt-BR" sz="1100" b="1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12836007"/>
                  </a:ext>
                </a:extLst>
              </a:tr>
              <a:tr h="251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200" b="1" i="0" u="none" strike="noStrike" kern="1200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Retificação de Arrecadação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pt-BR" sz="1200" b="1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0099224"/>
                  </a:ext>
                </a:extLst>
              </a:tr>
              <a:tr h="251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200" b="1" i="0" u="none" strike="noStrike" kern="1200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Transferência para Transporte Escolar Municipal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pt-BR" sz="1200" b="1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35395509"/>
                  </a:ext>
                </a:extLst>
              </a:tr>
            </a:tbl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1187487" y="2132856"/>
            <a:ext cx="5688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pt-BR" sz="1400" dirty="0" smtClean="0">
                <a:solidFill>
                  <a:schemeClr val="tx2"/>
                </a:solidFill>
                <a:latin typeface="Arial" panose="020B0604020202020204" pitchFamily="34" charset="0"/>
              </a:rPr>
              <a:t>Layout do arquivo CNAB 240</a:t>
            </a:r>
            <a:endParaRPr lang="pt-BR" sz="14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221310" y="2499003"/>
          <a:ext cx="6756402" cy="1042035"/>
        </p:xfrm>
        <a:graphic>
          <a:graphicData uri="http://schemas.openxmlformats.org/drawingml/2006/table">
            <a:tbl>
              <a:tblPr/>
              <a:tblGrid>
                <a:gridCol w="561447">
                  <a:extLst>
                    <a:ext uri="{9D8B030D-6E8A-4147-A177-3AD203B41FA5}">
                      <a16:colId xmlns="" xmlns:a16="http://schemas.microsoft.com/office/drawing/2014/main" val="106247609"/>
                    </a:ext>
                  </a:extLst>
                </a:gridCol>
                <a:gridCol w="1471817">
                  <a:extLst>
                    <a:ext uri="{9D8B030D-6E8A-4147-A177-3AD203B41FA5}">
                      <a16:colId xmlns="" xmlns:a16="http://schemas.microsoft.com/office/drawing/2014/main" val="3521437148"/>
                    </a:ext>
                  </a:extLst>
                </a:gridCol>
                <a:gridCol w="1484505">
                  <a:extLst>
                    <a:ext uri="{9D8B030D-6E8A-4147-A177-3AD203B41FA5}">
                      <a16:colId xmlns="" xmlns:a16="http://schemas.microsoft.com/office/drawing/2014/main" val="1729599716"/>
                    </a:ext>
                  </a:extLst>
                </a:gridCol>
                <a:gridCol w="599512">
                  <a:extLst>
                    <a:ext uri="{9D8B030D-6E8A-4147-A177-3AD203B41FA5}">
                      <a16:colId xmlns="" xmlns:a16="http://schemas.microsoft.com/office/drawing/2014/main" val="3358893792"/>
                    </a:ext>
                  </a:extLst>
                </a:gridCol>
                <a:gridCol w="609028">
                  <a:extLst>
                    <a:ext uri="{9D8B030D-6E8A-4147-A177-3AD203B41FA5}">
                      <a16:colId xmlns="" xmlns:a16="http://schemas.microsoft.com/office/drawing/2014/main" val="2869802115"/>
                    </a:ext>
                  </a:extLst>
                </a:gridCol>
                <a:gridCol w="609028">
                  <a:extLst>
                    <a:ext uri="{9D8B030D-6E8A-4147-A177-3AD203B41FA5}">
                      <a16:colId xmlns="" xmlns:a16="http://schemas.microsoft.com/office/drawing/2014/main" val="3838189292"/>
                    </a:ext>
                  </a:extLst>
                </a:gridCol>
                <a:gridCol w="609028">
                  <a:extLst>
                    <a:ext uri="{9D8B030D-6E8A-4147-A177-3AD203B41FA5}">
                      <a16:colId xmlns="" xmlns:a16="http://schemas.microsoft.com/office/drawing/2014/main" val="133199850"/>
                    </a:ext>
                  </a:extLst>
                </a:gridCol>
                <a:gridCol w="812037">
                  <a:extLst>
                    <a:ext uri="{9D8B030D-6E8A-4147-A177-3AD203B41FA5}">
                      <a16:colId xmlns="" xmlns:a16="http://schemas.microsoft.com/office/drawing/2014/main" val="1232699908"/>
                    </a:ext>
                  </a:extLst>
                </a:gridCol>
              </a:tblGrid>
              <a:tr h="228600">
                <a:tc rowSpan="2" gridSpan="3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</a:t>
                      </a:r>
                      <a:b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</a:t>
                      </a:r>
                      <a:b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44366809"/>
                  </a:ext>
                </a:extLst>
              </a:tr>
              <a:tr h="209550">
                <a:tc gridSpan="3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Até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2692134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Código Finalidade</a:t>
                      </a:r>
                      <a:b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Complementar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Complemento de</a:t>
                      </a:r>
                      <a:b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finalidade de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Pgto.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6974219"/>
                  </a:ext>
                </a:extLst>
              </a:tr>
            </a:tbl>
          </a:graphicData>
        </a:graphic>
      </p:graphicFrame>
      <p:sp>
        <p:nvSpPr>
          <p:cNvPr id="16" name="Seta para a Direita Listrada 15"/>
          <p:cNvSpPr/>
          <p:nvPr/>
        </p:nvSpPr>
        <p:spPr>
          <a:xfrm rot="10800000">
            <a:off x="7020272" y="2940775"/>
            <a:ext cx="360040" cy="26450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8499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13755" y="1961965"/>
            <a:ext cx="8370809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>
                <a:latin typeface="+mn-lt"/>
              </a:rPr>
              <a:t>Como se dará as transferências no SISTEMAS CAIXA com as exceções:</a:t>
            </a:r>
          </a:p>
          <a:p>
            <a:endParaRPr lang="pt-BR" sz="1800" dirty="0">
              <a:latin typeface="+mn-lt"/>
            </a:endParaRPr>
          </a:p>
          <a:p>
            <a:endParaRPr lang="pt-BR" sz="1800" dirty="0">
              <a:latin typeface="+mn-lt"/>
            </a:endParaRPr>
          </a:p>
          <a:p>
            <a:r>
              <a:rPr lang="pt-BR" sz="1800" dirty="0">
                <a:latin typeface="+mn-lt"/>
              </a:rPr>
              <a:t>As transferências de valores serão finalizadas independente das criticas de Natureza Jurídica – NJ quando indicada as exceções da lista abaixo:</a:t>
            </a:r>
          </a:p>
          <a:p>
            <a:r>
              <a:rPr lang="pt-BR" sz="1800" dirty="0">
                <a:latin typeface="+mn-lt"/>
              </a:rPr>
              <a:t> </a:t>
            </a:r>
          </a:p>
          <a:p>
            <a:r>
              <a:rPr lang="pt-BR" sz="1800" dirty="0">
                <a:latin typeface="+mn-lt"/>
              </a:rPr>
              <a:t>01 - Remuneração Magistério</a:t>
            </a:r>
          </a:p>
          <a:p>
            <a:r>
              <a:rPr lang="pt-BR" sz="1800" dirty="0">
                <a:latin typeface="+mn-lt"/>
              </a:rPr>
              <a:t>02 - Obrigações Patronais Magistério</a:t>
            </a:r>
          </a:p>
          <a:p>
            <a:r>
              <a:rPr lang="pt-BR" sz="1800" dirty="0">
                <a:latin typeface="+mn-lt"/>
              </a:rPr>
              <a:t>03 - Remuneração Pessoal Técnico Administrativo</a:t>
            </a:r>
          </a:p>
          <a:p>
            <a:r>
              <a:rPr lang="pt-BR" sz="1800" dirty="0">
                <a:latin typeface="+mn-lt"/>
              </a:rPr>
              <a:t>04 - Obrigações Patronais Pessoais</a:t>
            </a:r>
          </a:p>
          <a:p>
            <a:r>
              <a:rPr lang="pt-BR" sz="1800" dirty="0">
                <a:latin typeface="+mn-lt"/>
              </a:rPr>
              <a:t>93 - Transferência Município Sem Gestão Plena</a:t>
            </a:r>
          </a:p>
          <a:p>
            <a:r>
              <a:rPr lang="pt-BR" sz="1800" dirty="0">
                <a:latin typeface="+mn-lt"/>
              </a:rPr>
              <a:t>94 - Folha Pagamento SUS</a:t>
            </a:r>
          </a:p>
          <a:p>
            <a:r>
              <a:rPr lang="en-US" sz="1800" dirty="0">
                <a:latin typeface="+mn-lt"/>
              </a:rPr>
              <a:t>95 - Pagamento Prestador Municipal</a:t>
            </a:r>
            <a:endParaRPr lang="pt-BR" sz="1800" dirty="0">
              <a:latin typeface="+mn-lt"/>
            </a:endParaRPr>
          </a:p>
          <a:p>
            <a:r>
              <a:rPr lang="en-US" sz="1800" dirty="0">
                <a:latin typeface="+mn-lt"/>
              </a:rPr>
              <a:t>96 - Pagamento Prestador Estadual</a:t>
            </a:r>
            <a:endParaRPr lang="pt-BR" sz="1800" dirty="0">
              <a:latin typeface="+mn-lt"/>
            </a:endParaRPr>
          </a:p>
          <a:p>
            <a:r>
              <a:rPr lang="pt-BR" sz="1800" dirty="0">
                <a:latin typeface="+mn-lt"/>
              </a:rPr>
              <a:t>97 - Pagamento Instituição Ensino</a:t>
            </a:r>
          </a:p>
          <a:p>
            <a:r>
              <a:rPr lang="pt-BR" sz="1800" dirty="0">
                <a:latin typeface="+mn-lt"/>
              </a:rPr>
              <a:t>98 - Transferência Tributos Retidos</a:t>
            </a:r>
          </a:p>
          <a:p>
            <a:r>
              <a:rPr lang="pt-BR" sz="1800" dirty="0">
                <a:latin typeface="+mn-lt"/>
              </a:rPr>
              <a:t>99 - Outros Pagamentos para PJ Pública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115614" y="448413"/>
            <a:ext cx="8128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24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TAC Nacional – MPF / CGU / CEF</a:t>
            </a:r>
            <a:endParaRPr lang="pt-BR" sz="2400" b="1" dirty="0">
              <a:solidFill>
                <a:srgbClr val="0053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15614" y="1173207"/>
            <a:ext cx="8568951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eaLnBrk="1" hangingPunct="1"/>
            <a:r>
              <a:rPr lang="pt-BR" sz="2000" b="1" cap="small" dirty="0" smtClean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Funcionalidades disponibilizadas </a:t>
            </a:r>
            <a:r>
              <a:rPr lang="pt-BR" sz="2000" b="1" cap="small" dirty="0" err="1" smtClean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cef</a:t>
            </a:r>
            <a:endParaRPr lang="pt-BR" sz="900" b="1" cap="small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543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145" y="5751106"/>
            <a:ext cx="1868242" cy="632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493" y="387740"/>
            <a:ext cx="4648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305017" y="2512381"/>
            <a:ext cx="706662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4000" b="1" dirty="0" smtClean="0">
              <a:latin typeface="+mn-lt"/>
            </a:endParaRPr>
          </a:p>
          <a:p>
            <a:pPr algn="ctr"/>
            <a:r>
              <a:rPr lang="pt-BR" sz="4000" b="1" dirty="0" smtClean="0">
                <a:latin typeface="+mn-lt"/>
              </a:rPr>
              <a:t>MUITO OBRIGADA!</a:t>
            </a:r>
          </a:p>
          <a:p>
            <a:pPr algn="ctr"/>
            <a:endParaRPr lang="pt-BR" dirty="0" smtClean="0">
              <a:latin typeface="+mn-lt"/>
            </a:endParaRPr>
          </a:p>
          <a:p>
            <a:pPr algn="ctr"/>
            <a:endParaRPr lang="pt-BR" dirty="0">
              <a:latin typeface="+mn-lt"/>
            </a:endParaRPr>
          </a:p>
          <a:p>
            <a:pPr algn="ctr"/>
            <a:endParaRPr lang="pt-BR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494124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aixaDeTexto 4"/>
          <p:cNvSpPr txBox="1">
            <a:spLocks noChangeArrowheads="1"/>
          </p:cNvSpPr>
          <p:nvPr/>
        </p:nvSpPr>
        <p:spPr bwMode="auto">
          <a:xfrm>
            <a:off x="89128" y="128245"/>
            <a:ext cx="8137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24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TAC Nacional – MPF / CGU / BB - CEF</a:t>
            </a:r>
            <a:endParaRPr lang="pt-BR" sz="2400" b="1" dirty="0">
              <a:solidFill>
                <a:srgbClr val="0053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1" y="1483624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endParaRPr lang="pt-BR" sz="2000" b="1" cap="small" dirty="0" smtClean="0">
              <a:solidFill>
                <a:srgbClr val="005DA2"/>
              </a:solidFill>
              <a:latin typeface="Arial" panose="020B0604020202020204" pitchFamily="34" charset="0"/>
            </a:endParaRPr>
          </a:p>
          <a:p>
            <a:pPr algn="just" eaLnBrk="1" hangingPunct="1"/>
            <a:r>
              <a:rPr lang="pt-BR" sz="2000" b="1" cap="small" dirty="0" smtClean="0">
                <a:solidFill>
                  <a:srgbClr val="005DA2"/>
                </a:solidFill>
                <a:latin typeface="+mn-lt"/>
              </a:rPr>
              <a:t>Origem: Cumprimento de Decisões Judiciais</a:t>
            </a:r>
          </a:p>
          <a:p>
            <a:pPr algn="just" eaLnBrk="1" hangingPunct="1"/>
            <a:endParaRPr lang="pt-BR" sz="2000" b="1" cap="small" dirty="0">
              <a:solidFill>
                <a:srgbClr val="005DA2"/>
              </a:solidFill>
              <a:latin typeface="+mn-lt"/>
            </a:endParaRPr>
          </a:p>
          <a:p>
            <a:pPr algn="just" eaLnBrk="1" hangingPunct="1"/>
            <a:r>
              <a:rPr lang="pt-BR" sz="2000" dirty="0">
                <a:solidFill>
                  <a:srgbClr val="005DA2"/>
                </a:solidFill>
                <a:latin typeface="+mn-lt"/>
              </a:rPr>
              <a:t>Ações judiciais movidas pelo </a:t>
            </a:r>
            <a:r>
              <a:rPr lang="pt-BR" sz="2000" dirty="0" smtClean="0">
                <a:solidFill>
                  <a:srgbClr val="005DA2"/>
                </a:solidFill>
                <a:latin typeface="+mn-lt"/>
              </a:rPr>
              <a:t>Ministério Público Federal </a:t>
            </a:r>
            <a:r>
              <a:rPr lang="pt-BR" sz="2000" dirty="0">
                <a:solidFill>
                  <a:srgbClr val="005DA2"/>
                </a:solidFill>
                <a:latin typeface="+mn-lt"/>
              </a:rPr>
              <a:t>em diferentes </a:t>
            </a:r>
            <a:r>
              <a:rPr lang="pt-BR" sz="2000" dirty="0" smtClean="0">
                <a:solidFill>
                  <a:srgbClr val="005DA2"/>
                </a:solidFill>
                <a:latin typeface="+mn-lt"/>
              </a:rPr>
              <a:t>Estados  </a:t>
            </a:r>
            <a:r>
              <a:rPr lang="pt-BR" sz="2000" dirty="0">
                <a:solidFill>
                  <a:srgbClr val="005DA2"/>
                </a:solidFill>
                <a:latin typeface="+mn-lt"/>
              </a:rPr>
              <a:t>contra o </a:t>
            </a:r>
            <a:r>
              <a:rPr lang="pt-BR" sz="2000" dirty="0" smtClean="0">
                <a:solidFill>
                  <a:srgbClr val="005DA2"/>
                </a:solidFill>
                <a:latin typeface="+mn-lt"/>
              </a:rPr>
              <a:t>BB, </a:t>
            </a:r>
            <a:r>
              <a:rPr lang="pt-BR" sz="2000" dirty="0">
                <a:solidFill>
                  <a:srgbClr val="005DA2"/>
                </a:solidFill>
                <a:latin typeface="+mn-lt"/>
              </a:rPr>
              <a:t>envolvendo a movimentação de contas que recebem transferências voluntárias e transferências legais. </a:t>
            </a:r>
          </a:p>
          <a:p>
            <a:pPr algn="just" eaLnBrk="1" hangingPunct="1"/>
            <a:endParaRPr lang="pt-BR" sz="2000" dirty="0">
              <a:solidFill>
                <a:srgbClr val="005DA2"/>
              </a:solidFill>
              <a:latin typeface="+mn-lt"/>
            </a:endParaRPr>
          </a:p>
          <a:p>
            <a:pPr algn="just" eaLnBrk="1" hangingPunct="1"/>
            <a:endParaRPr lang="pt-BR" sz="2000" dirty="0" smtClean="0">
              <a:solidFill>
                <a:srgbClr val="005DA2"/>
              </a:solidFill>
              <a:latin typeface="+mn-lt"/>
            </a:endParaRPr>
          </a:p>
          <a:p>
            <a:pPr marL="742950" lvl="1" indent="-285750" algn="just" eaLnBrk="1" hangingPunct="1"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rgbClr val="005DA2"/>
                </a:solidFill>
                <a:latin typeface="+mn-lt"/>
              </a:rPr>
              <a:t>Maranhão  - </a:t>
            </a:r>
            <a:r>
              <a:rPr lang="pt-BR" sz="2000" dirty="0" smtClean="0">
                <a:solidFill>
                  <a:srgbClr val="005DA2"/>
                </a:solidFill>
                <a:latin typeface="+mn-lt"/>
              </a:rPr>
              <a:t> Ação </a:t>
            </a:r>
            <a:r>
              <a:rPr lang="pt-BR" sz="2000" dirty="0">
                <a:solidFill>
                  <a:srgbClr val="005DA2"/>
                </a:solidFill>
                <a:latin typeface="+mn-lt"/>
              </a:rPr>
              <a:t>Civil Pública n° </a:t>
            </a:r>
            <a:r>
              <a:rPr lang="pt-BR" sz="2000" dirty="0" smtClean="0">
                <a:solidFill>
                  <a:srgbClr val="005DA2"/>
                </a:solidFill>
                <a:latin typeface="+mn-lt"/>
              </a:rPr>
              <a:t>47876-21.2012.4.01.3700</a:t>
            </a:r>
          </a:p>
          <a:p>
            <a:pPr marL="742950" lvl="1" indent="-285750" algn="just" eaLnBrk="1" hangingPunct="1">
              <a:buFont typeface="Wingdings" panose="05000000000000000000" pitchFamily="2" charset="2"/>
              <a:buChar char="ü"/>
            </a:pPr>
            <a:endParaRPr lang="pt-BR" sz="2000" dirty="0" smtClean="0">
              <a:solidFill>
                <a:srgbClr val="005DA2"/>
              </a:solidFill>
              <a:latin typeface="+mn-lt"/>
            </a:endParaRPr>
          </a:p>
          <a:p>
            <a:pPr marL="742950" lvl="1" indent="-285750" algn="just" eaLnBrk="1" hangingPunct="1">
              <a:buFont typeface="Wingdings" panose="05000000000000000000" pitchFamily="2" charset="2"/>
              <a:buChar char="ü"/>
            </a:pPr>
            <a:r>
              <a:rPr lang="pt-BR" sz="2000" dirty="0" smtClean="0">
                <a:solidFill>
                  <a:srgbClr val="005DA2"/>
                </a:solidFill>
                <a:latin typeface="+mn-lt"/>
              </a:rPr>
              <a:t>Tocantins  </a:t>
            </a:r>
            <a:r>
              <a:rPr lang="pt-BR" sz="2000" dirty="0">
                <a:solidFill>
                  <a:srgbClr val="005DA2"/>
                </a:solidFill>
                <a:latin typeface="+mn-lt"/>
              </a:rPr>
              <a:t>- </a:t>
            </a:r>
            <a:r>
              <a:rPr lang="pt-BR" sz="2000" dirty="0" smtClean="0">
                <a:solidFill>
                  <a:srgbClr val="005DA2"/>
                </a:solidFill>
                <a:latin typeface="+mn-lt"/>
              </a:rPr>
              <a:t> Ação </a:t>
            </a:r>
            <a:r>
              <a:rPr lang="pt-BR" sz="2000" dirty="0">
                <a:solidFill>
                  <a:srgbClr val="005DA2"/>
                </a:solidFill>
                <a:latin typeface="+mn-lt"/>
              </a:rPr>
              <a:t>Civil Pública nº </a:t>
            </a:r>
            <a:r>
              <a:rPr lang="pt-BR" sz="2000" dirty="0" smtClean="0">
                <a:solidFill>
                  <a:srgbClr val="005DA2"/>
                </a:solidFill>
                <a:latin typeface="+mn-lt"/>
              </a:rPr>
              <a:t>0011461-14.2014.4.01.4300</a:t>
            </a:r>
            <a:endParaRPr lang="pt-BR" sz="2000" dirty="0">
              <a:solidFill>
                <a:srgbClr val="005DA2"/>
              </a:solidFill>
              <a:latin typeface="+mn-lt"/>
            </a:endParaRPr>
          </a:p>
          <a:p>
            <a:pPr marL="742950" lvl="1" indent="-285750" algn="just" eaLnBrk="1" hangingPunct="1">
              <a:buFont typeface="Wingdings" panose="05000000000000000000" pitchFamily="2" charset="2"/>
              <a:buChar char="ü"/>
            </a:pPr>
            <a:endParaRPr lang="pt-BR" sz="2000" dirty="0" smtClean="0">
              <a:solidFill>
                <a:srgbClr val="005DA2"/>
              </a:solidFill>
              <a:latin typeface="+mn-lt"/>
            </a:endParaRPr>
          </a:p>
          <a:p>
            <a:pPr marL="742950" lvl="1" indent="-285750" algn="just" eaLnBrk="1" hangingPunct="1">
              <a:buFont typeface="Wingdings" panose="05000000000000000000" pitchFamily="2" charset="2"/>
              <a:buChar char="ü"/>
            </a:pPr>
            <a:r>
              <a:rPr lang="pt-BR" sz="2000" dirty="0" smtClean="0">
                <a:solidFill>
                  <a:srgbClr val="005DA2"/>
                </a:solidFill>
                <a:latin typeface="+mn-lt"/>
              </a:rPr>
              <a:t> Amazonas - Ação </a:t>
            </a:r>
            <a:r>
              <a:rPr lang="pt-BR" sz="2000" dirty="0">
                <a:solidFill>
                  <a:srgbClr val="005DA2"/>
                </a:solidFill>
                <a:latin typeface="+mn-lt"/>
              </a:rPr>
              <a:t>Civil Pública nº 15161-97.2014.4.01.3200</a:t>
            </a:r>
            <a:endParaRPr lang="pt-BR" sz="2000" b="1" u="sng" cap="small" dirty="0" smtClean="0">
              <a:solidFill>
                <a:srgbClr val="005DA2"/>
              </a:solidFill>
              <a:latin typeface="+mn-lt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ü"/>
            </a:pPr>
            <a:endParaRPr lang="pt-BR" sz="2000" b="1" u="sng" cap="small" dirty="0" smtClean="0">
              <a:solidFill>
                <a:srgbClr val="005DA2"/>
              </a:solidFill>
              <a:latin typeface="+mn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1" y="836712"/>
            <a:ext cx="8568952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eaLnBrk="1" hangingPunct="1"/>
            <a:r>
              <a:rPr lang="pt-BR" sz="2000" b="1" cap="small" dirty="0" smtClean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Contextualização</a:t>
            </a:r>
            <a:endParaRPr lang="pt-BR" sz="2000" b="1" cap="small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010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aixaDeTexto 4"/>
          <p:cNvSpPr txBox="1">
            <a:spLocks noChangeArrowheads="1"/>
          </p:cNvSpPr>
          <p:nvPr/>
        </p:nvSpPr>
        <p:spPr bwMode="auto">
          <a:xfrm>
            <a:off x="106883" y="128245"/>
            <a:ext cx="8137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24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TAC Nacional – MPF / CGU /BB - CEF</a:t>
            </a:r>
            <a:endParaRPr lang="pt-BR" sz="2400" b="1" dirty="0">
              <a:solidFill>
                <a:srgbClr val="0053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1" y="1268759"/>
            <a:ext cx="8568952" cy="5170646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just" eaLnBrk="1" hangingPunct="1"/>
            <a:endParaRPr lang="pt-BR" sz="1000" b="1" dirty="0" smtClean="0">
              <a:solidFill>
                <a:srgbClr val="005DA2"/>
              </a:solidFill>
              <a:latin typeface="Arial" panose="020B0604020202020204" pitchFamily="34" charset="0"/>
            </a:endParaRPr>
          </a:p>
          <a:p>
            <a:pPr algn="just" eaLnBrk="1" hangingPunct="1"/>
            <a:r>
              <a:rPr lang="pt-BR" sz="2000" b="1" dirty="0" smtClean="0">
                <a:solidFill>
                  <a:srgbClr val="005DA2"/>
                </a:solidFill>
                <a:latin typeface="+mn-lt"/>
              </a:rPr>
              <a:t>Decretos 6.170/2007  </a:t>
            </a:r>
            <a:r>
              <a:rPr lang="pt-BR" sz="2000" dirty="0" smtClean="0">
                <a:solidFill>
                  <a:srgbClr val="005DA2"/>
                </a:solidFill>
                <a:latin typeface="+mn-lt"/>
              </a:rPr>
              <a:t>- </a:t>
            </a:r>
            <a:r>
              <a:rPr lang="pt-BR" sz="2000" dirty="0">
                <a:solidFill>
                  <a:srgbClr val="005DA2"/>
                </a:solidFill>
                <a:latin typeface="+mn-lt"/>
              </a:rPr>
              <a:t>Dispõe sobre as normas relativas às transferências de recursos da União mediante convênios e contratos de repasse, e dá outras providências.</a:t>
            </a:r>
          </a:p>
          <a:p>
            <a:pPr algn="just" eaLnBrk="1" hangingPunct="1"/>
            <a:endParaRPr lang="pt-BR" sz="2000" dirty="0" smtClean="0">
              <a:solidFill>
                <a:srgbClr val="005DA2"/>
              </a:solidFill>
              <a:latin typeface="+mn-lt"/>
            </a:endParaRPr>
          </a:p>
          <a:p>
            <a:pPr algn="just" eaLnBrk="1" hangingPunct="1"/>
            <a:r>
              <a:rPr lang="pt-BR" sz="2000" b="1" dirty="0" smtClean="0">
                <a:solidFill>
                  <a:srgbClr val="005DA2"/>
                </a:solidFill>
                <a:latin typeface="+mn-lt"/>
              </a:rPr>
              <a:t>“Art</a:t>
            </a:r>
            <a:r>
              <a:rPr lang="pt-BR" sz="2000" b="1" dirty="0">
                <a:solidFill>
                  <a:srgbClr val="005DA2"/>
                </a:solidFill>
                <a:latin typeface="+mn-lt"/>
              </a:rPr>
              <a:t>. </a:t>
            </a:r>
            <a:r>
              <a:rPr lang="pt-BR" sz="2000" b="1" dirty="0" smtClean="0">
                <a:solidFill>
                  <a:srgbClr val="005DA2"/>
                </a:solidFill>
                <a:latin typeface="+mn-lt"/>
              </a:rPr>
              <a:t>10º  </a:t>
            </a:r>
          </a:p>
          <a:p>
            <a:pPr lvl="1" algn="just" eaLnBrk="1" hangingPunct="1"/>
            <a:r>
              <a:rPr lang="pt-BR" sz="2000" i="1" dirty="0" smtClean="0">
                <a:solidFill>
                  <a:srgbClr val="005DA2"/>
                </a:solidFill>
                <a:latin typeface="+mn-lt"/>
              </a:rPr>
              <a:t>[...]</a:t>
            </a:r>
          </a:p>
          <a:p>
            <a:pPr lvl="1" algn="just" eaLnBrk="1" hangingPunct="1"/>
            <a:r>
              <a:rPr lang="pt-BR" sz="2000" b="1" i="1" dirty="0">
                <a:solidFill>
                  <a:srgbClr val="005DA2"/>
                </a:solidFill>
                <a:latin typeface="+mn-lt"/>
              </a:rPr>
              <a:t>§</a:t>
            </a:r>
            <a:r>
              <a:rPr lang="pt-BR" sz="2000" i="1" dirty="0">
                <a:solidFill>
                  <a:srgbClr val="005DA2"/>
                </a:solidFill>
                <a:latin typeface="+mn-lt"/>
              </a:rPr>
              <a:t> 3º Toda movimentação de recursos de que trata este artigo, por parte dos convenentes, executores e instituições financeiras autorizadas, será realizada observando-se os seguintes preceitos:</a:t>
            </a:r>
          </a:p>
          <a:p>
            <a:pPr lvl="2" algn="just" eaLnBrk="1" hangingPunct="1"/>
            <a:r>
              <a:rPr lang="pt-BR" sz="2000" b="1" i="1" dirty="0" smtClean="0">
                <a:solidFill>
                  <a:srgbClr val="005DA2"/>
                </a:solidFill>
                <a:latin typeface="+mn-lt"/>
              </a:rPr>
              <a:t>I </a:t>
            </a:r>
            <a:r>
              <a:rPr lang="pt-BR" sz="2000" i="1" dirty="0">
                <a:solidFill>
                  <a:srgbClr val="005DA2"/>
                </a:solidFill>
                <a:latin typeface="+mn-lt"/>
              </a:rPr>
              <a:t>- movimentação </a:t>
            </a:r>
            <a:r>
              <a:rPr lang="pt-BR" sz="2000" b="1" i="1" dirty="0">
                <a:solidFill>
                  <a:srgbClr val="005DA2"/>
                </a:solidFill>
                <a:latin typeface="+mn-lt"/>
              </a:rPr>
              <a:t>mediante conta bancária específica</a:t>
            </a:r>
            <a:r>
              <a:rPr lang="pt-BR" sz="2000" i="1" dirty="0">
                <a:solidFill>
                  <a:srgbClr val="005DA2"/>
                </a:solidFill>
                <a:latin typeface="+mn-lt"/>
              </a:rPr>
              <a:t> para cada instrumento de transferência (convênio ou contrato de repasse</a:t>
            </a:r>
            <a:r>
              <a:rPr lang="pt-BR" sz="2000" i="1" dirty="0" smtClean="0">
                <a:solidFill>
                  <a:srgbClr val="005DA2"/>
                </a:solidFill>
                <a:latin typeface="+mn-lt"/>
              </a:rPr>
              <a:t>);</a:t>
            </a:r>
            <a:endParaRPr lang="pt-BR" sz="2000" i="1" dirty="0">
              <a:solidFill>
                <a:srgbClr val="005DA2"/>
              </a:solidFill>
              <a:latin typeface="+mn-lt"/>
            </a:endParaRPr>
          </a:p>
          <a:p>
            <a:pPr lvl="2" algn="just" eaLnBrk="1" hangingPunct="1"/>
            <a:r>
              <a:rPr lang="pt-BR" sz="2000" b="1" i="1" dirty="0">
                <a:solidFill>
                  <a:srgbClr val="005DA2"/>
                </a:solidFill>
                <a:latin typeface="+mn-lt"/>
              </a:rPr>
              <a:t>II </a:t>
            </a:r>
            <a:r>
              <a:rPr lang="pt-BR" sz="2000" i="1" dirty="0">
                <a:solidFill>
                  <a:srgbClr val="005DA2"/>
                </a:solidFill>
                <a:latin typeface="+mn-lt"/>
              </a:rPr>
              <a:t>- </a:t>
            </a:r>
            <a:r>
              <a:rPr lang="pt-BR" sz="2000" i="1" dirty="0" smtClean="0">
                <a:solidFill>
                  <a:srgbClr val="005DA2"/>
                </a:solidFill>
                <a:latin typeface="+mn-lt"/>
              </a:rPr>
              <a:t>pagamentos </a:t>
            </a:r>
            <a:r>
              <a:rPr lang="pt-BR" sz="2000" i="1" dirty="0">
                <a:solidFill>
                  <a:srgbClr val="005DA2"/>
                </a:solidFill>
                <a:latin typeface="+mn-lt"/>
              </a:rPr>
              <a:t>realizados </a:t>
            </a:r>
            <a:r>
              <a:rPr lang="pt-BR" sz="2000" b="1" i="1" dirty="0">
                <a:solidFill>
                  <a:srgbClr val="005DA2"/>
                </a:solidFill>
                <a:latin typeface="+mn-lt"/>
              </a:rPr>
              <a:t>mediante crédito na conta bancária de titularidade dos fornecedores e prestadores de serviços</a:t>
            </a:r>
            <a:r>
              <a:rPr lang="pt-BR" sz="2000" i="1" dirty="0">
                <a:solidFill>
                  <a:srgbClr val="005DA2"/>
                </a:solidFill>
                <a:latin typeface="+mn-lt"/>
              </a:rPr>
              <a:t>, facultada a dispensa deste procedimento, por ato da autoridade máxima do concedente ou contratante, devendo o convenente ou contratado identificar o destinatário da despesa, por meio do registro dos dados </a:t>
            </a:r>
            <a:r>
              <a:rPr lang="pt-BR" sz="2000" i="1" dirty="0" smtClean="0">
                <a:solidFill>
                  <a:srgbClr val="005DA2"/>
                </a:solidFill>
                <a:latin typeface="+mn-lt"/>
              </a:rPr>
              <a:t>no SICONV”</a:t>
            </a:r>
          </a:p>
        </p:txBody>
      </p:sp>
      <p:sp>
        <p:nvSpPr>
          <p:cNvPr id="4" name="Retângulo 3"/>
          <p:cNvSpPr/>
          <p:nvPr/>
        </p:nvSpPr>
        <p:spPr>
          <a:xfrm>
            <a:off x="251521" y="836712"/>
            <a:ext cx="8568952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eaLnBrk="1" hangingPunct="1"/>
            <a:r>
              <a:rPr lang="pt-BR" sz="2000" b="1" cap="small" dirty="0" smtClean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Contextualização - legislação</a:t>
            </a:r>
            <a:endParaRPr lang="pt-BR" sz="2000" b="1" cap="small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174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aixaDeTexto 4"/>
          <p:cNvSpPr txBox="1">
            <a:spLocks noChangeArrowheads="1"/>
          </p:cNvSpPr>
          <p:nvPr/>
        </p:nvSpPr>
        <p:spPr bwMode="auto">
          <a:xfrm>
            <a:off x="106883" y="128245"/>
            <a:ext cx="8137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24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TAC Nacional – MPF / CGU / BB - CEF</a:t>
            </a:r>
            <a:endParaRPr lang="pt-BR" sz="2400" b="1" dirty="0">
              <a:solidFill>
                <a:srgbClr val="0053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1" y="1268760"/>
            <a:ext cx="8568952" cy="6555641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just" eaLnBrk="1" hangingPunct="1"/>
            <a:endParaRPr lang="pt-BR" sz="1400" b="1" u="sng" cap="small" dirty="0" smtClean="0">
              <a:solidFill>
                <a:srgbClr val="005DA2"/>
              </a:solidFill>
              <a:latin typeface="Arial" panose="020B0604020202020204" pitchFamily="34" charset="0"/>
            </a:endParaRPr>
          </a:p>
          <a:p>
            <a:pPr marL="0" lvl="1" algn="just" eaLnBrk="1" hangingPunct="1"/>
            <a:r>
              <a:rPr lang="pt-BR" sz="2400" b="1" dirty="0">
                <a:solidFill>
                  <a:srgbClr val="005DA2"/>
                </a:solidFill>
                <a:latin typeface="+mn-lt"/>
              </a:rPr>
              <a:t>Decreto </a:t>
            </a:r>
            <a:r>
              <a:rPr lang="pt-BR" sz="2400" b="1" dirty="0" smtClean="0">
                <a:solidFill>
                  <a:srgbClr val="005DA2"/>
                </a:solidFill>
                <a:latin typeface="+mn-lt"/>
              </a:rPr>
              <a:t>7.507/2011 - </a:t>
            </a:r>
            <a:r>
              <a:rPr lang="pt-BR" sz="2400" dirty="0">
                <a:solidFill>
                  <a:srgbClr val="005DA2"/>
                </a:solidFill>
                <a:latin typeface="+mn-lt"/>
              </a:rPr>
              <a:t>Dispõe sobre a movimentação de recursos federais transferidos a Estados, Distrito Federal e Municípios, em decorrência das leis citadas.</a:t>
            </a:r>
          </a:p>
          <a:p>
            <a:pPr marL="457200" lvl="2" algn="just" eaLnBrk="1" hangingPunct="1"/>
            <a:endParaRPr lang="pt-BR" sz="2400" dirty="0">
              <a:solidFill>
                <a:srgbClr val="005DA2"/>
              </a:solidFill>
              <a:latin typeface="+mn-lt"/>
            </a:endParaRPr>
          </a:p>
          <a:p>
            <a:pPr algn="just" eaLnBrk="1" hangingPunct="1"/>
            <a:endParaRPr lang="pt-BR" sz="2400" b="1" dirty="0" smtClean="0">
              <a:solidFill>
                <a:srgbClr val="005DA2"/>
              </a:solidFill>
              <a:latin typeface="+mn-lt"/>
            </a:endParaRPr>
          </a:p>
          <a:p>
            <a:pPr algn="just" eaLnBrk="1" hangingPunct="1"/>
            <a:r>
              <a:rPr lang="pt-BR" sz="2400" b="1" i="1" dirty="0" smtClean="0">
                <a:solidFill>
                  <a:srgbClr val="005DA2"/>
                </a:solidFill>
                <a:latin typeface="+mn-lt"/>
              </a:rPr>
              <a:t>“Art</a:t>
            </a:r>
            <a:r>
              <a:rPr lang="pt-BR" sz="2400" b="1" i="1" dirty="0">
                <a:solidFill>
                  <a:srgbClr val="005DA2"/>
                </a:solidFill>
                <a:latin typeface="+mn-lt"/>
              </a:rPr>
              <a:t>. </a:t>
            </a:r>
            <a:r>
              <a:rPr lang="pt-BR" sz="2400" b="1" i="1" dirty="0" smtClean="0">
                <a:solidFill>
                  <a:srgbClr val="005DA2"/>
                </a:solidFill>
                <a:latin typeface="+mn-lt"/>
              </a:rPr>
              <a:t>2º -  </a:t>
            </a:r>
            <a:r>
              <a:rPr lang="pt-BR" sz="2400" i="1" dirty="0">
                <a:solidFill>
                  <a:srgbClr val="005DA2"/>
                </a:solidFill>
                <a:latin typeface="+mn-lt"/>
              </a:rPr>
              <a:t>Os recursos de que trata este Decreto serão </a:t>
            </a:r>
            <a:r>
              <a:rPr lang="pt-BR" sz="2400" b="1" i="1" dirty="0">
                <a:solidFill>
                  <a:srgbClr val="005DA2"/>
                </a:solidFill>
                <a:latin typeface="+mn-lt"/>
              </a:rPr>
              <a:t>depositados e mantidos em conta específica </a:t>
            </a:r>
            <a:r>
              <a:rPr lang="pt-BR" sz="2400" i="1" dirty="0">
                <a:solidFill>
                  <a:srgbClr val="005DA2"/>
                </a:solidFill>
                <a:latin typeface="+mn-lt"/>
              </a:rPr>
              <a:t>aberta para este fim em instituições financeiras oficiais federais</a:t>
            </a:r>
          </a:p>
          <a:p>
            <a:pPr marL="0" lvl="1" algn="just" eaLnBrk="1" hangingPunct="1"/>
            <a:endParaRPr lang="pt-BR" sz="2400" i="1" dirty="0" smtClean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lvl="1" algn="just"/>
            <a:r>
              <a:rPr lang="pt-BR" sz="2400" i="1" dirty="0">
                <a:solidFill>
                  <a:srgbClr val="005DA2"/>
                </a:solidFill>
                <a:latin typeface="+mn-lt"/>
              </a:rPr>
              <a:t>§ 1º  A movimentação dos recursos será realizada exclusivamente por meio eletrônico, </a:t>
            </a:r>
            <a:r>
              <a:rPr lang="pt-BR" sz="2400" b="1" i="1" dirty="0">
                <a:solidFill>
                  <a:srgbClr val="005DA2"/>
                </a:solidFill>
                <a:latin typeface="+mn-lt"/>
              </a:rPr>
              <a:t>mediante crédito em conta corrente de titularidade dos fornecedores e prestadores de serviços </a:t>
            </a:r>
            <a:r>
              <a:rPr lang="pt-BR" sz="2400" i="1" dirty="0">
                <a:solidFill>
                  <a:srgbClr val="005DA2"/>
                </a:solidFill>
                <a:latin typeface="+mn-lt"/>
              </a:rPr>
              <a:t>devidamente identificados</a:t>
            </a:r>
            <a:r>
              <a:rPr lang="pt-BR" sz="2400" i="1" dirty="0" smtClean="0">
                <a:solidFill>
                  <a:srgbClr val="005DA2"/>
                </a:solidFill>
                <a:latin typeface="+mn-lt"/>
              </a:rPr>
              <a:t>.”</a:t>
            </a:r>
            <a:r>
              <a:rPr lang="pt-BR" sz="2400" i="1" dirty="0">
                <a:solidFill>
                  <a:srgbClr val="005DA2"/>
                </a:solidFill>
                <a:latin typeface="+mn-lt"/>
              </a:rPr>
              <a:t> </a:t>
            </a:r>
            <a:endParaRPr lang="pt-BR" sz="2400" i="1" dirty="0" smtClean="0">
              <a:solidFill>
                <a:srgbClr val="005DA2"/>
              </a:solidFill>
              <a:latin typeface="+mn-lt"/>
            </a:endParaRPr>
          </a:p>
          <a:p>
            <a:pPr lvl="1" algn="just"/>
            <a:endParaRPr lang="pt-BR" i="1" dirty="0">
              <a:solidFill>
                <a:srgbClr val="005DA2"/>
              </a:solidFill>
              <a:latin typeface="Arial" panose="020B0604020202020204" pitchFamily="34" charset="0"/>
            </a:endParaRPr>
          </a:p>
          <a:p>
            <a:pPr lvl="1" algn="just"/>
            <a:endParaRPr lang="pt-BR" i="1" dirty="0" smtClean="0">
              <a:solidFill>
                <a:srgbClr val="005DA2"/>
              </a:solidFill>
              <a:latin typeface="Arial" panose="020B0604020202020204" pitchFamily="34" charset="0"/>
            </a:endParaRPr>
          </a:p>
          <a:p>
            <a:pPr lvl="1" algn="just"/>
            <a:endParaRPr lang="pt-BR" i="1" dirty="0">
              <a:solidFill>
                <a:srgbClr val="005DA2"/>
              </a:solidFill>
              <a:latin typeface="Arial" panose="020B0604020202020204" pitchFamily="34" charset="0"/>
            </a:endParaRPr>
          </a:p>
          <a:p>
            <a:pPr lvl="1" algn="just"/>
            <a:endParaRPr lang="pt-BR" i="1" dirty="0" smtClean="0">
              <a:solidFill>
                <a:srgbClr val="005DA2"/>
              </a:solidFill>
              <a:latin typeface="Arial" panose="020B0604020202020204" pitchFamily="34" charset="0"/>
            </a:endParaRPr>
          </a:p>
          <a:p>
            <a:pPr lvl="1" algn="just"/>
            <a:endParaRPr lang="pt-BR" i="1" dirty="0">
              <a:solidFill>
                <a:srgbClr val="005DA2"/>
              </a:solidFill>
              <a:latin typeface="Arial" panose="020B0604020202020204" pitchFamily="34" charset="0"/>
            </a:endParaRPr>
          </a:p>
          <a:p>
            <a:pPr lvl="1" algn="just" eaLnBrk="1" hangingPunct="1"/>
            <a:endParaRPr lang="pt-BR" sz="1200" b="1" u="sng" cap="small" dirty="0" smtClean="0">
              <a:solidFill>
                <a:srgbClr val="005DA2"/>
              </a:solidFill>
              <a:latin typeface="Arial" panose="020B0604020202020204" pitchFamily="34" charset="0"/>
            </a:endParaRPr>
          </a:p>
          <a:p>
            <a:pPr algn="just" eaLnBrk="1" hangingPunct="1"/>
            <a:endParaRPr lang="pt-BR" sz="1200" b="1" u="sng" cap="small" dirty="0" smtClean="0">
              <a:solidFill>
                <a:srgbClr val="005DA2"/>
              </a:solidFill>
              <a:latin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1" y="836712"/>
            <a:ext cx="8568952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eaLnBrk="1" hangingPunct="1"/>
            <a:r>
              <a:rPr lang="pt-BR" sz="2000" b="1" cap="small" dirty="0" smtClean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Contextualização – Legislação </a:t>
            </a:r>
            <a:endParaRPr lang="pt-BR" sz="2000" b="1" cap="small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54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aixaDeTexto 4"/>
          <p:cNvSpPr txBox="1">
            <a:spLocks noChangeArrowheads="1"/>
          </p:cNvSpPr>
          <p:nvPr/>
        </p:nvSpPr>
        <p:spPr bwMode="auto">
          <a:xfrm>
            <a:off x="106883" y="128245"/>
            <a:ext cx="8137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24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TAC Nacional – MPF / CGU / BB - CEF</a:t>
            </a:r>
            <a:endParaRPr lang="pt-BR" sz="2400" b="1" dirty="0">
              <a:solidFill>
                <a:srgbClr val="0053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1" y="1340768"/>
            <a:ext cx="8568952" cy="5509200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just" eaLnBrk="1" hangingPunct="1"/>
            <a:endParaRPr lang="pt-BR" sz="1200" b="1" u="sng" cap="small" dirty="0" smtClean="0">
              <a:solidFill>
                <a:srgbClr val="005DA2"/>
              </a:solidFill>
              <a:latin typeface="Arial" panose="020B0604020202020204" pitchFamily="34" charset="0"/>
            </a:endParaRPr>
          </a:p>
          <a:p>
            <a:pPr marL="342900" indent="-342900" algn="just" eaLnBrk="1" hangingPunct="1">
              <a:buFont typeface="Wingdings" panose="05000000000000000000" pitchFamily="2" charset="2"/>
              <a:buChar char="ü"/>
            </a:pPr>
            <a:r>
              <a:rPr lang="pt-BR" sz="2000" b="1" cap="small" dirty="0" smtClean="0">
                <a:solidFill>
                  <a:srgbClr val="005DA2"/>
                </a:solidFill>
                <a:latin typeface="+mn-lt"/>
              </a:rPr>
              <a:t>Objeto </a:t>
            </a:r>
            <a:r>
              <a:rPr lang="pt-BR" sz="2000" b="1" cap="small" dirty="0">
                <a:solidFill>
                  <a:srgbClr val="005DA2"/>
                </a:solidFill>
                <a:latin typeface="+mn-lt"/>
              </a:rPr>
              <a:t>do TAC Nacional</a:t>
            </a:r>
          </a:p>
          <a:p>
            <a:pPr algn="just" eaLnBrk="1" hangingPunct="1"/>
            <a:endParaRPr lang="pt-BR" sz="2000" i="1" dirty="0" smtClean="0">
              <a:solidFill>
                <a:srgbClr val="005DA2"/>
              </a:solidFill>
              <a:latin typeface="+mn-lt"/>
            </a:endParaRPr>
          </a:p>
          <a:p>
            <a:pPr lvl="1" algn="just" eaLnBrk="1" hangingPunct="1"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005DA2"/>
                </a:solidFill>
                <a:latin typeface="+mn-lt"/>
              </a:rPr>
              <a:t> Dar cumprimento às normas </a:t>
            </a:r>
            <a:r>
              <a:rPr lang="pt-BR" sz="2000" dirty="0">
                <a:solidFill>
                  <a:srgbClr val="005DA2"/>
                </a:solidFill>
                <a:latin typeface="+mn-lt"/>
              </a:rPr>
              <a:t>destinadas </a:t>
            </a:r>
            <a:r>
              <a:rPr lang="pt-BR" sz="2000" dirty="0" smtClean="0">
                <a:solidFill>
                  <a:srgbClr val="005DA2"/>
                </a:solidFill>
                <a:latin typeface="+mn-lt"/>
              </a:rPr>
              <a:t>a regulamentar </a:t>
            </a:r>
            <a:r>
              <a:rPr lang="pt-BR" sz="2000" dirty="0">
                <a:solidFill>
                  <a:srgbClr val="005DA2"/>
                </a:solidFill>
                <a:latin typeface="+mn-lt"/>
              </a:rPr>
              <a:t>a manutenção e a movimentação de recursos federais repassados aos demais </a:t>
            </a:r>
            <a:r>
              <a:rPr lang="pt-BR" sz="2000" dirty="0" smtClean="0">
                <a:solidFill>
                  <a:srgbClr val="005DA2"/>
                </a:solidFill>
                <a:latin typeface="+mn-lt"/>
              </a:rPr>
              <a:t>entes federados </a:t>
            </a:r>
            <a:r>
              <a:rPr lang="pt-BR" sz="2000" dirty="0">
                <a:solidFill>
                  <a:srgbClr val="005DA2"/>
                </a:solidFill>
                <a:latin typeface="+mn-lt"/>
              </a:rPr>
              <a:t>notadamente aquelas dos Decretos </a:t>
            </a:r>
            <a:r>
              <a:rPr lang="pt-BR" sz="2000" dirty="0" smtClean="0">
                <a:solidFill>
                  <a:srgbClr val="005DA2"/>
                </a:solidFill>
                <a:latin typeface="+mn-lt"/>
              </a:rPr>
              <a:t>n.º </a:t>
            </a:r>
            <a:r>
              <a:rPr lang="pt-BR" sz="2000" dirty="0">
                <a:solidFill>
                  <a:srgbClr val="005DA2"/>
                </a:solidFill>
                <a:latin typeface="+mn-lt"/>
              </a:rPr>
              <a:t>6.170/07 e </a:t>
            </a:r>
            <a:r>
              <a:rPr lang="pt-BR" sz="2000" dirty="0" smtClean="0">
                <a:solidFill>
                  <a:srgbClr val="005DA2"/>
                </a:solidFill>
                <a:latin typeface="+mn-lt"/>
              </a:rPr>
              <a:t>7.507/11</a:t>
            </a:r>
            <a:endParaRPr lang="pt-BR" sz="2000" dirty="0">
              <a:solidFill>
                <a:srgbClr val="005DA2"/>
              </a:solidFill>
              <a:latin typeface="+mn-lt"/>
            </a:endParaRPr>
          </a:p>
          <a:p>
            <a:pPr lvl="1" algn="just" eaLnBrk="1" hangingPunct="1">
              <a:buFont typeface="Arial" pitchFamily="34" charset="0"/>
              <a:buChar char="•"/>
            </a:pPr>
            <a:endParaRPr lang="pt-BR" sz="2000" dirty="0" smtClean="0">
              <a:solidFill>
                <a:srgbClr val="005DA2"/>
              </a:solidFill>
              <a:latin typeface="+mn-lt"/>
            </a:endParaRPr>
          </a:p>
          <a:p>
            <a:pPr lvl="1" algn="just" eaLnBrk="1" hangingPunct="1"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005DA2"/>
                </a:solidFill>
                <a:latin typeface="+mn-lt"/>
              </a:rPr>
              <a:t> Permitir </a:t>
            </a:r>
            <a:r>
              <a:rPr lang="pt-BR" sz="2000" dirty="0">
                <a:solidFill>
                  <a:srgbClr val="005DA2"/>
                </a:solidFill>
                <a:latin typeface="+mn-lt"/>
              </a:rPr>
              <a:t>a rastreabilidade dos gastos públicos e aplicação nas finalidades definidas na legislação, mediante movimentação de recursos das contas específicas para pagamento direto aos fornecedores/prestadores finais.</a:t>
            </a:r>
          </a:p>
          <a:p>
            <a:pPr lvl="1" algn="just" eaLnBrk="1" hangingPunct="1">
              <a:buFont typeface="Arial" pitchFamily="34" charset="0"/>
              <a:buChar char="•"/>
            </a:pPr>
            <a:endParaRPr lang="pt-BR" sz="2000" dirty="0" smtClean="0">
              <a:solidFill>
                <a:srgbClr val="005DA2"/>
              </a:solidFill>
              <a:latin typeface="+mn-lt"/>
            </a:endParaRPr>
          </a:p>
          <a:p>
            <a:pPr algn="just" eaLnBrk="1" hangingPunct="1"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005DA2"/>
                </a:solidFill>
                <a:latin typeface="+mn-lt"/>
              </a:rPr>
              <a:t> O </a:t>
            </a:r>
            <a:r>
              <a:rPr lang="pt-BR" sz="2000" dirty="0">
                <a:solidFill>
                  <a:srgbClr val="005DA2"/>
                </a:solidFill>
                <a:latin typeface="+mn-lt"/>
              </a:rPr>
              <a:t>TAC Nacional entrou em vigor em </a:t>
            </a:r>
            <a:r>
              <a:rPr lang="pt-BR" sz="2000" dirty="0" smtClean="0">
                <a:solidFill>
                  <a:srgbClr val="005DA2"/>
                </a:solidFill>
                <a:latin typeface="+mn-lt"/>
              </a:rPr>
              <a:t>15/01/17 e </a:t>
            </a:r>
            <a:r>
              <a:rPr lang="pt-BR" sz="2000" b="1" dirty="0" smtClean="0">
                <a:solidFill>
                  <a:srgbClr val="005DA2"/>
                </a:solidFill>
                <a:latin typeface="+mn-lt"/>
              </a:rPr>
              <a:t>está suspenso pelo MPF</a:t>
            </a:r>
            <a:r>
              <a:rPr lang="pt-BR" sz="2000" dirty="0" smtClean="0">
                <a:solidFill>
                  <a:srgbClr val="005DA2"/>
                </a:solidFill>
                <a:latin typeface="+mn-lt"/>
              </a:rPr>
              <a:t>, com previsão de retorno da aplicação das regras a partir de </a:t>
            </a:r>
            <a:r>
              <a:rPr lang="pt-BR" sz="2000" b="1" dirty="0" smtClean="0">
                <a:solidFill>
                  <a:srgbClr val="005DA2"/>
                </a:solidFill>
                <a:latin typeface="+mn-lt"/>
              </a:rPr>
              <a:t>04/09/2017</a:t>
            </a:r>
            <a:r>
              <a:rPr lang="pt-BR" sz="2000" dirty="0" smtClean="0">
                <a:solidFill>
                  <a:srgbClr val="005DA2"/>
                </a:solidFill>
                <a:latin typeface="+mn-lt"/>
              </a:rPr>
              <a:t>;</a:t>
            </a:r>
          </a:p>
          <a:p>
            <a:pPr lvl="1" algn="just" eaLnBrk="1" hangingPunct="1">
              <a:buFont typeface="Arial" pitchFamily="34" charset="0"/>
              <a:buChar char="•"/>
            </a:pPr>
            <a:endParaRPr lang="pt-BR" sz="2000" b="1" u="sng" cap="small" dirty="0">
              <a:solidFill>
                <a:srgbClr val="005DA2"/>
              </a:solidFill>
              <a:latin typeface="+mn-lt"/>
            </a:endParaRPr>
          </a:p>
          <a:p>
            <a:pPr algn="just" eaLnBrk="1" hangingPunct="1"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005DA2"/>
                </a:solidFill>
                <a:latin typeface="+mn-lt"/>
              </a:rPr>
              <a:t> As </a:t>
            </a:r>
            <a:r>
              <a:rPr lang="pt-BR" sz="2000" dirty="0">
                <a:solidFill>
                  <a:srgbClr val="005DA2"/>
                </a:solidFill>
                <a:latin typeface="+mn-lt"/>
              </a:rPr>
              <a:t>contas específicas de Transferências </a:t>
            </a:r>
            <a:r>
              <a:rPr lang="pt-BR" sz="2000" dirty="0" smtClean="0">
                <a:solidFill>
                  <a:srgbClr val="005DA2"/>
                </a:solidFill>
                <a:latin typeface="+mn-lt"/>
              </a:rPr>
              <a:t>Voluntárias </a:t>
            </a:r>
            <a:r>
              <a:rPr lang="pt-BR" sz="2000" dirty="0">
                <a:solidFill>
                  <a:srgbClr val="005DA2"/>
                </a:solidFill>
                <a:latin typeface="+mn-lt"/>
              </a:rPr>
              <a:t>referidas no Decreto n. 6.107/2007 </a:t>
            </a:r>
            <a:r>
              <a:rPr lang="pt-BR" sz="2000" dirty="0" smtClean="0">
                <a:solidFill>
                  <a:srgbClr val="005DA2"/>
                </a:solidFill>
                <a:latin typeface="+mn-lt"/>
              </a:rPr>
              <a:t>movimentadas  por meio de Ordem Bancária de Transferências Voluntárias (OBTV) não estão abrangidas pelas regras do TAC,  tendo em vista que a movimentação financeira é plenamente rastreada pelo SICONV.</a:t>
            </a:r>
            <a:endParaRPr lang="pt-BR" sz="2000" cap="small" dirty="0" smtClean="0">
              <a:solidFill>
                <a:srgbClr val="005DA2"/>
              </a:solidFill>
              <a:latin typeface="+mn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1" y="836712"/>
            <a:ext cx="8568952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eaLnBrk="1" hangingPunct="1"/>
            <a:r>
              <a:rPr lang="pt-BR" sz="2000" b="1" cap="small" dirty="0" smtClean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Objeto do TAC</a:t>
            </a:r>
            <a:endParaRPr lang="pt-BR" sz="2000" b="1" cap="small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202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95112" y="1845734"/>
            <a:ext cx="8410222" cy="402336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charset="0"/>
              <a:buNone/>
              <a:tabLst>
                <a:tab pos="1162050" algn="l"/>
              </a:tabLst>
            </a:pPr>
            <a:r>
              <a:rPr lang="pt-BR" sz="4000" b="1"/>
              <a:t>Quais as movimentações financeiras podem ser realizadas?</a:t>
            </a:r>
          </a:p>
          <a:p>
            <a:pPr marL="0" indent="0" algn="just">
              <a:buFont typeface="Arial" charset="0"/>
              <a:buNone/>
              <a:tabLst>
                <a:tab pos="1162050" algn="l"/>
              </a:tabLst>
            </a:pPr>
            <a:endParaRPr lang="pt-BR"/>
          </a:p>
          <a:p>
            <a:pPr algn="just">
              <a:buFont typeface="Wingdings" panose="05000000000000000000" pitchFamily="2" charset="2"/>
              <a:buChar char="§"/>
              <a:tabLst>
                <a:tab pos="1162050" algn="l"/>
              </a:tabLst>
            </a:pPr>
            <a:r>
              <a:rPr lang="pt-BR"/>
              <a:t>TED – Transferência Eletrônica Disponível</a:t>
            </a:r>
          </a:p>
          <a:p>
            <a:pPr algn="just">
              <a:buFont typeface="Wingdings" panose="05000000000000000000" pitchFamily="2" charset="2"/>
              <a:buChar char="§"/>
              <a:tabLst>
                <a:tab pos="1162050" algn="l"/>
              </a:tabLst>
            </a:pPr>
            <a:r>
              <a:rPr lang="pt-BR"/>
              <a:t>DOC – Documento de Ordem de Crédito</a:t>
            </a:r>
          </a:p>
          <a:p>
            <a:pPr algn="just">
              <a:buFont typeface="Wingdings" panose="05000000000000000000" pitchFamily="2" charset="2"/>
              <a:buChar char="§"/>
              <a:tabLst>
                <a:tab pos="1162050" algn="l"/>
              </a:tabLst>
            </a:pPr>
            <a:r>
              <a:rPr lang="pt-BR"/>
              <a:t>TEV – Transferência Eletrônica de Valores</a:t>
            </a:r>
          </a:p>
          <a:p>
            <a:pPr algn="just">
              <a:buFont typeface="Wingdings" panose="05000000000000000000" pitchFamily="2" charset="2"/>
              <a:buChar char="§"/>
              <a:tabLst>
                <a:tab pos="1162050" algn="l"/>
              </a:tabLst>
            </a:pPr>
            <a:r>
              <a:rPr lang="pt-BR"/>
              <a:t>Ordem de Pagamento – pagamento a CPF’s não bancarizados</a:t>
            </a:r>
            <a:endParaRPr lang="pt-BR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§"/>
              <a:tabLst>
                <a:tab pos="1162050" algn="l"/>
              </a:tabLst>
            </a:pPr>
            <a:r>
              <a:rPr lang="pt-BR"/>
              <a:t>Pagamento de boletos</a:t>
            </a:r>
          </a:p>
          <a:p>
            <a:pPr algn="just">
              <a:buFont typeface="Wingdings" panose="05000000000000000000" pitchFamily="2" charset="2"/>
              <a:buChar char="§"/>
              <a:tabLst>
                <a:tab pos="1162050" algn="l"/>
              </a:tabLst>
            </a:pPr>
            <a:r>
              <a:rPr lang="pt-BR"/>
              <a:t>Pagamento de Concessionárias (luz, água, telefone)</a:t>
            </a:r>
          </a:p>
          <a:p>
            <a:pPr algn="just">
              <a:buFont typeface="Wingdings" panose="05000000000000000000" pitchFamily="2" charset="2"/>
              <a:buChar char="§"/>
              <a:tabLst>
                <a:tab pos="1162050" algn="l"/>
              </a:tabLst>
            </a:pPr>
            <a:r>
              <a:rPr lang="pt-BR"/>
              <a:t>Saque (limitado a 10 saques de R$ 800,00 por exercício)</a:t>
            </a:r>
          </a:p>
          <a:p>
            <a:pPr>
              <a:buFont typeface="Wingdings" panose="05000000000000000000" pitchFamily="2" charset="2"/>
              <a:buChar char="§"/>
              <a:tabLst>
                <a:tab pos="1162050" algn="l"/>
              </a:tabLst>
            </a:pPr>
            <a:r>
              <a:rPr lang="pt-BR"/>
              <a:t>TES0034 – pagamento de GRU </a:t>
            </a:r>
          </a:p>
          <a:p>
            <a:pPr>
              <a:buFont typeface="Wingdings" panose="05000000000000000000" pitchFamily="2" charset="2"/>
              <a:buChar char="§"/>
              <a:tabLst>
                <a:tab pos="1162050" algn="l"/>
              </a:tabLst>
            </a:pPr>
            <a:r>
              <a:rPr lang="pt-BR"/>
              <a:t>Débito autorizado para pagamento de ordem judicial</a:t>
            </a:r>
          </a:p>
          <a:p>
            <a:pPr>
              <a:buFont typeface="Wingdings" panose="05000000000000000000" pitchFamily="2" charset="2"/>
              <a:buChar char="§"/>
              <a:tabLst>
                <a:tab pos="1162050" algn="l"/>
              </a:tabLst>
            </a:pPr>
            <a:r>
              <a:rPr lang="pt-BR"/>
              <a:t>Débito autorizado para pagamento do consignado CAIXA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500" dirty="0"/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98005" y="305798"/>
            <a:ext cx="8137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24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TAC Nacional – MPF / CGU / BB - CEF</a:t>
            </a:r>
            <a:endParaRPr lang="pt-BR" sz="2400" b="1" dirty="0">
              <a:solidFill>
                <a:srgbClr val="0053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64035" y="908720"/>
            <a:ext cx="8568951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eaLnBrk="1" hangingPunct="1"/>
            <a:r>
              <a:rPr lang="pt-BR" sz="2000" b="1" cap="small" dirty="0" smtClean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MOVIMENTAÇÕES FINANCEIRAS AUTORIZADAS</a:t>
            </a:r>
            <a:r>
              <a:rPr lang="pt-BR" sz="1000" b="1" cap="small" dirty="0" smtClean="0">
                <a:solidFill>
                  <a:schemeClr val="accent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.</a:t>
            </a:r>
            <a:endParaRPr lang="pt-BR" sz="1000" b="1" cap="small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931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aixaDeTexto 4"/>
          <p:cNvSpPr txBox="1">
            <a:spLocks noChangeArrowheads="1"/>
          </p:cNvSpPr>
          <p:nvPr/>
        </p:nvSpPr>
        <p:spPr bwMode="auto">
          <a:xfrm>
            <a:off x="106883" y="128245"/>
            <a:ext cx="8137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24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TAC Nacional – MPF / CGU / BB - CEF</a:t>
            </a:r>
            <a:endParaRPr lang="pt-BR" sz="2400" b="1" dirty="0">
              <a:solidFill>
                <a:srgbClr val="0053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32261" y="1412776"/>
            <a:ext cx="8568952" cy="4524315"/>
          </a:xfrm>
          <a:prstGeom prst="rect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algn="just" eaLnBrk="1" hangingPunct="1"/>
            <a:endParaRPr lang="pt-BR" sz="1200" b="1" u="sng" cap="small" dirty="0" smtClean="0">
              <a:solidFill>
                <a:srgbClr val="005DA2"/>
              </a:solidFill>
              <a:latin typeface="Arial" panose="020B0604020202020204" pitchFamily="34" charset="0"/>
            </a:endParaRPr>
          </a:p>
          <a:p>
            <a:pPr marL="342900" indent="-342900" algn="just" eaLnBrk="1" hangingPunct="1">
              <a:buFont typeface="Wingdings" panose="05000000000000000000" pitchFamily="2" charset="2"/>
              <a:buChar char="ü"/>
            </a:pPr>
            <a:r>
              <a:rPr lang="pt-BR" sz="1600" dirty="0" smtClean="0">
                <a:solidFill>
                  <a:srgbClr val="005DA2"/>
                </a:solidFill>
                <a:latin typeface="+mn-lt"/>
              </a:rPr>
              <a:t>Estão vedados os saques  em espécie “na </a:t>
            </a:r>
            <a:r>
              <a:rPr lang="pt-BR" sz="1600" dirty="0">
                <a:solidFill>
                  <a:srgbClr val="005DA2"/>
                </a:solidFill>
                <a:latin typeface="+mn-lt"/>
              </a:rPr>
              <a:t>boca do caixa</a:t>
            </a:r>
            <a:r>
              <a:rPr lang="pt-BR" sz="1600" dirty="0" smtClean="0">
                <a:solidFill>
                  <a:srgbClr val="005DA2"/>
                </a:solidFill>
                <a:latin typeface="+mn-lt"/>
              </a:rPr>
              <a:t>”. </a:t>
            </a:r>
          </a:p>
          <a:p>
            <a:pPr algn="just" eaLnBrk="1" hangingPunct="1"/>
            <a:endParaRPr lang="pt-BR" sz="1600" dirty="0" smtClean="0">
              <a:solidFill>
                <a:srgbClr val="005DA2"/>
              </a:solidFill>
              <a:latin typeface="+mn-lt"/>
            </a:endParaRPr>
          </a:p>
          <a:p>
            <a:pPr marL="800100" lvl="1" indent="-342900" algn="just" eaLnBrk="1" hangingPunct="1"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rgbClr val="005DA2"/>
                </a:solidFill>
                <a:latin typeface="+mn-lt"/>
              </a:rPr>
              <a:t>Obs.:  Os </a:t>
            </a:r>
            <a:r>
              <a:rPr lang="pt-BR" sz="1600" dirty="0">
                <a:solidFill>
                  <a:srgbClr val="005DA2"/>
                </a:solidFill>
                <a:latin typeface="+mn-lt"/>
              </a:rPr>
              <a:t>saques em espécie estão limitados a R$ 800,00, por transação, para pagamentos exclusivamente aos beneficiários pessoas físicas</a:t>
            </a:r>
            <a:r>
              <a:rPr lang="pt-BR" sz="1600" dirty="0" smtClean="0">
                <a:solidFill>
                  <a:srgbClr val="005DA2"/>
                </a:solidFill>
                <a:latin typeface="+mn-lt"/>
              </a:rPr>
              <a:t>, via Ordem de Pagamento, </a:t>
            </a:r>
            <a:r>
              <a:rPr lang="pt-BR" sz="1600" dirty="0">
                <a:solidFill>
                  <a:srgbClr val="005DA2"/>
                </a:solidFill>
                <a:latin typeface="+mn-lt"/>
              </a:rPr>
              <a:t>sendo vedados pagamento em espécie para pessoas jurídicas</a:t>
            </a:r>
            <a:r>
              <a:rPr lang="pt-BR" sz="1600" dirty="0" smtClean="0">
                <a:solidFill>
                  <a:srgbClr val="005DA2"/>
                </a:solidFill>
                <a:latin typeface="+mn-lt"/>
              </a:rPr>
              <a:t>.</a:t>
            </a:r>
          </a:p>
          <a:p>
            <a:pPr lvl="1" algn="just" eaLnBrk="1" hangingPunct="1"/>
            <a:endParaRPr lang="pt-BR" sz="1600" dirty="0" smtClean="0">
              <a:solidFill>
                <a:srgbClr val="005DA2"/>
              </a:solidFill>
              <a:latin typeface="+mn-lt"/>
            </a:endParaRPr>
          </a:p>
          <a:p>
            <a:pPr lvl="1" algn="just" eaLnBrk="1" hangingPunct="1"/>
            <a:endParaRPr lang="pt-BR" sz="1600" dirty="0" smtClean="0">
              <a:solidFill>
                <a:srgbClr val="005DA2"/>
              </a:solidFill>
              <a:latin typeface="+mn-lt"/>
            </a:endParaRPr>
          </a:p>
          <a:p>
            <a:pPr algn="just" eaLnBrk="1" hangingPunct="1"/>
            <a:endParaRPr lang="pt-BR" sz="1600" dirty="0">
              <a:solidFill>
                <a:srgbClr val="005DA2"/>
              </a:solidFill>
              <a:latin typeface="+mn-lt"/>
            </a:endParaRPr>
          </a:p>
          <a:p>
            <a:pPr marL="342900" indent="-342900" algn="just" eaLnBrk="1" hangingPunct="1">
              <a:buFont typeface="Wingdings" panose="05000000000000000000" pitchFamily="2" charset="2"/>
              <a:buChar char="ü"/>
            </a:pPr>
            <a:r>
              <a:rPr lang="pt-BR" sz="1600" dirty="0" smtClean="0">
                <a:solidFill>
                  <a:srgbClr val="005DA2"/>
                </a:solidFill>
                <a:latin typeface="+mn-lt"/>
              </a:rPr>
              <a:t>Impedimento de movimentações de recursos para o </a:t>
            </a:r>
            <a:r>
              <a:rPr lang="pt-BR" sz="1600" dirty="0">
                <a:solidFill>
                  <a:srgbClr val="005DA2"/>
                </a:solidFill>
                <a:latin typeface="+mn-lt"/>
              </a:rPr>
              <a:t>próprio Ente </a:t>
            </a:r>
            <a:r>
              <a:rPr lang="pt-BR" sz="1600" dirty="0" smtClean="0">
                <a:solidFill>
                  <a:srgbClr val="005DA2"/>
                </a:solidFill>
                <a:latin typeface="+mn-lt"/>
              </a:rPr>
              <a:t>ou </a:t>
            </a:r>
            <a:r>
              <a:rPr lang="pt-BR" sz="1600" dirty="0">
                <a:solidFill>
                  <a:srgbClr val="005DA2"/>
                </a:solidFill>
                <a:latin typeface="+mn-lt"/>
              </a:rPr>
              <a:t>outro que tenham as seguintes </a:t>
            </a:r>
            <a:r>
              <a:rPr lang="pt-BR" sz="1600" b="1" dirty="0">
                <a:solidFill>
                  <a:srgbClr val="005DA2"/>
                </a:solidFill>
                <a:latin typeface="+mn-lt"/>
              </a:rPr>
              <a:t>naturezas jurídicas</a:t>
            </a:r>
            <a:r>
              <a:rPr lang="pt-BR" sz="1600" dirty="0" smtClean="0">
                <a:solidFill>
                  <a:srgbClr val="005DA2"/>
                </a:solidFill>
                <a:latin typeface="+mn-lt"/>
              </a:rPr>
              <a:t>:</a:t>
            </a:r>
          </a:p>
          <a:p>
            <a:pPr algn="just" eaLnBrk="1" hangingPunct="1"/>
            <a:endParaRPr lang="pt-BR" sz="1600" dirty="0" smtClean="0">
              <a:solidFill>
                <a:srgbClr val="005DA2"/>
              </a:solidFill>
              <a:latin typeface="+mn-lt"/>
            </a:endParaRPr>
          </a:p>
          <a:p>
            <a:pPr marL="800100" lvl="1" indent="-342900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005DA2"/>
                </a:solidFill>
                <a:latin typeface="+mn-lt"/>
              </a:rPr>
              <a:t>102.3 Órgão público do poder executivo Estadual ou do Distrito Federal</a:t>
            </a:r>
          </a:p>
          <a:p>
            <a:pPr marL="800100" lvl="1" indent="-342900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005DA2"/>
                </a:solidFill>
                <a:latin typeface="+mn-lt"/>
              </a:rPr>
              <a:t>103.1 Órgão público do poder executivo Municipal</a:t>
            </a:r>
          </a:p>
          <a:p>
            <a:pPr marL="800100" lvl="1" indent="-342900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005DA2"/>
                </a:solidFill>
                <a:latin typeface="+mn-lt"/>
              </a:rPr>
              <a:t>120.1 Fundo público</a:t>
            </a:r>
          </a:p>
          <a:p>
            <a:pPr marL="800100" lvl="1" indent="-342900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005DA2"/>
                </a:solidFill>
                <a:latin typeface="+mn-lt"/>
              </a:rPr>
              <a:t>123.6 Estado ou Distrito </a:t>
            </a:r>
            <a:r>
              <a:rPr lang="pt-BR" sz="1600" dirty="0" smtClean="0">
                <a:solidFill>
                  <a:srgbClr val="005DA2"/>
                </a:solidFill>
                <a:latin typeface="+mn-lt"/>
              </a:rPr>
              <a:t>Federal</a:t>
            </a:r>
            <a:endParaRPr lang="pt-BR" sz="1600" dirty="0">
              <a:solidFill>
                <a:srgbClr val="005DA2"/>
              </a:solidFill>
              <a:latin typeface="+mn-lt"/>
            </a:endParaRPr>
          </a:p>
          <a:p>
            <a:pPr marL="800100" lvl="1" indent="-342900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005DA2"/>
                </a:solidFill>
                <a:latin typeface="+mn-lt"/>
              </a:rPr>
              <a:t>124.4 Município</a:t>
            </a:r>
            <a:endParaRPr lang="pt-BR" sz="1600" dirty="0">
              <a:solidFill>
                <a:srgbClr val="005DA2"/>
              </a:solidFill>
              <a:latin typeface="+mn-lt"/>
              <a:sym typeface="Symbol" panose="05050102010706020507" pitchFamily="18" charset="2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64035" y="908720"/>
            <a:ext cx="8568951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eaLnBrk="1" hangingPunct="1"/>
            <a:r>
              <a:rPr lang="pt-BR" sz="2000" b="1" cap="small" dirty="0" smtClean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Vedações</a:t>
            </a:r>
            <a:r>
              <a:rPr lang="pt-BR" sz="1000" b="1" cap="small" dirty="0" smtClean="0">
                <a:solidFill>
                  <a:schemeClr val="accent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.</a:t>
            </a:r>
            <a:endParaRPr lang="pt-BR" sz="1000" b="1" cap="small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5" name="Chave Direita 4"/>
          <p:cNvSpPr/>
          <p:nvPr/>
        </p:nvSpPr>
        <p:spPr>
          <a:xfrm>
            <a:off x="4175645" y="5032232"/>
            <a:ext cx="228979" cy="711957"/>
          </a:xfrm>
          <a:prstGeom prst="righ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4548510" y="5218933"/>
            <a:ext cx="201622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rgbClr val="005DA2"/>
                </a:solidFill>
                <a:latin typeface="Arial" panose="020B0604020202020204" pitchFamily="34" charset="0"/>
              </a:rPr>
              <a:t>Novas </a:t>
            </a:r>
            <a:r>
              <a:rPr lang="pt-BR" sz="1600" dirty="0">
                <a:solidFill>
                  <a:srgbClr val="005DA2"/>
                </a:solidFill>
                <a:latin typeface="Arial" panose="020B0604020202020204" pitchFamily="34" charset="0"/>
              </a:rPr>
              <a:t>naturezas </a:t>
            </a:r>
            <a:r>
              <a:rPr lang="pt-BR" sz="1600" dirty="0" smtClean="0">
                <a:solidFill>
                  <a:srgbClr val="005DA2"/>
                </a:solidFill>
                <a:latin typeface="Arial" panose="020B0604020202020204" pitchFamily="34" charset="0"/>
              </a:rPr>
              <a:t> </a:t>
            </a:r>
            <a:endParaRPr lang="pt-BR" sz="1600" dirty="0"/>
          </a:p>
        </p:txBody>
      </p:sp>
    </p:spTree>
    <p:extLst>
      <p:ext uri="{BB962C8B-B14F-4D97-AF65-F5344CB8AC3E}">
        <p14:creationId xmlns="" xmlns:p14="http://schemas.microsoft.com/office/powerpoint/2010/main" val="165221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Agrupar 15"/>
          <p:cNvGrpSpPr/>
          <p:nvPr/>
        </p:nvGrpSpPr>
        <p:grpSpPr>
          <a:xfrm>
            <a:off x="8307468" y="1981289"/>
            <a:ext cx="989825" cy="1077221"/>
            <a:chOff x="5056887" y="3063463"/>
            <a:chExt cx="883265" cy="1015663"/>
          </a:xfrm>
        </p:grpSpPr>
        <p:sp>
          <p:nvSpPr>
            <p:cNvPr id="11" name="Retângulo 10"/>
            <p:cNvSpPr/>
            <p:nvPr/>
          </p:nvSpPr>
          <p:spPr>
            <a:xfrm>
              <a:off x="5076056" y="3284984"/>
              <a:ext cx="432048" cy="444068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5056887" y="3063463"/>
              <a:ext cx="88326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Clr>
                  <a:srgbClr val="009900"/>
                </a:buClr>
                <a:buFont typeface="Wingdings" panose="05000000000000000000" pitchFamily="2" charset="2"/>
                <a:buChar char="ü"/>
              </a:pPr>
              <a:r>
                <a:rPr lang="pt-BR" sz="6000" b="1" dirty="0" smtClean="0">
                  <a:solidFill>
                    <a:schemeClr val="bg1"/>
                  </a:solidFill>
                </a:rPr>
                <a:t>.</a:t>
              </a:r>
              <a:endParaRPr lang="pt-BR" sz="6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8674" name="CaixaDeTexto 4"/>
          <p:cNvSpPr txBox="1">
            <a:spLocks noChangeArrowheads="1"/>
          </p:cNvSpPr>
          <p:nvPr/>
        </p:nvSpPr>
        <p:spPr bwMode="auto">
          <a:xfrm>
            <a:off x="106883" y="128245"/>
            <a:ext cx="8137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24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TAC Nacional – MPF / CGU / BB - CEF</a:t>
            </a:r>
            <a:endParaRPr lang="pt-BR" sz="2400" b="1" dirty="0">
              <a:solidFill>
                <a:srgbClr val="0053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1520" y="908720"/>
            <a:ext cx="8698366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eaLnBrk="1" hangingPunct="1"/>
            <a:r>
              <a:rPr lang="pt-BR" sz="2000" b="1" cap="small" dirty="0" smtClean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Transferência entre contas correntes de ente público  </a:t>
            </a:r>
            <a:endParaRPr lang="pt-BR" sz="1000" b="1" cap="small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467544" y="2211287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</a:pPr>
            <a:r>
              <a:rPr lang="pt-BR" sz="1800" b="1" dirty="0">
                <a:solidFill>
                  <a:srgbClr val="005DA2"/>
                </a:solidFill>
                <a:latin typeface="+mn-lt"/>
              </a:rPr>
              <a:t>Permitido - </a:t>
            </a:r>
            <a:r>
              <a:rPr lang="pt-BR" sz="1800" dirty="0" smtClean="0">
                <a:solidFill>
                  <a:srgbClr val="005DA2"/>
                </a:solidFill>
                <a:latin typeface="+mn-lt"/>
              </a:rPr>
              <a:t>Para</a:t>
            </a:r>
            <a:r>
              <a:rPr lang="pt-BR" sz="1800" b="1" dirty="0" smtClean="0">
                <a:solidFill>
                  <a:srgbClr val="005DA2"/>
                </a:solidFill>
                <a:latin typeface="+mn-lt"/>
              </a:rPr>
              <a:t>  </a:t>
            </a:r>
            <a:r>
              <a:rPr lang="pt-BR" sz="1800" dirty="0" smtClean="0">
                <a:solidFill>
                  <a:srgbClr val="005DA2"/>
                </a:solidFill>
                <a:latin typeface="+mn-lt"/>
              </a:rPr>
              <a:t>contas correntes de naturezas </a:t>
            </a:r>
            <a:r>
              <a:rPr lang="pt-BR" sz="1800" dirty="0">
                <a:solidFill>
                  <a:srgbClr val="005DA2"/>
                </a:solidFill>
                <a:latin typeface="+mn-lt"/>
              </a:rPr>
              <a:t>jurídicas </a:t>
            </a:r>
            <a:r>
              <a:rPr lang="pt-BR" sz="1800" b="1" dirty="0">
                <a:solidFill>
                  <a:srgbClr val="005DA2"/>
                </a:solidFill>
                <a:latin typeface="+mn-lt"/>
              </a:rPr>
              <a:t>não</a:t>
            </a:r>
            <a:r>
              <a:rPr lang="pt-BR" sz="1800" dirty="0">
                <a:solidFill>
                  <a:srgbClr val="005DA2"/>
                </a:solidFill>
                <a:latin typeface="+mn-lt"/>
              </a:rPr>
              <a:t> </a:t>
            </a:r>
            <a:r>
              <a:rPr lang="pt-BR" sz="1800" dirty="0" smtClean="0">
                <a:solidFill>
                  <a:srgbClr val="005DA2"/>
                </a:solidFill>
                <a:latin typeface="+mn-lt"/>
              </a:rPr>
              <a:t>abrangidas pelo TAC</a:t>
            </a:r>
            <a:r>
              <a:rPr lang="pt-BR" dirty="0" smtClean="0">
                <a:solidFill>
                  <a:srgbClr val="005DA2"/>
                </a:solidFill>
                <a:latin typeface="Arial" panose="020B0604020202020204" pitchFamily="34" charset="0"/>
              </a:rPr>
              <a:t>.</a:t>
            </a:r>
            <a:endParaRPr lang="pt-BR" b="1" dirty="0">
              <a:solidFill>
                <a:srgbClr val="339933"/>
              </a:solidFill>
              <a:latin typeface="Arial" panose="020B0604020202020204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95536" y="3861048"/>
            <a:ext cx="784887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spcAft>
                <a:spcPts val="600"/>
              </a:spcAft>
              <a:buClr>
                <a:schemeClr val="tx2"/>
              </a:buClr>
            </a:pPr>
            <a:r>
              <a:rPr lang="pt-BR" sz="1800" b="1" dirty="0">
                <a:solidFill>
                  <a:srgbClr val="005DA2"/>
                </a:solidFill>
                <a:latin typeface="+mn-lt"/>
              </a:rPr>
              <a:t>Não permitido - </a:t>
            </a:r>
            <a:r>
              <a:rPr lang="pt-BR" sz="1800" dirty="0" smtClean="0">
                <a:solidFill>
                  <a:srgbClr val="005DA2"/>
                </a:solidFill>
                <a:latin typeface="+mn-lt"/>
              </a:rPr>
              <a:t>Para contas </a:t>
            </a:r>
            <a:r>
              <a:rPr lang="pt-BR" sz="1800" dirty="0">
                <a:solidFill>
                  <a:srgbClr val="005DA2"/>
                </a:solidFill>
                <a:latin typeface="+mn-lt"/>
              </a:rPr>
              <a:t>correntes com as </a:t>
            </a:r>
            <a:r>
              <a:rPr lang="pt-BR" sz="1800" dirty="0" smtClean="0">
                <a:solidFill>
                  <a:srgbClr val="005DA2"/>
                </a:solidFill>
                <a:latin typeface="+mn-lt"/>
              </a:rPr>
              <a:t> seguintes naturezas:</a:t>
            </a:r>
          </a:p>
          <a:p>
            <a:pPr algn="just" eaLnBrk="1" hangingPunct="1">
              <a:spcAft>
                <a:spcPts val="600"/>
              </a:spcAft>
              <a:buClr>
                <a:schemeClr val="tx2"/>
              </a:buClr>
            </a:pPr>
            <a:r>
              <a:rPr lang="pt-BR" sz="1800" dirty="0" smtClean="0">
                <a:solidFill>
                  <a:srgbClr val="005DA2"/>
                </a:solidFill>
                <a:latin typeface="+mn-lt"/>
              </a:rPr>
              <a:t> </a:t>
            </a:r>
          </a:p>
          <a:p>
            <a:pPr marL="342900" indent="-342900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 smtClean="0">
                <a:solidFill>
                  <a:srgbClr val="005DA2"/>
                </a:solidFill>
                <a:latin typeface="+mn-lt"/>
              </a:rPr>
              <a:t>102.3 Órgão público do poder executivo Estadual ou do Distrito Federal</a:t>
            </a:r>
          </a:p>
          <a:p>
            <a:pPr marL="342900" indent="-342900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 smtClean="0">
                <a:solidFill>
                  <a:srgbClr val="005DA2"/>
                </a:solidFill>
                <a:latin typeface="+mn-lt"/>
              </a:rPr>
              <a:t>103.1 </a:t>
            </a:r>
            <a:r>
              <a:rPr lang="pt-BR" sz="1800" dirty="0">
                <a:solidFill>
                  <a:srgbClr val="005DA2"/>
                </a:solidFill>
                <a:latin typeface="+mn-lt"/>
              </a:rPr>
              <a:t>Órgão público do poder executivo Municipal</a:t>
            </a:r>
          </a:p>
          <a:p>
            <a:pPr marL="342900" indent="-342900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rgbClr val="005DA2"/>
                </a:solidFill>
                <a:latin typeface="+mn-lt"/>
              </a:rPr>
              <a:t>120.1 Fundo público</a:t>
            </a:r>
          </a:p>
          <a:p>
            <a:pPr marL="342900" indent="-342900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rgbClr val="005DA2"/>
                </a:solidFill>
                <a:latin typeface="+mn-lt"/>
              </a:rPr>
              <a:t>123.6 Estado ou Distrito Federal</a:t>
            </a:r>
          </a:p>
          <a:p>
            <a:pPr marL="342900" indent="-342900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rgbClr val="005DA2"/>
                </a:solidFill>
                <a:latin typeface="+mn-lt"/>
              </a:rPr>
              <a:t>124.4 </a:t>
            </a:r>
            <a:r>
              <a:rPr lang="pt-BR" sz="1800" dirty="0" smtClean="0">
                <a:solidFill>
                  <a:srgbClr val="005DA2"/>
                </a:solidFill>
                <a:latin typeface="+mn-lt"/>
              </a:rPr>
              <a:t>Município</a:t>
            </a:r>
            <a:endParaRPr lang="pt-BR" sz="1800" dirty="0">
              <a:solidFill>
                <a:srgbClr val="005DA2"/>
              </a:solidFill>
              <a:latin typeface="+mn-lt"/>
              <a:sym typeface="Symbol" panose="05050102010706020507" pitchFamily="18" charset="2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66122" y="1537769"/>
            <a:ext cx="8698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smtClean="0">
                <a:solidFill>
                  <a:srgbClr val="005DA2"/>
                </a:solidFill>
                <a:latin typeface="+mn-lt"/>
              </a:rPr>
              <a:t>Transferência </a:t>
            </a:r>
            <a:r>
              <a:rPr lang="pt-BR" sz="1800" dirty="0">
                <a:solidFill>
                  <a:srgbClr val="005DA2"/>
                </a:solidFill>
                <a:latin typeface="+mn-lt"/>
              </a:rPr>
              <a:t>pagamento  a fornecedores e prestadores de </a:t>
            </a:r>
            <a:r>
              <a:rPr lang="pt-BR" sz="1800" dirty="0" smtClean="0">
                <a:solidFill>
                  <a:srgbClr val="005DA2"/>
                </a:solidFill>
                <a:latin typeface="+mn-lt"/>
              </a:rPr>
              <a:t>serviço: </a:t>
            </a:r>
            <a:endParaRPr lang="pt-BR" sz="1800" dirty="0">
              <a:solidFill>
                <a:srgbClr val="005DA2"/>
              </a:solidFill>
              <a:latin typeface="+mn-lt"/>
            </a:endParaRPr>
          </a:p>
        </p:txBody>
      </p:sp>
      <p:grpSp>
        <p:nvGrpSpPr>
          <p:cNvPr id="15" name="Agrupar 14"/>
          <p:cNvGrpSpPr/>
          <p:nvPr/>
        </p:nvGrpSpPr>
        <p:grpSpPr>
          <a:xfrm>
            <a:off x="8261128" y="4839287"/>
            <a:ext cx="535564" cy="602337"/>
            <a:chOff x="7380312" y="3275148"/>
            <a:chExt cx="432048" cy="483652"/>
          </a:xfrm>
        </p:grpSpPr>
        <p:sp>
          <p:nvSpPr>
            <p:cNvPr id="24" name="Retângulo 23"/>
            <p:cNvSpPr/>
            <p:nvPr/>
          </p:nvSpPr>
          <p:spPr>
            <a:xfrm>
              <a:off x="7380312" y="3314732"/>
              <a:ext cx="432048" cy="444068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Retângulo 22"/>
            <p:cNvSpPr/>
            <p:nvPr/>
          </p:nvSpPr>
          <p:spPr>
            <a:xfrm>
              <a:off x="7380312" y="3275148"/>
              <a:ext cx="349068" cy="4066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60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Berlin Sans FB Demi" panose="020E0802020502020306" pitchFamily="34" charset="0"/>
                </a:rPr>
                <a:t>x</a:t>
              </a:r>
              <a:endParaRPr lang="pt-BR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erlin Sans FB Demi" panose="020E0802020502020306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52326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aixaDeTexto 4"/>
          <p:cNvSpPr txBox="1">
            <a:spLocks noChangeArrowheads="1"/>
          </p:cNvSpPr>
          <p:nvPr/>
        </p:nvSpPr>
        <p:spPr bwMode="auto">
          <a:xfrm>
            <a:off x="106883" y="128245"/>
            <a:ext cx="8137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2400" b="1" dirty="0" smtClean="0">
                <a:solidFill>
                  <a:srgbClr val="0053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TAC Nacional – MPF / CGU / BB - CEF</a:t>
            </a:r>
            <a:endParaRPr lang="pt-BR" sz="2400" b="1" dirty="0">
              <a:solidFill>
                <a:srgbClr val="0053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64034" y="1340768"/>
            <a:ext cx="8568952" cy="498598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algn="just" eaLnBrk="1" hangingPunct="1"/>
            <a:endParaRPr lang="pt-BR" sz="1200" dirty="0" smtClean="0">
              <a:solidFill>
                <a:srgbClr val="005DA2"/>
              </a:solidFill>
              <a:latin typeface="Arial" panose="020B0604020202020204" pitchFamily="34" charset="0"/>
            </a:endParaRPr>
          </a:p>
          <a:p>
            <a:pPr algn="just" eaLnBrk="1" hangingPunct="1"/>
            <a:r>
              <a:rPr lang="pt-BR" sz="1800" dirty="0" smtClean="0">
                <a:solidFill>
                  <a:srgbClr val="005DA2"/>
                </a:solidFill>
                <a:latin typeface="+mn-lt"/>
              </a:rPr>
              <a:t>As transferências poderão ser realizadas para outras contas bancárias de titularidade dos Estados e Municípios nas seguintes situações, mediante indicação de finalidade:</a:t>
            </a:r>
          </a:p>
          <a:p>
            <a:pPr algn="just" eaLnBrk="1" hangingPunct="1"/>
            <a:endParaRPr lang="pt-BR" sz="1800" dirty="0" smtClean="0">
              <a:solidFill>
                <a:srgbClr val="005DA2"/>
              </a:solidFill>
              <a:latin typeface="+mn-lt"/>
            </a:endParaRPr>
          </a:p>
          <a:p>
            <a:pPr algn="just" eaLnBrk="1" hangingPunct="1"/>
            <a:endParaRPr lang="pt-BR" sz="1800" dirty="0" smtClean="0">
              <a:solidFill>
                <a:srgbClr val="005DA2"/>
              </a:solidFill>
              <a:latin typeface="+mn-lt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rgbClr val="005DA2"/>
                </a:solidFill>
                <a:latin typeface="+mn-lt"/>
              </a:rPr>
              <a:t>Transferências </a:t>
            </a:r>
            <a:r>
              <a:rPr lang="pt-BR" sz="1800" dirty="0" smtClean="0">
                <a:solidFill>
                  <a:srgbClr val="005DA2"/>
                </a:solidFill>
                <a:latin typeface="+mn-lt"/>
              </a:rPr>
              <a:t>entre contas do </a:t>
            </a:r>
            <a:r>
              <a:rPr lang="pt-BR" sz="1800" b="1" cap="small" dirty="0" err="1" smtClean="0">
                <a:solidFill>
                  <a:srgbClr val="005DA2"/>
                </a:solidFill>
                <a:latin typeface="+mn-lt"/>
              </a:rPr>
              <a:t>Fundeb</a:t>
            </a:r>
            <a:r>
              <a:rPr lang="pt-BR" sz="1800" b="1" dirty="0" smtClean="0">
                <a:solidFill>
                  <a:srgbClr val="005DA2"/>
                </a:solidFill>
                <a:latin typeface="+mn-lt"/>
              </a:rPr>
              <a:t> </a:t>
            </a:r>
            <a:r>
              <a:rPr lang="pt-BR" sz="1800" dirty="0" smtClean="0">
                <a:solidFill>
                  <a:srgbClr val="005DA2"/>
                </a:solidFill>
                <a:latin typeface="+mn-lt"/>
              </a:rPr>
              <a:t>dos Estados e Municípios, finalidade </a:t>
            </a:r>
            <a:r>
              <a:rPr lang="pt-BR" sz="1800" b="1" dirty="0" smtClean="0">
                <a:solidFill>
                  <a:srgbClr val="005DA2"/>
                </a:solidFill>
                <a:latin typeface="+mn-lt"/>
              </a:rPr>
              <a:t>“Folha de Pagamento”;</a:t>
            </a:r>
          </a:p>
          <a:p>
            <a:pPr algn="just" eaLnBrk="1" hangingPunct="1"/>
            <a:endParaRPr lang="pt-BR" sz="1800" dirty="0" smtClean="0">
              <a:solidFill>
                <a:srgbClr val="005DA2"/>
              </a:solidFill>
              <a:latin typeface="+mn-lt"/>
            </a:endParaRPr>
          </a:p>
          <a:p>
            <a:pPr algn="just" eaLnBrk="1" hangingPunct="1"/>
            <a:endParaRPr lang="pt-BR" sz="1800" dirty="0" smtClean="0">
              <a:solidFill>
                <a:srgbClr val="005DA2"/>
              </a:solidFill>
              <a:latin typeface="+mn-lt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ü"/>
            </a:pPr>
            <a:r>
              <a:rPr lang="pt-BR" sz="1800" dirty="0" smtClean="0">
                <a:solidFill>
                  <a:srgbClr val="005DA2"/>
                </a:solidFill>
                <a:latin typeface="+mn-lt"/>
              </a:rPr>
              <a:t>Transferência entre contas </a:t>
            </a:r>
            <a:r>
              <a:rPr lang="pt-BR" sz="1800" dirty="0">
                <a:solidFill>
                  <a:srgbClr val="005DA2"/>
                </a:solidFill>
                <a:latin typeface="+mn-lt"/>
              </a:rPr>
              <a:t>específicas vinculadas ao recebimento de recursos </a:t>
            </a:r>
            <a:r>
              <a:rPr lang="pt-BR" sz="1800" dirty="0" smtClean="0">
                <a:solidFill>
                  <a:srgbClr val="005DA2"/>
                </a:solidFill>
                <a:latin typeface="+mn-lt"/>
              </a:rPr>
              <a:t>do </a:t>
            </a:r>
            <a:r>
              <a:rPr lang="pt-BR" sz="1800" b="1" dirty="0" smtClean="0">
                <a:solidFill>
                  <a:srgbClr val="005DA2"/>
                </a:solidFill>
                <a:latin typeface="+mn-lt"/>
              </a:rPr>
              <a:t>FNS</a:t>
            </a:r>
            <a:r>
              <a:rPr lang="pt-BR" sz="1800" dirty="0">
                <a:solidFill>
                  <a:srgbClr val="005DA2"/>
                </a:solidFill>
                <a:latin typeface="+mn-lt"/>
              </a:rPr>
              <a:t>, </a:t>
            </a:r>
            <a:r>
              <a:rPr lang="pt-BR" sz="1800" dirty="0" smtClean="0">
                <a:solidFill>
                  <a:srgbClr val="005DA2"/>
                </a:solidFill>
                <a:latin typeface="+mn-lt"/>
              </a:rPr>
              <a:t>para </a:t>
            </a:r>
            <a:r>
              <a:rPr lang="pt-BR" sz="1800" dirty="0">
                <a:solidFill>
                  <a:srgbClr val="005DA2"/>
                </a:solidFill>
                <a:latin typeface="+mn-lt"/>
              </a:rPr>
              <a:t>outras contas de Órgãos do Poder Executivo Municipal, de Fundos Públicos, ou de Município, </a:t>
            </a:r>
            <a:r>
              <a:rPr lang="pt-BR" sz="1800" dirty="0" smtClean="0">
                <a:solidFill>
                  <a:srgbClr val="005DA2"/>
                </a:solidFill>
                <a:latin typeface="+mn-lt"/>
              </a:rPr>
              <a:t>finalidade: </a:t>
            </a:r>
            <a:r>
              <a:rPr lang="pt-BR" sz="1800" dirty="0">
                <a:solidFill>
                  <a:srgbClr val="005DA2"/>
                </a:solidFill>
                <a:latin typeface="+mn-lt"/>
              </a:rPr>
              <a:t>“</a:t>
            </a:r>
            <a:r>
              <a:rPr lang="pt-BR" sz="1800" b="1" dirty="0">
                <a:solidFill>
                  <a:srgbClr val="005DA2"/>
                </a:solidFill>
                <a:latin typeface="+mn-lt"/>
              </a:rPr>
              <a:t>Transferências Município sem Gestão Plena da saúde</a:t>
            </a:r>
            <a:r>
              <a:rPr lang="pt-BR" sz="1800" b="1" dirty="0" smtClean="0">
                <a:solidFill>
                  <a:srgbClr val="005DA2"/>
                </a:solidFill>
                <a:latin typeface="+mn-lt"/>
              </a:rPr>
              <a:t>”</a:t>
            </a:r>
            <a:r>
              <a:rPr lang="pt-BR" sz="1800" dirty="0" smtClean="0">
                <a:solidFill>
                  <a:srgbClr val="005DA2"/>
                </a:solidFill>
                <a:latin typeface="+mn-lt"/>
              </a:rPr>
              <a:t>;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ü"/>
            </a:pPr>
            <a:endParaRPr lang="pt-BR" sz="1800" dirty="0">
              <a:solidFill>
                <a:srgbClr val="005DA2"/>
              </a:solidFill>
              <a:latin typeface="+mn-lt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ü"/>
            </a:pPr>
            <a:endParaRPr lang="pt-BR" sz="1800" dirty="0" smtClean="0">
              <a:solidFill>
                <a:srgbClr val="005DA2"/>
              </a:solidFill>
              <a:latin typeface="+mn-lt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ü"/>
            </a:pPr>
            <a:r>
              <a:rPr lang="pt-BR" sz="1800" dirty="0" smtClean="0">
                <a:solidFill>
                  <a:srgbClr val="005DA2"/>
                </a:solidFill>
                <a:latin typeface="+mn-lt"/>
              </a:rPr>
              <a:t>Transferências entre todas as contas de transferências voluntárias e legais dos Estados e Municípios para outras contas do próprio ente público, finalidade: </a:t>
            </a:r>
            <a:r>
              <a:rPr lang="pt-BR" sz="1800" b="1" dirty="0" smtClean="0">
                <a:solidFill>
                  <a:srgbClr val="005DA2"/>
                </a:solidFill>
                <a:latin typeface="+mn-lt"/>
              </a:rPr>
              <a:t>“Transferência de Tributos Retidos”;</a:t>
            </a:r>
          </a:p>
          <a:p>
            <a:pPr algn="just" eaLnBrk="1" hangingPunct="1"/>
            <a:endParaRPr lang="pt-BR" sz="1800" dirty="0">
              <a:solidFill>
                <a:srgbClr val="005DA2"/>
              </a:solidFill>
              <a:latin typeface="+mn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64035" y="908720"/>
            <a:ext cx="8568951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eaLnBrk="1" hangingPunct="1"/>
            <a:r>
              <a:rPr lang="pt-BR" sz="2000" b="1" cap="small" dirty="0" smtClean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Situações Excepcionais</a:t>
            </a:r>
            <a:r>
              <a:rPr lang="pt-BR" sz="900" b="1" cap="small" dirty="0" smtClean="0">
                <a:solidFill>
                  <a:schemeClr val="accent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.</a:t>
            </a:r>
            <a:endParaRPr lang="pt-BR" sz="900" b="1" cap="small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11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7443</TotalTime>
  <Words>1425</Words>
  <Application>Microsoft Office PowerPoint</Application>
  <PresentationFormat>Apresentação na tela (4:3)</PresentationFormat>
  <Paragraphs>238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 Termo de Ajustamento de Conduta – MPF/MTFC-CGU/BB/CEF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LOA  LEI ORÇAMENTARIA ANUAL    Análise histórica 2000 - 2016 Análise 2016</dc:title>
  <dc:creator>DANIEL</dc:creator>
  <cp:lastModifiedBy>Aluno</cp:lastModifiedBy>
  <cp:revision>150</cp:revision>
  <cp:lastPrinted>2016-04-27T17:51:45Z</cp:lastPrinted>
  <dcterms:modified xsi:type="dcterms:W3CDTF">2017-08-25T10:07:19Z</dcterms:modified>
</cp:coreProperties>
</file>