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62" r:id="rId1"/>
  </p:sldMasterIdLst>
  <p:notesMasterIdLst>
    <p:notesMasterId r:id="rId23"/>
  </p:notesMasterIdLst>
  <p:sldIdLst>
    <p:sldId id="287" r:id="rId2"/>
    <p:sldId id="309" r:id="rId3"/>
    <p:sldId id="311" r:id="rId4"/>
    <p:sldId id="292" r:id="rId5"/>
    <p:sldId id="319" r:id="rId6"/>
    <p:sldId id="323" r:id="rId7"/>
    <p:sldId id="320" r:id="rId8"/>
    <p:sldId id="304" r:id="rId9"/>
    <p:sldId id="312" r:id="rId10"/>
    <p:sldId id="321" r:id="rId11"/>
    <p:sldId id="322" r:id="rId12"/>
    <p:sldId id="317" r:id="rId13"/>
    <p:sldId id="314" r:id="rId14"/>
    <p:sldId id="324" r:id="rId15"/>
    <p:sldId id="325" r:id="rId16"/>
    <p:sldId id="326" r:id="rId17"/>
    <p:sldId id="328" r:id="rId18"/>
    <p:sldId id="329" r:id="rId19"/>
    <p:sldId id="330" r:id="rId20"/>
    <p:sldId id="331" r:id="rId21"/>
    <p:sldId id="31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31" autoAdjust="0"/>
    <p:restoredTop sz="94660"/>
  </p:normalViewPr>
  <p:slideViewPr>
    <p:cSldViewPr snapToGrid="0" snapToObjects="1">
      <p:cViewPr varScale="1">
        <p:scale>
          <a:sx n="64" d="100"/>
          <a:sy n="64" d="100"/>
        </p:scale>
        <p:origin x="-150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2163F1-6A62-B447-A326-DB7CF51E5540}" type="datetimeFigureOut">
              <a:rPr lang="en-US" smtClean="0"/>
              <a:pPr/>
              <a:t>8/25/2017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1E3E39-14EB-5548-AA91-C0F8356709E6}" type="slidenum">
              <a:rPr lang="en-US" smtClean="0"/>
              <a:pPr/>
              <a:t>‹nº›</a:t>
            </a:fld>
            <a:endParaRPr lang="en-US"/>
          </a:p>
        </p:txBody>
      </p:sp>
    </p:spTree>
    <p:extLst>
      <p:ext uri="{BB962C8B-B14F-4D97-AF65-F5344CB8AC3E}">
        <p14:creationId xmlns="" xmlns:p14="http://schemas.microsoft.com/office/powerpoint/2010/main" val="22606438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38DC86-5292-8E43-A9A3-6905F3B5F16A}" type="datetimeFigureOut">
              <a:rPr lang="en-US" smtClean="0"/>
              <a:pPr/>
              <a:t>8/25/2017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dirty="0"/>
          </a:p>
        </p:txBody>
      </p:sp>
    </p:spTree>
    <p:extLst>
      <p:ext uri="{BB962C8B-B14F-4D97-AF65-F5344CB8AC3E}">
        <p14:creationId xmlns="" xmlns:p14="http://schemas.microsoft.com/office/powerpoint/2010/main" val="2360231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38DC86-5292-8E43-A9A3-6905F3B5F16A}" type="datetimeFigureOut">
              <a:rPr lang="en-US" smtClean="0"/>
              <a:pPr/>
              <a:t>8/25/2017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C6DEA-DCDF-A349-8982-24324920FEB9}" type="slidenum">
              <a:rPr lang="en-US" smtClean="0"/>
              <a:pPr/>
              <a:t>‹nº›</a:t>
            </a:fld>
            <a:endParaRPr lang="en-US"/>
          </a:p>
        </p:txBody>
      </p:sp>
    </p:spTree>
    <p:extLst>
      <p:ext uri="{BB962C8B-B14F-4D97-AF65-F5344CB8AC3E}">
        <p14:creationId xmlns="" xmlns:p14="http://schemas.microsoft.com/office/powerpoint/2010/main" val="1497411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38DC86-5292-8E43-A9A3-6905F3B5F16A}" type="datetimeFigureOut">
              <a:rPr lang="en-US" smtClean="0"/>
              <a:pPr/>
              <a:t>8/25/2017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C6DEA-DCDF-A349-8982-24324920FEB9}" type="slidenum">
              <a:rPr lang="en-US" smtClean="0"/>
              <a:pPr/>
              <a:t>‹nº›</a:t>
            </a:fld>
            <a:endParaRPr lang="en-US"/>
          </a:p>
        </p:txBody>
      </p:sp>
    </p:spTree>
    <p:extLst>
      <p:ext uri="{BB962C8B-B14F-4D97-AF65-F5344CB8AC3E}">
        <p14:creationId xmlns="" xmlns:p14="http://schemas.microsoft.com/office/powerpoint/2010/main" val="1983417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12046" cy="1143000"/>
          </a:xfrm>
          <a:noFill/>
          <a:ln>
            <a:noFill/>
          </a:ln>
        </p:spPr>
        <p:txBody>
          <a:bodyPr>
            <a:normAutofit/>
          </a:bodyPr>
          <a:lstStyle>
            <a:lvl1pPr algn="l">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38DC86-5292-8E43-A9A3-6905F3B5F16A}" type="datetimeFigureOut">
              <a:rPr lang="en-US" smtClean="0"/>
              <a:pPr/>
              <a:t>8/25/2017</a:t>
            </a:fld>
            <a:endParaRPr lang="en-US"/>
          </a:p>
        </p:txBody>
      </p:sp>
      <p:sp>
        <p:nvSpPr>
          <p:cNvPr id="5" name="Footer Placeholder 4"/>
          <p:cNvSpPr>
            <a:spLocks noGrp="1"/>
          </p:cNvSpPr>
          <p:nvPr>
            <p:ph type="ftr" sz="quarter" idx="11"/>
          </p:nvPr>
        </p:nvSpPr>
        <p:spPr>
          <a:xfrm>
            <a:off x="2912552" y="6356350"/>
            <a:ext cx="2895600" cy="365125"/>
          </a:xfrm>
        </p:spPr>
        <p:txBody>
          <a:bodyPr/>
          <a:lstStyle/>
          <a:p>
            <a:endParaRPr lang="en-US"/>
          </a:p>
        </p:txBody>
      </p:sp>
    </p:spTree>
    <p:extLst>
      <p:ext uri="{BB962C8B-B14F-4D97-AF65-F5344CB8AC3E}">
        <p14:creationId xmlns="" xmlns:p14="http://schemas.microsoft.com/office/powerpoint/2010/main" val="4277318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38DC86-5292-8E43-A9A3-6905F3B5F16A}" type="datetimeFigureOut">
              <a:rPr lang="en-US" smtClean="0"/>
              <a:pPr/>
              <a:t>8/25/2017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C6DEA-DCDF-A349-8982-24324920FEB9}" type="slidenum">
              <a:rPr lang="en-US" smtClean="0"/>
              <a:pPr/>
              <a:t>‹nº›</a:t>
            </a:fld>
            <a:endParaRPr lang="en-US"/>
          </a:p>
        </p:txBody>
      </p:sp>
    </p:spTree>
    <p:extLst>
      <p:ext uri="{BB962C8B-B14F-4D97-AF65-F5344CB8AC3E}">
        <p14:creationId xmlns="" xmlns:p14="http://schemas.microsoft.com/office/powerpoint/2010/main" val="1217309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38DC86-5292-8E43-A9A3-6905F3B5F16A}" type="datetimeFigureOut">
              <a:rPr lang="en-US" smtClean="0"/>
              <a:pPr/>
              <a:t>8/25/2017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7C6DEA-DCDF-A349-8982-24324920FEB9}" type="slidenum">
              <a:rPr lang="en-US" smtClean="0"/>
              <a:pPr/>
              <a:t>‹nº›</a:t>
            </a:fld>
            <a:endParaRPr lang="en-US"/>
          </a:p>
        </p:txBody>
      </p:sp>
    </p:spTree>
    <p:extLst>
      <p:ext uri="{BB962C8B-B14F-4D97-AF65-F5344CB8AC3E}">
        <p14:creationId xmlns="" xmlns:p14="http://schemas.microsoft.com/office/powerpoint/2010/main" val="1004752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38DC86-5292-8E43-A9A3-6905F3B5F16A}" type="datetimeFigureOut">
              <a:rPr lang="en-US" smtClean="0"/>
              <a:pPr/>
              <a:t>8/25/2017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7C6DEA-DCDF-A349-8982-24324920FEB9}" type="slidenum">
              <a:rPr lang="en-US" smtClean="0"/>
              <a:pPr/>
              <a:t>‹nº›</a:t>
            </a:fld>
            <a:endParaRPr lang="en-US"/>
          </a:p>
        </p:txBody>
      </p:sp>
    </p:spTree>
    <p:extLst>
      <p:ext uri="{BB962C8B-B14F-4D97-AF65-F5344CB8AC3E}">
        <p14:creationId xmlns="" xmlns:p14="http://schemas.microsoft.com/office/powerpoint/2010/main" val="1200608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38DC86-5292-8E43-A9A3-6905F3B5F16A}" type="datetimeFigureOut">
              <a:rPr lang="en-US" smtClean="0"/>
              <a:pPr/>
              <a:t>8/25/2017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7C6DEA-DCDF-A349-8982-24324920FEB9}" type="slidenum">
              <a:rPr lang="en-US" smtClean="0"/>
              <a:pPr/>
              <a:t>‹nº›</a:t>
            </a:fld>
            <a:endParaRPr lang="en-US"/>
          </a:p>
        </p:txBody>
      </p:sp>
    </p:spTree>
    <p:extLst>
      <p:ext uri="{BB962C8B-B14F-4D97-AF65-F5344CB8AC3E}">
        <p14:creationId xmlns="" xmlns:p14="http://schemas.microsoft.com/office/powerpoint/2010/main" val="1067235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38DC86-5292-8E43-A9A3-6905F3B5F16A}" type="datetimeFigureOut">
              <a:rPr lang="en-US" smtClean="0"/>
              <a:pPr/>
              <a:t>8/25/2017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7C6DEA-DCDF-A349-8982-24324920FEB9}" type="slidenum">
              <a:rPr lang="en-US" smtClean="0"/>
              <a:pPr/>
              <a:t>‹nº›</a:t>
            </a:fld>
            <a:endParaRPr lang="en-US"/>
          </a:p>
        </p:txBody>
      </p:sp>
    </p:spTree>
    <p:extLst>
      <p:ext uri="{BB962C8B-B14F-4D97-AF65-F5344CB8AC3E}">
        <p14:creationId xmlns="" xmlns:p14="http://schemas.microsoft.com/office/powerpoint/2010/main" val="1861525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38DC86-5292-8E43-A9A3-6905F3B5F16A}" type="datetimeFigureOut">
              <a:rPr lang="en-US" smtClean="0"/>
              <a:pPr/>
              <a:t>8/25/2017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‹nº›</a:t>
            </a:fld>
            <a:endParaRPr lang="en-US"/>
          </a:p>
        </p:txBody>
      </p:sp>
    </p:spTree>
    <p:extLst>
      <p:ext uri="{BB962C8B-B14F-4D97-AF65-F5344CB8AC3E}">
        <p14:creationId xmlns="" xmlns:p14="http://schemas.microsoft.com/office/powerpoint/2010/main" val="2113160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38DC86-5292-8E43-A9A3-6905F3B5F16A}" type="datetimeFigureOut">
              <a:rPr lang="en-US" smtClean="0"/>
              <a:pPr/>
              <a:t>8/25/2017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7C6DEA-DCDF-A349-8982-24324920FEB9}" type="slidenum">
              <a:rPr lang="en-US" smtClean="0"/>
              <a:pPr/>
              <a:t>‹nº›</a:t>
            </a:fld>
            <a:endParaRPr lang="en-US"/>
          </a:p>
        </p:txBody>
      </p:sp>
    </p:spTree>
    <p:extLst>
      <p:ext uri="{BB962C8B-B14F-4D97-AF65-F5344CB8AC3E}">
        <p14:creationId xmlns="" xmlns:p14="http://schemas.microsoft.com/office/powerpoint/2010/main" val="1036015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38DC86-5292-8E43-A9A3-6905F3B5F16A}" type="datetimeFigureOut">
              <a:rPr lang="en-US" smtClean="0"/>
              <a:pPr/>
              <a:t>8/25/2017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C6DEA-DCDF-A349-8982-24324920FEB9}" type="slidenum">
              <a:rPr lang="en-US" smtClean="0"/>
              <a:pPr/>
              <a:t>‹nº›</a:t>
            </a:fld>
            <a:endParaRPr lang="en-US"/>
          </a:p>
        </p:txBody>
      </p:sp>
      <p:pic>
        <p:nvPicPr>
          <p:cNvPr id="7" name="Picture 6" descr="Untitled-5-01.jpg"/>
          <p:cNvPicPr>
            <a:picLocks noChangeAspect="1"/>
          </p:cNvPicPr>
          <p:nvPr/>
        </p:nvPicPr>
        <p:blipFill>
          <a:blip r:embed="rId13">
            <a:extLst>
              <a:ext uri="{28A0092B-C50C-407E-A947-70E740481C1C}">
                <a14:useLocalDpi xmlns="" xmlns:a14="http://schemas.microsoft.com/office/drawing/2010/main" val="0"/>
              </a:ext>
            </a:extLst>
          </a:blip>
          <a:stretch>
            <a:fillRect/>
          </a:stretch>
        </p:blipFill>
        <p:spPr>
          <a:xfrm>
            <a:off x="1429" y="0"/>
            <a:ext cx="9142571" cy="6858000"/>
          </a:xfrm>
          <a:prstGeom prst="rect">
            <a:avLst/>
          </a:prstGeom>
        </p:spPr>
      </p:pic>
    </p:spTree>
    <p:extLst>
      <p:ext uri="{BB962C8B-B14F-4D97-AF65-F5344CB8AC3E}">
        <p14:creationId xmlns="" xmlns:p14="http://schemas.microsoft.com/office/powerpoint/2010/main" val="2229228340"/>
      </p:ext>
    </p:extLst>
  </p:cSld>
  <p:clrMap bg1="lt1" tx1="dk1" bg2="lt2" tx2="dk2" accent1="accent1" accent2="accent2" accent3="accent3" accent4="accent4" accent5="accent5" accent6="accent6" hlink="hlink" folHlink="folHlink"/>
  <p:sldLayoutIdLst>
    <p:sldLayoutId id="2147484263" r:id="rId1"/>
    <p:sldLayoutId id="2147484264" r:id="rId2"/>
    <p:sldLayoutId id="2147484265" r:id="rId3"/>
    <p:sldLayoutId id="2147484266" r:id="rId4"/>
    <p:sldLayoutId id="2147484267" r:id="rId5"/>
    <p:sldLayoutId id="2147484268" r:id="rId6"/>
    <p:sldLayoutId id="2147484269" r:id="rId7"/>
    <p:sldLayoutId id="2147484270" r:id="rId8"/>
    <p:sldLayoutId id="2147484271" r:id="rId9"/>
    <p:sldLayoutId id="2147484272" r:id="rId10"/>
    <p:sldLayoutId id="214748427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conasems.org.br/"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57200" y="1636295"/>
            <a:ext cx="8458200" cy="3378467"/>
          </a:xfrm>
        </p:spPr>
        <p:txBody>
          <a:bodyPr>
            <a:normAutofit/>
          </a:bodyPr>
          <a:lstStyle/>
          <a:p>
            <a:r>
              <a:rPr lang="pt-BR" sz="4000" b="1" dirty="0" smtClean="0">
                <a:latin typeface="Calibri" pitchFamily="34" charset="0"/>
                <a:cs typeface="Calibri" pitchFamily="34" charset="0"/>
              </a:rPr>
              <a:t>Presença de Farmacêutico nos Dispensários Públicos</a:t>
            </a:r>
            <a:endParaRPr lang="pt-BR" sz="4000" b="1" dirty="0">
              <a:latin typeface="Calibri" pitchFamily="34" charset="0"/>
              <a:cs typeface="Calibri" pitchFamily="34" charset="0"/>
            </a:endParaRPr>
          </a:p>
        </p:txBody>
      </p:sp>
      <p:sp>
        <p:nvSpPr>
          <p:cNvPr id="4" name="CaixaDeTexto 3"/>
          <p:cNvSpPr txBox="1"/>
          <p:nvPr/>
        </p:nvSpPr>
        <p:spPr>
          <a:xfrm>
            <a:off x="2216998" y="5909469"/>
            <a:ext cx="4813540" cy="307777"/>
          </a:xfrm>
          <a:prstGeom prst="rect">
            <a:avLst/>
          </a:prstGeom>
          <a:noFill/>
        </p:spPr>
        <p:txBody>
          <a:bodyPr wrap="square" rtlCol="0">
            <a:spAutoFit/>
          </a:bodyPr>
          <a:lstStyle/>
          <a:p>
            <a:pPr algn="ctr"/>
            <a:r>
              <a:rPr lang="pt-BR" dirty="0">
                <a:latin typeface="+mn-lt"/>
              </a:rPr>
              <a:t>Paraíba / Agosto 2017</a:t>
            </a:r>
          </a:p>
        </p:txBody>
      </p:sp>
    </p:spTree>
    <p:extLst>
      <p:ext uri="{BB962C8B-B14F-4D97-AF65-F5344CB8AC3E}">
        <p14:creationId xmlns="" xmlns:p14="http://schemas.microsoft.com/office/powerpoint/2010/main" val="365560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1"/>
            <a:r>
              <a:rPr lang="pt-BR" sz="2800" b="1" dirty="0">
                <a:latin typeface="Calibri" pitchFamily="34" charset="0"/>
                <a:cs typeface="Calibri" pitchFamily="34" charset="0"/>
              </a:rPr>
              <a:t>Lei </a:t>
            </a:r>
            <a:r>
              <a:rPr lang="pt-BR" sz="2800" b="1" dirty="0" smtClean="0">
                <a:latin typeface="Calibri" pitchFamily="34" charset="0"/>
                <a:cs typeface="Calibri" pitchFamily="34" charset="0"/>
              </a:rPr>
              <a:t>13.021, DE 08 DE AGOSTO DE </a:t>
            </a:r>
            <a:r>
              <a:rPr lang="pt-BR" sz="2800" b="1" dirty="0">
                <a:latin typeface="Calibri" pitchFamily="34" charset="0"/>
                <a:cs typeface="Calibri" pitchFamily="34" charset="0"/>
              </a:rPr>
              <a:t>2014</a:t>
            </a:r>
          </a:p>
        </p:txBody>
      </p:sp>
      <p:sp>
        <p:nvSpPr>
          <p:cNvPr id="3" name="Espaço Reservado para Conteúdo 2"/>
          <p:cNvSpPr>
            <a:spLocks noGrp="1"/>
          </p:cNvSpPr>
          <p:nvPr>
            <p:ph idx="1"/>
          </p:nvPr>
        </p:nvSpPr>
        <p:spPr/>
        <p:txBody>
          <a:bodyPr>
            <a:normAutofit fontScale="77500" lnSpcReduction="20000"/>
          </a:bodyPr>
          <a:lstStyle/>
          <a:p>
            <a:pPr marL="0" indent="0" algn="just">
              <a:buNone/>
            </a:pPr>
            <a:r>
              <a:rPr lang="pt-BR" i="1" dirty="0" smtClean="0">
                <a:latin typeface="Calibri" pitchFamily="34" charset="0"/>
                <a:cs typeface="Calibri" pitchFamily="34" charset="0"/>
              </a:rPr>
              <a:t>“Art. 3º.  </a:t>
            </a:r>
            <a:r>
              <a:rPr lang="pt-BR" b="1" i="1" dirty="0" smtClean="0">
                <a:latin typeface="Calibri" pitchFamily="34" charset="0"/>
                <a:cs typeface="Calibri" pitchFamily="34" charset="0"/>
              </a:rPr>
              <a:t>Farmácia</a:t>
            </a:r>
            <a:r>
              <a:rPr lang="pt-BR" i="1" dirty="0" smtClean="0">
                <a:latin typeface="Calibri" pitchFamily="34" charset="0"/>
                <a:cs typeface="Calibri" pitchFamily="34" charset="0"/>
              </a:rPr>
              <a:t> </a:t>
            </a:r>
            <a:r>
              <a:rPr lang="pt-BR" b="1" i="1" dirty="0" smtClean="0">
                <a:latin typeface="Calibri" pitchFamily="34" charset="0"/>
                <a:cs typeface="Calibri" pitchFamily="34" charset="0"/>
              </a:rPr>
              <a:t>é uma unidade</a:t>
            </a:r>
            <a:r>
              <a:rPr lang="pt-BR" i="1" dirty="0" smtClean="0">
                <a:latin typeface="Calibri" pitchFamily="34" charset="0"/>
                <a:cs typeface="Calibri" pitchFamily="34" charset="0"/>
              </a:rPr>
              <a:t> de prestação de serviços destinada a prestar assistência farmacêutica, assistência à saúde e orientação sanitária individual e coletiva, </a:t>
            </a:r>
            <a:r>
              <a:rPr lang="pt-BR" b="1" i="1" dirty="0" smtClean="0">
                <a:latin typeface="Calibri" pitchFamily="34" charset="0"/>
                <a:cs typeface="Calibri" pitchFamily="34" charset="0"/>
              </a:rPr>
              <a:t>na qual se processe a manipulação e/ou dispensação de medicamentos magistrais, </a:t>
            </a:r>
            <a:r>
              <a:rPr lang="pt-BR" b="1" i="1" dirty="0" err="1" smtClean="0">
                <a:latin typeface="Calibri" pitchFamily="34" charset="0"/>
                <a:cs typeface="Calibri" pitchFamily="34" charset="0"/>
              </a:rPr>
              <a:t>oficinais</a:t>
            </a:r>
            <a:r>
              <a:rPr lang="pt-BR" b="1" i="1" dirty="0" smtClean="0">
                <a:latin typeface="Calibri" pitchFamily="34" charset="0"/>
                <a:cs typeface="Calibri" pitchFamily="34" charset="0"/>
              </a:rPr>
              <a:t>, </a:t>
            </a:r>
            <a:r>
              <a:rPr lang="pt-BR" b="1" i="1" dirty="0" err="1" smtClean="0">
                <a:latin typeface="Calibri" pitchFamily="34" charset="0"/>
                <a:cs typeface="Calibri" pitchFamily="34" charset="0"/>
              </a:rPr>
              <a:t>farmacopeicos</a:t>
            </a:r>
            <a:r>
              <a:rPr lang="pt-BR" b="1" i="1" dirty="0" smtClean="0">
                <a:latin typeface="Calibri" pitchFamily="34" charset="0"/>
                <a:cs typeface="Calibri" pitchFamily="34" charset="0"/>
              </a:rPr>
              <a:t> ou industrializados, cosméticos, insumos farmacêuticos, produtos farmacêuticos e correlatos</a:t>
            </a:r>
            <a:r>
              <a:rPr lang="pt-BR" i="1" dirty="0" smtClean="0">
                <a:latin typeface="Calibri" pitchFamily="34" charset="0"/>
                <a:cs typeface="Calibri" pitchFamily="34" charset="0"/>
              </a:rPr>
              <a:t>.</a:t>
            </a:r>
            <a:endParaRPr lang="pt-BR" dirty="0" smtClean="0">
              <a:latin typeface="Calibri" pitchFamily="34" charset="0"/>
              <a:cs typeface="Calibri" pitchFamily="34" charset="0"/>
            </a:endParaRPr>
          </a:p>
          <a:p>
            <a:pPr marL="0" indent="0" algn="just">
              <a:buNone/>
            </a:pPr>
            <a:r>
              <a:rPr lang="pt-BR" dirty="0" smtClean="0">
                <a:latin typeface="Calibri" pitchFamily="34" charset="0"/>
                <a:cs typeface="Calibri" pitchFamily="34" charset="0"/>
              </a:rPr>
              <a:t>(...)</a:t>
            </a:r>
          </a:p>
          <a:p>
            <a:pPr marL="0" indent="0" algn="just">
              <a:buNone/>
            </a:pPr>
            <a:r>
              <a:rPr lang="pt-BR" i="1" dirty="0" smtClean="0">
                <a:latin typeface="Calibri" pitchFamily="34" charset="0"/>
                <a:cs typeface="Calibri" pitchFamily="34" charset="0"/>
              </a:rPr>
              <a:t>Art. 6º.  </a:t>
            </a:r>
            <a:r>
              <a:rPr lang="pt-BR" b="1" i="1" dirty="0" smtClean="0">
                <a:latin typeface="Calibri" pitchFamily="34" charset="0"/>
                <a:cs typeface="Calibri" pitchFamily="34" charset="0"/>
              </a:rPr>
              <a:t>Para o funcionamento das farmácias de qualquer natureza, exigem-se</a:t>
            </a:r>
            <a:r>
              <a:rPr lang="pt-BR" i="1" dirty="0" smtClean="0">
                <a:latin typeface="Calibri" pitchFamily="34" charset="0"/>
                <a:cs typeface="Calibri" pitchFamily="34" charset="0"/>
              </a:rPr>
              <a:t> a autorização e o licenciamento da autoridade competente, além das seguintes condições: </a:t>
            </a:r>
            <a:endParaRPr lang="pt-BR" dirty="0" smtClean="0">
              <a:latin typeface="Calibri" pitchFamily="34" charset="0"/>
              <a:cs typeface="Calibri" pitchFamily="34" charset="0"/>
            </a:endParaRPr>
          </a:p>
          <a:p>
            <a:pPr marL="0" indent="0" algn="just">
              <a:buNone/>
            </a:pPr>
            <a:r>
              <a:rPr lang="pt-BR" i="1" dirty="0" smtClean="0">
                <a:latin typeface="Calibri" pitchFamily="34" charset="0"/>
                <a:cs typeface="Calibri" pitchFamily="34" charset="0"/>
              </a:rPr>
              <a:t>I - </a:t>
            </a:r>
            <a:r>
              <a:rPr lang="pt-BR" b="1" i="1" dirty="0" smtClean="0">
                <a:latin typeface="Calibri" pitchFamily="34" charset="0"/>
                <a:cs typeface="Calibri" pitchFamily="34" charset="0"/>
              </a:rPr>
              <a:t>ter a presença de farmacêutico durante todo o horário de funcionamento</a:t>
            </a:r>
            <a:r>
              <a:rPr lang="pt-BR" i="1" dirty="0" smtClean="0">
                <a:latin typeface="Calibri" pitchFamily="34" charset="0"/>
                <a:cs typeface="Calibri" pitchFamily="34" charset="0"/>
              </a:rPr>
              <a:t>;”</a:t>
            </a:r>
            <a:endParaRPr lang="pt-BR" dirty="0" smtClean="0">
              <a:latin typeface="Calibri" pitchFamily="34" charset="0"/>
              <a:cs typeface="Calibri" pitchFamily="34" charset="0"/>
            </a:endParaRPr>
          </a:p>
          <a:p>
            <a:endParaRPr lang="pt-BR" dirty="0">
              <a:latin typeface="Calibri" pitchFamily="34" charset="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214204"/>
            <a:ext cx="8229600" cy="4911960"/>
          </a:xfrm>
        </p:spPr>
        <p:txBody>
          <a:bodyPr>
            <a:normAutofit fontScale="62500" lnSpcReduction="20000"/>
          </a:bodyPr>
          <a:lstStyle/>
          <a:p>
            <a:pPr marL="0" indent="0" algn="just">
              <a:buNone/>
            </a:pPr>
            <a:r>
              <a:rPr lang="pt-BR" dirty="0" smtClean="0">
                <a:latin typeface="Calibri" pitchFamily="34" charset="0"/>
                <a:cs typeface="Calibri" pitchFamily="34" charset="0"/>
              </a:rPr>
              <a:t>A referida lei previa, inicialmente, a extinção dos dispensários de medicamentos e as unidades volantes licenciados na forma da Lei n.º 5.991/1973, transferindo às farmácias, com exclusividade, a dispensa de medicamentos. No entanto, essa parte da lei foi vetada, na forma da mensagem de veto n. 232, de 08/08/2014, conforme transcrito abaixo:</a:t>
            </a:r>
          </a:p>
          <a:p>
            <a:pPr marL="0" indent="0" algn="just">
              <a:buNone/>
            </a:pPr>
            <a:r>
              <a:rPr lang="pt-BR" dirty="0" smtClean="0">
                <a:latin typeface="Calibri" pitchFamily="34" charset="0"/>
                <a:cs typeface="Calibri" pitchFamily="34" charset="0"/>
              </a:rPr>
              <a:t> </a:t>
            </a:r>
          </a:p>
          <a:p>
            <a:pPr marL="0" indent="0" algn="just">
              <a:buNone/>
            </a:pPr>
            <a:r>
              <a:rPr lang="pt-BR" i="1" dirty="0" smtClean="0">
                <a:latin typeface="Calibri" pitchFamily="34" charset="0"/>
                <a:cs typeface="Calibri" pitchFamily="34" charset="0"/>
              </a:rPr>
              <a:t>“</a:t>
            </a:r>
            <a:r>
              <a:rPr lang="pt-BR" i="1" dirty="0" err="1" smtClean="0">
                <a:latin typeface="Calibri" pitchFamily="34" charset="0"/>
                <a:cs typeface="Calibri" pitchFamily="34" charset="0"/>
              </a:rPr>
              <a:t>Arts</a:t>
            </a:r>
            <a:r>
              <a:rPr lang="pt-BR" i="1" dirty="0" smtClean="0">
                <a:latin typeface="Calibri" pitchFamily="34" charset="0"/>
                <a:cs typeface="Calibri" pitchFamily="34" charset="0"/>
              </a:rPr>
              <a:t>. 9º e 17  "Art. 9º  </a:t>
            </a:r>
            <a:r>
              <a:rPr lang="pt-BR" b="1" i="1" dirty="0" smtClean="0">
                <a:latin typeface="Calibri" pitchFamily="34" charset="0"/>
                <a:cs typeface="Calibri" pitchFamily="34" charset="0"/>
              </a:rPr>
              <a:t>Somente as farmácias, observado o disposto no art. 3o, podem dispensar medicamentos</a:t>
            </a:r>
            <a:r>
              <a:rPr lang="pt-BR" i="1" dirty="0" smtClean="0">
                <a:latin typeface="Calibri" pitchFamily="34" charset="0"/>
                <a:cs typeface="Calibri" pitchFamily="34" charset="0"/>
              </a:rPr>
              <a:t>, cosméticos com indicações terapêuticas, fórmulas magistrais, </a:t>
            </a:r>
            <a:r>
              <a:rPr lang="pt-BR" i="1" dirty="0" err="1" smtClean="0">
                <a:latin typeface="Calibri" pitchFamily="34" charset="0"/>
                <a:cs typeface="Calibri" pitchFamily="34" charset="0"/>
              </a:rPr>
              <a:t>oficinais</a:t>
            </a:r>
            <a:r>
              <a:rPr lang="pt-BR" i="1" dirty="0" smtClean="0">
                <a:latin typeface="Calibri" pitchFamily="34" charset="0"/>
                <a:cs typeface="Calibri" pitchFamily="34" charset="0"/>
              </a:rPr>
              <a:t> e </a:t>
            </a:r>
            <a:r>
              <a:rPr lang="pt-BR" i="1" dirty="0" err="1" smtClean="0">
                <a:latin typeface="Calibri" pitchFamily="34" charset="0"/>
                <a:cs typeface="Calibri" pitchFamily="34" charset="0"/>
              </a:rPr>
              <a:t>farmacopeicas</a:t>
            </a:r>
            <a:r>
              <a:rPr lang="pt-BR" i="1" dirty="0" smtClean="0">
                <a:latin typeface="Calibri" pitchFamily="34" charset="0"/>
                <a:cs typeface="Calibri" pitchFamily="34" charset="0"/>
              </a:rPr>
              <a:t> e produtos fitoterápicos."  "Art. 17.  </a:t>
            </a:r>
            <a:r>
              <a:rPr lang="pt-BR" b="1" i="1" dirty="0" smtClean="0">
                <a:latin typeface="Calibri" pitchFamily="34" charset="0"/>
                <a:cs typeface="Calibri" pitchFamily="34" charset="0"/>
              </a:rPr>
              <a:t>Os postos de medicamentos, os dispensários de medicamentos e as unidades volantes licenciados na forma da Lei nº 5.991, de 17 de dezembro de 1973, e em funcionamento na data de publicação desta Lei terão o prazo de 3 (três) anos para se transformarem em farmácia</a:t>
            </a:r>
            <a:r>
              <a:rPr lang="pt-BR" i="1" dirty="0" smtClean="0">
                <a:latin typeface="Calibri" pitchFamily="34" charset="0"/>
                <a:cs typeface="Calibri" pitchFamily="34" charset="0"/>
              </a:rPr>
              <a:t>, de acordo com sua natureza, sob pena de cancelamento automático de seu registro de funcionamento."  </a:t>
            </a:r>
            <a:r>
              <a:rPr lang="pt-BR" b="1" i="1" u="sng" dirty="0" smtClean="0">
                <a:latin typeface="Calibri" pitchFamily="34" charset="0"/>
                <a:cs typeface="Calibri" pitchFamily="34" charset="0"/>
              </a:rPr>
              <a:t>Razões dos vetos  "As restrições trazidas pela proposta em relação ao tratamento hoje dispensado para o tema na Lei nº 5.991, de 17 de dezembro de 1973, poderiam colocar em risco a assistência farmacêutica à população de diversas regiões do País, sobretudo nas localidades mais isoladas. (...)"</a:t>
            </a:r>
            <a:r>
              <a:rPr lang="pt-BR" i="1" dirty="0" smtClean="0">
                <a:latin typeface="Calibri" pitchFamily="34" charset="0"/>
                <a:cs typeface="Calibri" pitchFamily="34" charset="0"/>
              </a:rPr>
              <a:t>. </a:t>
            </a:r>
            <a:r>
              <a:rPr lang="pt-BR" dirty="0" smtClean="0">
                <a:latin typeface="Calibri" pitchFamily="34" charset="0"/>
                <a:cs typeface="Calibri" pitchFamily="34" charset="0"/>
              </a:rPr>
              <a:t>(grifo nosso)</a:t>
            </a:r>
          </a:p>
          <a:p>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364105"/>
            <a:ext cx="8229600" cy="4991725"/>
          </a:xfrm>
        </p:spPr>
        <p:txBody>
          <a:bodyPr>
            <a:noAutofit/>
          </a:bodyPr>
          <a:lstStyle/>
          <a:p>
            <a:pPr marL="0" indent="0" algn="just">
              <a:buNone/>
            </a:pPr>
            <a:r>
              <a:rPr lang="pt-BR" sz="1800" b="1" i="1" dirty="0" smtClean="0">
                <a:latin typeface="Calibri" pitchFamily="34" charset="0"/>
                <a:cs typeface="Calibri" pitchFamily="34" charset="0"/>
              </a:rPr>
              <a:t>ADMINISTRATIVO. CONSELHO REGIONAL DE FARMÁCIA. MUNICÍPIO. DISPENSÁRIO DE MEDICAMENTOS. FARMACÊUTICO. CONTRATAÇÃO. INEXIGIBILIDADE. LEI Nº 13.021/2014. </a:t>
            </a:r>
            <a:r>
              <a:rPr lang="pt-BR" sz="1800" i="1" dirty="0" smtClean="0">
                <a:latin typeface="Calibri" pitchFamily="34" charset="0"/>
                <a:cs typeface="Calibri" pitchFamily="34" charset="0"/>
              </a:rPr>
              <a:t>(...) </a:t>
            </a:r>
            <a:br>
              <a:rPr lang="pt-BR" sz="1800" i="1" dirty="0" smtClean="0">
                <a:latin typeface="Calibri" pitchFamily="34" charset="0"/>
                <a:cs typeface="Calibri" pitchFamily="34" charset="0"/>
              </a:rPr>
            </a:br>
            <a:r>
              <a:rPr lang="pt-BR" sz="1800" i="1" dirty="0" smtClean="0">
                <a:latin typeface="Calibri" pitchFamily="34" charset="0"/>
                <a:cs typeface="Calibri" pitchFamily="34" charset="0"/>
              </a:rPr>
              <a:t>3. Assim, incabível a aplicação da multa. </a:t>
            </a:r>
          </a:p>
          <a:p>
            <a:pPr marL="0" indent="0" algn="just">
              <a:buNone/>
            </a:pPr>
            <a:r>
              <a:rPr lang="pt-BR" sz="1800" i="1" dirty="0" smtClean="0">
                <a:latin typeface="Calibri" pitchFamily="34" charset="0"/>
                <a:cs typeface="Calibri" pitchFamily="34" charset="0"/>
              </a:rPr>
              <a:t>4. </a:t>
            </a:r>
            <a:r>
              <a:rPr lang="pt-BR" sz="1800" b="1" i="1" dirty="0" smtClean="0">
                <a:latin typeface="Calibri" pitchFamily="34" charset="0"/>
                <a:cs typeface="Calibri" pitchFamily="34" charset="0"/>
              </a:rPr>
              <a:t>Inaplicável ao caso a </a:t>
            </a:r>
            <a:r>
              <a:rPr lang="pt-BR" sz="1800" b="1" i="1" u="sng" dirty="0" smtClean="0">
                <a:latin typeface="Calibri" pitchFamily="34" charset="0"/>
                <a:cs typeface="Calibri" pitchFamily="34" charset="0"/>
              </a:rPr>
              <a:t>Lei nº 13.021/2014</a:t>
            </a:r>
            <a:r>
              <a:rPr lang="pt-BR" sz="1800" b="1" i="1" dirty="0" smtClean="0">
                <a:latin typeface="Calibri" pitchFamily="34" charset="0"/>
                <a:cs typeface="Calibri" pitchFamily="34" charset="0"/>
              </a:rPr>
              <a:t>, porquanto "não alterou o tratamento conferido aos dispensários de medicamentos, em que pese a alegação de que o seu art. 8º estendera a estes tratamento equivalente aos de farmácia em geral.</a:t>
            </a:r>
            <a:r>
              <a:rPr lang="pt-BR" sz="1800" i="1" dirty="0" smtClean="0">
                <a:latin typeface="Calibri" pitchFamily="34" charset="0"/>
                <a:cs typeface="Calibri" pitchFamily="34" charset="0"/>
              </a:rPr>
              <a:t> Em verdade, </a:t>
            </a:r>
            <a:r>
              <a:rPr lang="pt-BR" sz="1800" b="1" i="1" dirty="0" smtClean="0">
                <a:latin typeface="Calibri" pitchFamily="34" charset="0"/>
                <a:cs typeface="Calibri" pitchFamily="34" charset="0"/>
              </a:rPr>
              <a:t>o Projeto de Lei nº 41/1993, que deu origem à nova lei, tratava, especificamente em seu art. 17, de dispensários e postos de medicamentos, bem assim de unidades volantes, contudo, foi vetado justamente em razão da inconveniência de se aplicar aos referidos estabelecimentos, dada suas peculiaridades, o tratamento dispensado às farmácias tradicionais"</a:t>
            </a:r>
            <a:r>
              <a:rPr lang="pt-BR" sz="1800" i="1" dirty="0" smtClean="0">
                <a:latin typeface="Calibri" pitchFamily="34" charset="0"/>
                <a:cs typeface="Calibri" pitchFamily="34" charset="0"/>
              </a:rPr>
              <a:t> (TRF/3ª Região, AC 587.991, Desembargador Federal Paulo Roberto de Oliveira Lima, DJE de 06/05/2016, pag. 90).</a:t>
            </a:r>
          </a:p>
          <a:p>
            <a:pPr marL="0" indent="0" algn="just">
              <a:buNone/>
            </a:pPr>
            <a:r>
              <a:rPr lang="pt-BR" sz="1800" i="1" dirty="0" smtClean="0">
                <a:latin typeface="Calibri" pitchFamily="34" charset="0"/>
                <a:cs typeface="Calibri" pitchFamily="34" charset="0"/>
              </a:rPr>
              <a:t>5. Apelação não provida. (AC 0016272-91.2016.4.01.3800 / MG; APELAÇÃO CIVEL. Relator DESEMBARGADOR FEDERAL HERCULES FAJOSES. Publicação 30/06/2017 e-DJF1) </a:t>
            </a:r>
            <a:r>
              <a:rPr lang="pt-BR" sz="1800" dirty="0" smtClean="0">
                <a:latin typeface="Calibri" pitchFamily="34" charset="0"/>
                <a:cs typeface="Calibri" pitchFamily="34" charset="0"/>
              </a:rPr>
              <a:t>(grifo nosso)</a:t>
            </a:r>
          </a:p>
          <a:p>
            <a:pPr marL="0" indent="0" algn="just">
              <a:buNone/>
            </a:pPr>
            <a:r>
              <a:rPr lang="pt-BR" sz="1600" i="1" dirty="0" smtClean="0">
                <a:latin typeface="Calibri" pitchFamily="34" charset="0"/>
                <a:cs typeface="Calibri" pitchFamily="34" charset="0"/>
              </a:rPr>
              <a:t/>
            </a:r>
            <a:br>
              <a:rPr lang="pt-BR" sz="1600" i="1" dirty="0" smtClean="0">
                <a:latin typeface="Calibri" pitchFamily="34" charset="0"/>
                <a:cs typeface="Calibri" pitchFamily="34" charset="0"/>
              </a:rPr>
            </a:br>
            <a:endParaRPr lang="pt-BR" sz="1600" dirty="0">
              <a:latin typeface="Calibri" pitchFamily="34" charset="0"/>
              <a:cs typeface="Calibri" pitchFamily="34" charset="0"/>
            </a:endParaRPr>
          </a:p>
        </p:txBody>
      </p:sp>
      <p:sp>
        <p:nvSpPr>
          <p:cNvPr id="4" name="Título 3"/>
          <p:cNvSpPr>
            <a:spLocks noGrp="1"/>
          </p:cNvSpPr>
          <p:nvPr>
            <p:ph type="title"/>
          </p:nvPr>
        </p:nvSpPr>
        <p:spPr/>
        <p:txBody>
          <a:bodyPr/>
          <a:lstStyle/>
          <a:p>
            <a:r>
              <a:rPr lang="pt-BR" b="1" dirty="0" smtClean="0">
                <a:latin typeface="Calibri" pitchFamily="34" charset="0"/>
                <a:cs typeface="Calibri" pitchFamily="34" charset="0"/>
              </a:rPr>
              <a:t>JURISPRUDÊNCIA</a:t>
            </a:r>
            <a:endParaRPr lang="pt-BR" b="1" dirty="0">
              <a:latin typeface="Calibri" pitchFamily="34" charset="0"/>
              <a:cs typeface="Calibri" pitchFamily="34" charset="0"/>
            </a:endParaRPr>
          </a:p>
        </p:txBody>
      </p:sp>
    </p:spTree>
    <p:extLst>
      <p:ext uri="{BB962C8B-B14F-4D97-AF65-F5344CB8AC3E}">
        <p14:creationId xmlns="" xmlns:p14="http://schemas.microsoft.com/office/powerpoint/2010/main" val="2348737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p:cNvSpPr>
            <a:spLocks noGrp="1"/>
          </p:cNvSpPr>
          <p:nvPr>
            <p:ph idx="1"/>
          </p:nvPr>
        </p:nvSpPr>
        <p:spPr>
          <a:xfrm>
            <a:off x="457200" y="1280160"/>
            <a:ext cx="8229600" cy="4846003"/>
          </a:xfrm>
        </p:spPr>
        <p:txBody>
          <a:bodyPr>
            <a:normAutofit/>
          </a:bodyPr>
          <a:lstStyle/>
          <a:p>
            <a:pPr algn="ctr">
              <a:buFont typeface="Arial" charset="0"/>
              <a:buNone/>
              <a:defRPr/>
            </a:pPr>
            <a:r>
              <a:rPr lang="pt-BR" sz="3300" dirty="0" smtClean="0"/>
              <a:t>	</a:t>
            </a:r>
            <a:endParaRPr lang="pt-BR" dirty="0" smtClean="0"/>
          </a:p>
          <a:p>
            <a:pPr marL="0" indent="0" algn="just">
              <a:buNone/>
              <a:defRPr/>
            </a:pPr>
            <a:r>
              <a:rPr lang="pt-BR" dirty="0"/>
              <a:t> </a:t>
            </a:r>
            <a:r>
              <a:rPr lang="pt-BR" dirty="0" smtClean="0"/>
              <a:t>   </a:t>
            </a:r>
            <a:endParaRPr lang="pt-BR" sz="2800" dirty="0"/>
          </a:p>
          <a:p>
            <a:pPr algn="just">
              <a:buFont typeface="Arial" charset="0"/>
              <a:buNone/>
              <a:defRPr/>
            </a:pPr>
            <a:endParaRPr lang="pt-BR" sz="2800" b="1" u="sng" dirty="0"/>
          </a:p>
        </p:txBody>
      </p:sp>
      <p:sp>
        <p:nvSpPr>
          <p:cNvPr id="5" name="Espaço Reservado para Conteúdo 3"/>
          <p:cNvSpPr txBox="1">
            <a:spLocks/>
          </p:cNvSpPr>
          <p:nvPr/>
        </p:nvSpPr>
        <p:spPr>
          <a:xfrm>
            <a:off x="457200" y="1259174"/>
            <a:ext cx="8229600" cy="4910621"/>
          </a:xfrm>
          <a:prstGeom prst="rect">
            <a:avLst/>
          </a:prstGeom>
        </p:spPr>
        <p:txBody>
          <a:bodyPr vert="horz" lIns="91440" tIns="45720" rIns="91440" bIns="45720" rtlCol="0">
            <a:noAutofit/>
          </a:bodyPr>
          <a:lstStyle/>
          <a:p>
            <a:pPr algn="just">
              <a:spcBef>
                <a:spcPct val="20000"/>
              </a:spcBef>
            </a:pPr>
            <a:r>
              <a:rPr lang="pt-BR" sz="3600" dirty="0" smtClean="0">
                <a:latin typeface="Calibri" pitchFamily="34" charset="0"/>
                <a:cs typeface="Calibri" pitchFamily="34" charset="0"/>
              </a:rPr>
              <a:t>Em síntese, </a:t>
            </a:r>
            <a:r>
              <a:rPr lang="pt-BR" sz="3600" b="1" u="sng" dirty="0" smtClean="0">
                <a:latin typeface="Calibri" pitchFamily="34" charset="0"/>
                <a:cs typeface="Calibri" pitchFamily="34" charset="0"/>
              </a:rPr>
              <a:t>NÃO</a:t>
            </a:r>
            <a:r>
              <a:rPr lang="pt-BR" sz="3600" dirty="0" smtClean="0">
                <a:latin typeface="Calibri" pitchFamily="34" charset="0"/>
                <a:cs typeface="Calibri" pitchFamily="34" charset="0"/>
              </a:rPr>
              <a:t> há que se falar que a Lei nº 13.021/14 alterou o entendimento sobre a obrigatoriedade de farmacêuticos em dispensários públicos, pois ela não revogou integralmente a Lei nº 5.991/73, restando mantida a figura do dispensário e, dessa forma, ainda aplicável o entendimento de que nesses espaços não é obrigatória a presença do farmacêutico.</a:t>
            </a: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pt-BR"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Tree>
    <p:extLst>
      <p:ext uri="{BB962C8B-B14F-4D97-AF65-F5344CB8AC3E}">
        <p14:creationId xmlns="" xmlns:p14="http://schemas.microsoft.com/office/powerpoint/2010/main" val="3854629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Entrega de medicamentos por outros profissionais</a:t>
            </a:r>
            <a:endParaRPr lang="pt-BR" dirty="0"/>
          </a:p>
        </p:txBody>
      </p:sp>
      <p:sp>
        <p:nvSpPr>
          <p:cNvPr id="3" name="Espaço Reservado para Conteúdo 2"/>
          <p:cNvSpPr>
            <a:spLocks noGrp="1"/>
          </p:cNvSpPr>
          <p:nvPr>
            <p:ph idx="1"/>
          </p:nvPr>
        </p:nvSpPr>
        <p:spPr/>
        <p:txBody>
          <a:bodyPr>
            <a:normAutofit fontScale="92500" lnSpcReduction="20000"/>
          </a:bodyPr>
          <a:lstStyle/>
          <a:p>
            <a:pPr marL="0" indent="0" algn="just">
              <a:buNone/>
            </a:pPr>
            <a:r>
              <a:rPr lang="pt-BR" dirty="0" smtClean="0">
                <a:latin typeface="Calibri" pitchFamily="34" charset="0"/>
                <a:cs typeface="Calibri" pitchFamily="34" charset="0"/>
              </a:rPr>
              <a:t>Apesar do entendimento adotado por alguns conselhos, tais como o Conselho Regional de Enfermagem, pela vedação de entrega de medicamentos por profissionais enfermeiros, técnicos e auxiliares de enfermagem. Na esfera judicial, tem prevalecido o entendimento de que não há vedação legal que impeça outros profissionais, entre eles o enfermeiro, técnico ou auxiliar de enfermagem de entregar medicamentos ao usuário, com exceção dos medicamentos antimicrobianos e controlados. </a:t>
            </a:r>
          </a:p>
          <a:p>
            <a:pPr marL="0" indent="539750" algn="just">
              <a:buNone/>
            </a:pPr>
            <a:endParaRPr lang="pt-BR" dirty="0" smtClean="0">
              <a:latin typeface="Calibri" pitchFamily="34" charset="0"/>
              <a:cs typeface="Calibri" pitchFamily="34" charset="0"/>
            </a:endParaRPr>
          </a:p>
          <a:p>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JURISPRUDÊNCIA</a:t>
            </a:r>
            <a:endParaRPr lang="pt-BR" b="1" dirty="0"/>
          </a:p>
        </p:txBody>
      </p:sp>
      <p:sp>
        <p:nvSpPr>
          <p:cNvPr id="3" name="Espaço Reservado para Conteúdo 2"/>
          <p:cNvSpPr>
            <a:spLocks noGrp="1"/>
          </p:cNvSpPr>
          <p:nvPr>
            <p:ph idx="1"/>
          </p:nvPr>
        </p:nvSpPr>
        <p:spPr/>
        <p:txBody>
          <a:bodyPr>
            <a:noAutofit/>
          </a:bodyPr>
          <a:lstStyle/>
          <a:p>
            <a:pPr marL="0" indent="0" algn="just">
              <a:buNone/>
            </a:pPr>
            <a:r>
              <a:rPr lang="pt-BR" sz="1600" dirty="0" smtClean="0">
                <a:latin typeface="Calibri" pitchFamily="34" charset="0"/>
                <a:cs typeface="Calibri" pitchFamily="34" charset="0"/>
              </a:rPr>
              <a:t>“</a:t>
            </a:r>
            <a:r>
              <a:rPr lang="pt-BR" sz="1600" b="1" i="1" dirty="0" smtClean="0">
                <a:latin typeface="Calibri" pitchFamily="34" charset="0"/>
                <a:cs typeface="Calibri" pitchFamily="34" charset="0"/>
              </a:rPr>
              <a:t>EMENTA: ADMINISTRATIVO. CONSELHO DE FISCALIZAÇÃO PROFISSIONAL.</a:t>
            </a:r>
            <a:r>
              <a:rPr lang="pt-BR" sz="1600" i="1" dirty="0" smtClean="0">
                <a:latin typeface="Calibri" pitchFamily="34" charset="0"/>
                <a:cs typeface="Calibri" pitchFamily="34" charset="0"/>
              </a:rPr>
              <a:t> </a:t>
            </a:r>
            <a:r>
              <a:rPr lang="pt-BR" sz="1600" b="1" i="1" dirty="0" smtClean="0">
                <a:latin typeface="Calibri" pitchFamily="34" charset="0"/>
                <a:cs typeface="Calibri" pitchFamily="34" charset="0"/>
              </a:rPr>
              <a:t>COREN/RS.</a:t>
            </a:r>
            <a:r>
              <a:rPr lang="pt-BR" sz="1600" i="1" dirty="0" smtClean="0">
                <a:latin typeface="Calibri" pitchFamily="34" charset="0"/>
                <a:cs typeface="Calibri" pitchFamily="34" charset="0"/>
              </a:rPr>
              <a:t> </a:t>
            </a:r>
            <a:r>
              <a:rPr lang="pt-BR" sz="1600" b="1" i="1" dirty="0" smtClean="0">
                <a:latin typeface="Calibri" pitchFamily="34" charset="0"/>
                <a:cs typeface="Calibri" pitchFamily="34" charset="0"/>
              </a:rPr>
              <a:t>PROFISSIONAL DE ENFERMAGEM. ENTREGA DE MEDICAMENTO À POPULAÇÃO EM DISPENSÁRIO. POSSIBILIDADE.</a:t>
            </a:r>
            <a:r>
              <a:rPr lang="pt-BR" sz="1600" i="1" dirty="0" smtClean="0">
                <a:latin typeface="Calibri" pitchFamily="34" charset="0"/>
                <a:cs typeface="Calibri" pitchFamily="34" charset="0"/>
              </a:rPr>
              <a:t> </a:t>
            </a:r>
            <a:endParaRPr lang="pt-BR" sz="1600" dirty="0" smtClean="0">
              <a:latin typeface="Calibri" pitchFamily="34" charset="0"/>
              <a:cs typeface="Calibri" pitchFamily="34" charset="0"/>
            </a:endParaRPr>
          </a:p>
          <a:p>
            <a:pPr marL="0" indent="0" algn="just">
              <a:buNone/>
            </a:pPr>
            <a:r>
              <a:rPr lang="pt-BR" sz="1600" i="1" dirty="0" smtClean="0">
                <a:latin typeface="Calibri" pitchFamily="34" charset="0"/>
                <a:cs typeface="Calibri" pitchFamily="34" charset="0"/>
              </a:rPr>
              <a:t>1. Conforme já referido em outros julgamentos desta Corte, </a:t>
            </a:r>
            <a:r>
              <a:rPr lang="pt-BR" sz="1600" b="1" i="1" dirty="0" smtClean="0">
                <a:latin typeface="Calibri" pitchFamily="34" charset="0"/>
                <a:cs typeface="Calibri" pitchFamily="34" charset="0"/>
              </a:rPr>
              <a:t>a Lei nº 13.021/14, que dispõe sobre o exercício e a fiscalização das atividades farmacêuticas, não revogou integralmente a Lei nº 5.991/73, tampouco disciplinou, de modo específico, o funcionamento de dispensário de medicamentos em pequena unidade hospitalar ou equivalente.</a:t>
            </a:r>
            <a:r>
              <a:rPr lang="pt-BR" sz="1600" i="1" dirty="0" smtClean="0">
                <a:latin typeface="Calibri" pitchFamily="34" charset="0"/>
                <a:cs typeface="Calibri" pitchFamily="34" charset="0"/>
              </a:rPr>
              <a:t> O art. 4º, inciso XVI, da Lei nº 5.991/73 conceitua que Dispensário de Medicamentos é o setor de fornecimento de medicamentos industrializados, privativo de pequena unidade hospitalar ou equivalente. </a:t>
            </a:r>
            <a:endParaRPr lang="pt-BR" sz="1600" dirty="0" smtClean="0">
              <a:latin typeface="Calibri" pitchFamily="34" charset="0"/>
              <a:cs typeface="Calibri" pitchFamily="34" charset="0"/>
            </a:endParaRPr>
          </a:p>
          <a:p>
            <a:pPr marL="0" indent="0" algn="just">
              <a:buNone/>
            </a:pPr>
            <a:r>
              <a:rPr lang="pt-BR" sz="1600" i="1" dirty="0" smtClean="0">
                <a:latin typeface="Calibri" pitchFamily="34" charset="0"/>
                <a:cs typeface="Calibri" pitchFamily="34" charset="0"/>
              </a:rPr>
              <a:t>2. Tendo </a:t>
            </a:r>
            <a:r>
              <a:rPr lang="pt-BR" sz="1600" b="1" i="1" dirty="0" smtClean="0">
                <a:latin typeface="Calibri" pitchFamily="34" charset="0"/>
                <a:cs typeface="Calibri" pitchFamily="34" charset="0"/>
              </a:rPr>
              <a:t>o</a:t>
            </a:r>
            <a:r>
              <a:rPr lang="pt-BR" sz="1600" i="1" dirty="0" smtClean="0">
                <a:latin typeface="Calibri" pitchFamily="34" charset="0"/>
                <a:cs typeface="Calibri" pitchFamily="34" charset="0"/>
              </a:rPr>
              <a:t> e. </a:t>
            </a:r>
            <a:r>
              <a:rPr lang="pt-BR" sz="1600" b="1" i="1" dirty="0" smtClean="0">
                <a:latin typeface="Calibri" pitchFamily="34" charset="0"/>
                <a:cs typeface="Calibri" pitchFamily="34" charset="0"/>
              </a:rPr>
              <a:t>STJ, ao julgar o </a:t>
            </a:r>
            <a:r>
              <a:rPr lang="pt-BR" sz="1600" b="1" i="1" dirty="0" err="1" smtClean="0">
                <a:latin typeface="Calibri" pitchFamily="34" charset="0"/>
                <a:cs typeface="Calibri" pitchFamily="34" charset="0"/>
              </a:rPr>
              <a:t>REsp</a:t>
            </a:r>
            <a:r>
              <a:rPr lang="pt-BR" sz="1600" b="1" i="1" dirty="0" smtClean="0">
                <a:latin typeface="Calibri" pitchFamily="34" charset="0"/>
                <a:cs typeface="Calibri" pitchFamily="34" charset="0"/>
              </a:rPr>
              <a:t> n.º 1.110.906</a:t>
            </a:r>
            <a:r>
              <a:rPr lang="pt-BR" sz="1600" i="1" dirty="0" smtClean="0">
                <a:latin typeface="Calibri" pitchFamily="34" charset="0"/>
                <a:cs typeface="Calibri" pitchFamily="34" charset="0"/>
              </a:rPr>
              <a:t> havido como representativo de controvérsia, </a:t>
            </a:r>
            <a:r>
              <a:rPr lang="pt-BR" sz="1600" b="1" i="1" dirty="0" smtClean="0">
                <a:latin typeface="Calibri" pitchFamily="34" charset="0"/>
                <a:cs typeface="Calibri" pitchFamily="34" charset="0"/>
              </a:rPr>
              <a:t>firmado orientação no sentido de que</a:t>
            </a:r>
            <a:r>
              <a:rPr lang="pt-BR" sz="1600" i="1" dirty="0" smtClean="0">
                <a:latin typeface="Calibri" pitchFamily="34" charset="0"/>
                <a:cs typeface="Calibri" pitchFamily="34" charset="0"/>
              </a:rPr>
              <a:t> </a:t>
            </a:r>
            <a:r>
              <a:rPr lang="pt-BR" sz="1600" b="1" i="1" dirty="0" smtClean="0">
                <a:latin typeface="Calibri" pitchFamily="34" charset="0"/>
                <a:cs typeface="Calibri" pitchFamily="34" charset="0"/>
              </a:rPr>
              <a:t>não é obrigatória a presença de farmacêutico em dispensário de medicamentos</a:t>
            </a:r>
            <a:r>
              <a:rPr lang="pt-BR" sz="1600" i="1" dirty="0" smtClean="0">
                <a:latin typeface="Calibri" pitchFamily="34" charset="0"/>
                <a:cs typeface="Calibri" pitchFamily="34" charset="0"/>
              </a:rPr>
              <a:t>, </a:t>
            </a:r>
            <a:r>
              <a:rPr lang="pt-BR" sz="1600" b="1" i="1" dirty="0" smtClean="0">
                <a:latin typeface="Calibri" pitchFamily="34" charset="0"/>
                <a:cs typeface="Calibri" pitchFamily="34" charset="0"/>
              </a:rPr>
              <a:t>somado ao fato de que a Lei nº 7.498/86, que regulamenta o exercício enfermagem, dispõe no art. 11, inc. II, alínea 'c' que, dentre as atribuições dos enfermeiros, tem-se que lhes compete, inclusive, a 'prescrição de medicamentos estabelecidos em programas de saúde pública e em rotina aprovada pela instituição de saúde', resta descabida a vedação determinada no art. 2º da Decisão COREN-RS Nº 008/2016.</a:t>
            </a:r>
            <a:r>
              <a:rPr lang="pt-BR" sz="1600" i="1" dirty="0" smtClean="0">
                <a:latin typeface="Calibri" pitchFamily="34" charset="0"/>
                <a:cs typeface="Calibri" pitchFamily="34" charset="0"/>
              </a:rPr>
              <a:t> </a:t>
            </a:r>
            <a:r>
              <a:rPr lang="pt-BR" sz="1600" dirty="0" smtClean="0">
                <a:latin typeface="Calibri" pitchFamily="34" charset="0"/>
                <a:cs typeface="Calibri" pitchFamily="34" charset="0"/>
              </a:rPr>
              <a:t>(</a:t>
            </a:r>
            <a:r>
              <a:rPr lang="pt-BR" sz="1600" b="1" dirty="0" smtClean="0">
                <a:latin typeface="Calibri" pitchFamily="34" charset="0"/>
                <a:cs typeface="Calibri" pitchFamily="34" charset="0"/>
              </a:rPr>
              <a:t>TRF4</a:t>
            </a:r>
            <a:r>
              <a:rPr lang="pt-BR" sz="1600" dirty="0" smtClean="0">
                <a:latin typeface="Calibri" pitchFamily="34" charset="0"/>
                <a:cs typeface="Calibri" pitchFamily="34" charset="0"/>
              </a:rPr>
              <a:t>, AG 5022954-44.2016.404.0000, QUARTA TURMA, Relator LUÍS ALBERTO D'AZEVEDO AURVALLE, juntado aos autos em 29/09/2016) (grifo nosso)</a:t>
            </a:r>
            <a:endParaRPr lang="pt-BR" sz="1600" dirty="0">
              <a:latin typeface="Calibri" pitchFamily="34" charset="0"/>
              <a:cs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Medicamentos sujeitos a controle especial</a:t>
            </a:r>
            <a:endParaRPr lang="pt-BR" dirty="0"/>
          </a:p>
        </p:txBody>
      </p:sp>
      <p:sp>
        <p:nvSpPr>
          <p:cNvPr id="3" name="Espaço Reservado para Conteúdo 2"/>
          <p:cNvSpPr>
            <a:spLocks noGrp="1"/>
          </p:cNvSpPr>
          <p:nvPr>
            <p:ph idx="1"/>
          </p:nvPr>
        </p:nvSpPr>
        <p:spPr>
          <a:xfrm>
            <a:off x="457200" y="1600200"/>
            <a:ext cx="8229600" cy="4525963"/>
          </a:xfrm>
        </p:spPr>
        <p:txBody>
          <a:bodyPr>
            <a:normAutofit fontScale="92500" lnSpcReduction="20000"/>
          </a:bodyPr>
          <a:lstStyle/>
          <a:p>
            <a:pPr marL="0" indent="0" algn="just">
              <a:buNone/>
            </a:pPr>
            <a:r>
              <a:rPr lang="pt-BR" sz="2800" dirty="0" smtClean="0">
                <a:latin typeface="Calibri" pitchFamily="34" charset="0"/>
                <a:cs typeface="Calibri" pitchFamily="34" charset="0"/>
              </a:rPr>
              <a:t>A dispensação deverá ser realizada com observância dos atos normativos que regulamentam substâncias e medicamentos sujeitos a controle especial, com destaque  para a Portaria nº 344, de 12 de maio de 1998. Nesse sentido, dispõe a Resolução da Diretoria Colegiada da Agência Nacional de Vigilância Sanitária (</a:t>
            </a:r>
            <a:r>
              <a:rPr lang="pt-BR" sz="2800" b="1" i="1" u="sng" dirty="0" smtClean="0">
                <a:latin typeface="Calibri" pitchFamily="34" charset="0"/>
                <a:cs typeface="Calibri" pitchFamily="34" charset="0"/>
              </a:rPr>
              <a:t>RDC n° 96, de 29 de julho de 2016):</a:t>
            </a:r>
            <a:endParaRPr lang="pt-BR" sz="2800" dirty="0" smtClean="0">
              <a:latin typeface="Calibri" pitchFamily="34" charset="0"/>
              <a:cs typeface="Calibri" pitchFamily="34" charset="0"/>
            </a:endParaRPr>
          </a:p>
          <a:p>
            <a:pPr marL="719138" indent="0" algn="just">
              <a:buNone/>
            </a:pPr>
            <a:r>
              <a:rPr lang="pt-BR" sz="2800" i="1" dirty="0" smtClean="0">
                <a:latin typeface="Calibri" pitchFamily="34" charset="0"/>
                <a:cs typeface="Calibri" pitchFamily="34" charset="0"/>
              </a:rPr>
              <a:t>Art. 10 </a:t>
            </a:r>
            <a:r>
              <a:rPr lang="pt-BR" sz="2800" b="1" i="1" dirty="0" smtClean="0">
                <a:latin typeface="Calibri" pitchFamily="34" charset="0"/>
                <a:cs typeface="Calibri" pitchFamily="34" charset="0"/>
              </a:rPr>
              <a:t>Os centros, que realizem atividades com substâncias e medicamentos sujeitos a controle especial da Portaria SVS/MS n. 344, de 1998 ou a que vier substituí-la, deverão possuir um profissional farmacêutico como responsável técnico</a:t>
            </a:r>
            <a:r>
              <a:rPr lang="pt-BR" sz="2800" i="1" dirty="0" smtClean="0">
                <a:latin typeface="Calibri" pitchFamily="34" charset="0"/>
                <a:cs typeface="Calibri" pitchFamily="34" charset="0"/>
              </a:rPr>
              <a:t>, inscrito no Conselho Regional de Farmácia.</a:t>
            </a:r>
            <a:r>
              <a:rPr lang="pt-BR" sz="2800" dirty="0" smtClean="0">
                <a:latin typeface="Calibri" pitchFamily="34" charset="0"/>
                <a:cs typeface="Calibri" pitchFamily="34" charset="0"/>
              </a:rPr>
              <a:t> (grifo nosso)</a:t>
            </a:r>
          </a:p>
          <a:p>
            <a:pPr marL="0" indent="0" algn="just">
              <a:buNone/>
            </a:pPr>
            <a:endParaRPr lang="pt-BR" sz="2800" dirty="0" smtClean="0">
              <a:latin typeface="Calibri" pitchFamily="34" charset="0"/>
              <a:cs typeface="Calibri" pitchFamily="34" charset="0"/>
            </a:endParaRPr>
          </a:p>
          <a:p>
            <a:pPr>
              <a:buNone/>
            </a:pP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latin typeface="Calibri" pitchFamily="34" charset="0"/>
                <a:cs typeface="Calibri" pitchFamily="34" charset="0"/>
              </a:rPr>
              <a:t>Farmácia Hospitalar</a:t>
            </a:r>
            <a:endParaRPr lang="pt-BR" dirty="0">
              <a:latin typeface="Calibri" pitchFamily="34" charset="0"/>
              <a:cs typeface="Calibri" pitchFamily="34" charset="0"/>
            </a:endParaRPr>
          </a:p>
        </p:txBody>
      </p:sp>
      <p:sp>
        <p:nvSpPr>
          <p:cNvPr id="3" name="Espaço Reservado para Conteúdo 2"/>
          <p:cNvSpPr>
            <a:spLocks noGrp="1"/>
          </p:cNvSpPr>
          <p:nvPr>
            <p:ph idx="1"/>
          </p:nvPr>
        </p:nvSpPr>
        <p:spPr/>
        <p:txBody>
          <a:bodyPr>
            <a:normAutofit fontScale="92500"/>
          </a:bodyPr>
          <a:lstStyle/>
          <a:p>
            <a:pPr algn="just">
              <a:buNone/>
            </a:pPr>
            <a:r>
              <a:rPr lang="pt-BR" b="1" dirty="0" smtClean="0">
                <a:latin typeface="Calibri" pitchFamily="34" charset="0"/>
                <a:cs typeface="Calibri" pitchFamily="34" charset="0"/>
              </a:rPr>
              <a:t>Conceito:</a:t>
            </a:r>
          </a:p>
          <a:p>
            <a:pPr marL="719138" indent="0" algn="just">
              <a:buNone/>
            </a:pPr>
            <a:r>
              <a:rPr lang="pt-BR" i="1" dirty="0" smtClean="0">
                <a:latin typeface="Calibri" pitchFamily="34" charset="0"/>
                <a:cs typeface="Calibri" pitchFamily="34" charset="0"/>
              </a:rPr>
              <a:t>É a unidade clínico-assistencial, técnica e administrativa, onde se processam as atividades relacionadas à assistência farmacêutica, dirigida exclusivamente por farmacêutico, compondo a estrutura organizacional do hospital e integrada funcionalmente com as demais unidades administrativas e de assistência ao paciente.</a:t>
            </a:r>
          </a:p>
          <a:p>
            <a:pPr>
              <a:buNone/>
            </a:pPr>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244184"/>
            <a:ext cx="8229600" cy="5096655"/>
          </a:xfrm>
        </p:spPr>
        <p:txBody>
          <a:bodyPr>
            <a:normAutofit fontScale="77500" lnSpcReduction="20000"/>
          </a:bodyPr>
          <a:lstStyle/>
          <a:p>
            <a:pPr marL="0" indent="0" algn="just">
              <a:buNone/>
            </a:pPr>
            <a:r>
              <a:rPr lang="pt-BR" dirty="0" smtClean="0">
                <a:latin typeface="Calibri" pitchFamily="34" charset="0"/>
                <a:cs typeface="Calibri" pitchFamily="34" charset="0"/>
              </a:rPr>
              <a:t>Aliando-se o conceito com o entendimento jurisprudencial predominante, pode-se dizer que, em se tratando de farmácia existente em unidades prestadoras de serviços médicos hospitalares que não se enquadre no conceito de pequena unidade hospitalar ou equivalente, DEVE ser mantido profissional farmacêutico durante o período de funcionamento da farmácia.</a:t>
            </a:r>
          </a:p>
          <a:p>
            <a:pPr marL="0" indent="0" algn="just">
              <a:buNone/>
            </a:pPr>
            <a:endParaRPr lang="pt-BR" dirty="0" smtClean="0">
              <a:latin typeface="Calibri" pitchFamily="34" charset="0"/>
              <a:cs typeface="Calibri" pitchFamily="34" charset="0"/>
            </a:endParaRPr>
          </a:p>
          <a:p>
            <a:pPr algn="just">
              <a:buNone/>
            </a:pPr>
            <a:r>
              <a:rPr lang="pt-BR" b="1" dirty="0" smtClean="0">
                <a:latin typeface="Calibri" pitchFamily="34" charset="0"/>
                <a:cs typeface="Calibri" pitchFamily="34" charset="0"/>
              </a:rPr>
              <a:t>Observações:</a:t>
            </a:r>
          </a:p>
          <a:p>
            <a:pPr marL="719138" indent="0" algn="just">
              <a:buNone/>
            </a:pPr>
            <a:r>
              <a:rPr lang="pt-BR" dirty="0" smtClean="0">
                <a:latin typeface="Calibri" pitchFamily="34" charset="0"/>
                <a:cs typeface="Calibri" pitchFamily="34" charset="0"/>
              </a:rPr>
              <a:t>Não há de se confundir horário de funcionamento da unidade hospitalar com horário de funcionamento da farmácia existente na unidade, tendo em vista que o período de funcionamento da farmácia não obrigatoriamente será igual ao da unidade hospitalar.</a:t>
            </a:r>
          </a:p>
          <a:p>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Conclusões</a:t>
            </a:r>
            <a:endParaRPr lang="pt-BR" dirty="0"/>
          </a:p>
        </p:txBody>
      </p:sp>
      <p:sp>
        <p:nvSpPr>
          <p:cNvPr id="3" name="Espaço Reservado para Conteúdo 2"/>
          <p:cNvSpPr>
            <a:spLocks noGrp="1"/>
          </p:cNvSpPr>
          <p:nvPr>
            <p:ph idx="1"/>
          </p:nvPr>
        </p:nvSpPr>
        <p:spPr>
          <a:xfrm>
            <a:off x="457200" y="1143000"/>
            <a:ext cx="8229600" cy="4983163"/>
          </a:xfrm>
        </p:spPr>
        <p:txBody>
          <a:bodyPr>
            <a:normAutofit fontScale="77500" lnSpcReduction="20000"/>
          </a:bodyPr>
          <a:lstStyle/>
          <a:p>
            <a:pPr marL="0" indent="0" algn="just">
              <a:buFont typeface="Wingdings" pitchFamily="2" charset="2"/>
              <a:buChar char="Ø"/>
            </a:pPr>
            <a:r>
              <a:rPr lang="pt-BR" dirty="0" smtClean="0">
                <a:latin typeface="Calibri" pitchFamily="34" charset="0"/>
                <a:cs typeface="Calibri" pitchFamily="34" charset="0"/>
              </a:rPr>
              <a:t>A Lei nº 13.021/14 não revogou integralmente a Lei nº 5.991/73, assim como não traz em seu bojo disciplina específica acerca do funcionamento de dispensário de medicamentos em pequena unidade hospitalar ou equivalente;</a:t>
            </a:r>
          </a:p>
          <a:p>
            <a:pPr marL="0" indent="0" algn="just">
              <a:buFont typeface="Wingdings" pitchFamily="2" charset="2"/>
              <a:buChar char="Ø"/>
            </a:pPr>
            <a:r>
              <a:rPr lang="pt-BR" dirty="0" smtClean="0">
                <a:latin typeface="Calibri" pitchFamily="34" charset="0"/>
                <a:cs typeface="Calibri" pitchFamily="34" charset="0"/>
              </a:rPr>
              <a:t>NÃO é obrigatória a presença de profissional farmacêutico em dispensário de medicamentos de pequena unidade hospitalar ou equivalente, podendo atualmente ser assim considerada aquela com até 50 (</a:t>
            </a:r>
            <a:r>
              <a:rPr lang="pt-BR" dirty="0" err="1" smtClean="0">
                <a:latin typeface="Calibri" pitchFamily="34" charset="0"/>
                <a:cs typeface="Calibri" pitchFamily="34" charset="0"/>
              </a:rPr>
              <a:t>cinquenta</a:t>
            </a:r>
            <a:r>
              <a:rPr lang="pt-BR" dirty="0" smtClean="0">
                <a:latin typeface="Calibri" pitchFamily="34" charset="0"/>
                <a:cs typeface="Calibri" pitchFamily="34" charset="0"/>
              </a:rPr>
              <a:t>) leitos;</a:t>
            </a:r>
          </a:p>
          <a:p>
            <a:pPr marL="0" indent="0" algn="just">
              <a:buFont typeface="Wingdings" pitchFamily="2" charset="2"/>
              <a:buChar char="Ø"/>
            </a:pPr>
            <a:r>
              <a:rPr lang="pt-BR" dirty="0" smtClean="0">
                <a:latin typeface="Calibri" pitchFamily="34" charset="0"/>
                <a:cs typeface="Calibri" pitchFamily="34" charset="0"/>
              </a:rPr>
              <a:t>Tratando-se de farmácia existente em unidades prestadoras de serviços médicos hospitalares que não se enquadre no conceito de pequena unidade hospitalar ou equivalente, DEVE ser mantido profissional farmacêutico durante o período de funcionamento da farmácia;</a:t>
            </a:r>
          </a:p>
          <a:p>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244184"/>
            <a:ext cx="8229600" cy="5156616"/>
          </a:xfrm>
        </p:spPr>
        <p:txBody>
          <a:bodyPr>
            <a:normAutofit fontScale="47500" lnSpcReduction="20000"/>
          </a:bodyPr>
          <a:lstStyle/>
          <a:p>
            <a:pPr marL="0" indent="0" algn="ctr">
              <a:buNone/>
            </a:pPr>
            <a:r>
              <a:rPr lang="pt-BR" sz="3600" b="1" dirty="0" smtClean="0">
                <a:latin typeface="Calibri" pitchFamily="34" charset="0"/>
                <a:cs typeface="Calibri" pitchFamily="34" charset="0"/>
              </a:rPr>
              <a:t>FARMÁCIA X DISPENSÁRIO (Lei nº 5.991, de 17 de dezembro de 1973)</a:t>
            </a:r>
          </a:p>
          <a:p>
            <a:pPr algn="just">
              <a:buNone/>
            </a:pPr>
            <a:endParaRPr lang="pt-BR" sz="3600" i="1" dirty="0" smtClean="0">
              <a:latin typeface="Calibri" pitchFamily="34" charset="0"/>
              <a:cs typeface="Calibri" pitchFamily="34" charset="0"/>
            </a:endParaRPr>
          </a:p>
          <a:p>
            <a:pPr marL="0" indent="0" algn="just">
              <a:buNone/>
            </a:pPr>
            <a:r>
              <a:rPr lang="pt-BR" sz="3600" i="1" dirty="0" smtClean="0">
                <a:latin typeface="Calibri" pitchFamily="34" charset="0"/>
                <a:cs typeface="Calibri" pitchFamily="34" charset="0"/>
              </a:rPr>
              <a:t>“</a:t>
            </a:r>
            <a:r>
              <a:rPr lang="pt-BR" sz="3800" i="1" dirty="0" smtClean="0">
                <a:latin typeface="Calibri" pitchFamily="34" charset="0"/>
                <a:cs typeface="Calibri" pitchFamily="34" charset="0"/>
              </a:rPr>
              <a:t>Art. 4º - </a:t>
            </a:r>
            <a:r>
              <a:rPr lang="pt-BR" sz="3800" b="1" i="1" dirty="0" smtClean="0">
                <a:latin typeface="Calibri" pitchFamily="34" charset="0"/>
                <a:cs typeface="Calibri" pitchFamily="34" charset="0"/>
              </a:rPr>
              <a:t>Para efeitos desta Lei, são adotados os seguintes conceitos:</a:t>
            </a:r>
            <a:endParaRPr lang="pt-BR" sz="3800" dirty="0" smtClean="0">
              <a:latin typeface="Calibri" pitchFamily="34" charset="0"/>
              <a:cs typeface="Calibri" pitchFamily="34" charset="0"/>
            </a:endParaRPr>
          </a:p>
          <a:p>
            <a:pPr marL="0" indent="0" algn="just">
              <a:buNone/>
            </a:pPr>
            <a:r>
              <a:rPr lang="pt-BR" sz="3800" i="1" dirty="0" smtClean="0">
                <a:latin typeface="Calibri" pitchFamily="34" charset="0"/>
                <a:cs typeface="Calibri" pitchFamily="34" charset="0"/>
              </a:rPr>
              <a:t>(...) </a:t>
            </a:r>
            <a:endParaRPr lang="pt-BR" sz="3800" dirty="0" smtClean="0">
              <a:latin typeface="Calibri" pitchFamily="34" charset="0"/>
              <a:cs typeface="Calibri" pitchFamily="34" charset="0"/>
            </a:endParaRPr>
          </a:p>
          <a:p>
            <a:pPr marL="0" indent="0" algn="just">
              <a:buNone/>
            </a:pPr>
            <a:r>
              <a:rPr lang="pt-BR" sz="3800" i="1" dirty="0" smtClean="0">
                <a:latin typeface="Calibri" pitchFamily="34" charset="0"/>
                <a:cs typeface="Calibri" pitchFamily="34" charset="0"/>
              </a:rPr>
              <a:t>X - </a:t>
            </a:r>
            <a:r>
              <a:rPr lang="pt-BR" sz="3800" b="1" i="1" dirty="0" smtClean="0">
                <a:latin typeface="Calibri" pitchFamily="34" charset="0"/>
                <a:cs typeface="Calibri" pitchFamily="34" charset="0"/>
              </a:rPr>
              <a:t>Farmácia</a:t>
            </a:r>
            <a:r>
              <a:rPr lang="pt-BR" sz="3800" i="1" dirty="0" smtClean="0">
                <a:latin typeface="Calibri" pitchFamily="34" charset="0"/>
                <a:cs typeface="Calibri" pitchFamily="34" charset="0"/>
              </a:rPr>
              <a:t> - estabelecimento de manipulação de fórmulas magistrais e </a:t>
            </a:r>
            <a:r>
              <a:rPr lang="pt-BR" sz="3800" i="1" dirty="0" err="1" smtClean="0">
                <a:latin typeface="Calibri" pitchFamily="34" charset="0"/>
                <a:cs typeface="Calibri" pitchFamily="34" charset="0"/>
              </a:rPr>
              <a:t>oficinais</a:t>
            </a:r>
            <a:r>
              <a:rPr lang="pt-BR" sz="3800" i="1" dirty="0" smtClean="0">
                <a:latin typeface="Calibri" pitchFamily="34" charset="0"/>
                <a:cs typeface="Calibri" pitchFamily="34" charset="0"/>
              </a:rPr>
              <a:t>, de comércio de drogas, medicamentos, insumos farmacêuticos e correlatos, compreendendo o de dispensação e o de atendimento privativo de unidade hospitalar ou de qualquer outra equivalente de assistência médica;</a:t>
            </a:r>
            <a:endParaRPr lang="pt-BR" sz="3800" dirty="0" smtClean="0">
              <a:latin typeface="Calibri" pitchFamily="34" charset="0"/>
              <a:cs typeface="Calibri" pitchFamily="34" charset="0"/>
            </a:endParaRPr>
          </a:p>
          <a:p>
            <a:pPr marL="0" indent="0" algn="just">
              <a:buNone/>
            </a:pPr>
            <a:r>
              <a:rPr lang="pt-BR" sz="3800" i="1" dirty="0" smtClean="0">
                <a:latin typeface="Calibri" pitchFamily="34" charset="0"/>
                <a:cs typeface="Calibri" pitchFamily="34" charset="0"/>
              </a:rPr>
              <a:t>(...)</a:t>
            </a:r>
            <a:endParaRPr lang="pt-BR" sz="3800" dirty="0" smtClean="0">
              <a:latin typeface="Calibri" pitchFamily="34" charset="0"/>
              <a:cs typeface="Calibri" pitchFamily="34" charset="0"/>
            </a:endParaRPr>
          </a:p>
          <a:p>
            <a:pPr marL="0" indent="0" algn="just">
              <a:buNone/>
            </a:pPr>
            <a:r>
              <a:rPr lang="pt-BR" sz="3800" i="1" dirty="0" smtClean="0">
                <a:latin typeface="Calibri" pitchFamily="34" charset="0"/>
                <a:cs typeface="Calibri" pitchFamily="34" charset="0"/>
              </a:rPr>
              <a:t>XIV - </a:t>
            </a:r>
            <a:r>
              <a:rPr lang="pt-BR" sz="3800" b="1" i="1" dirty="0" smtClean="0">
                <a:latin typeface="Calibri" pitchFamily="34" charset="0"/>
                <a:cs typeface="Calibri" pitchFamily="34" charset="0"/>
              </a:rPr>
              <a:t>Dispensário de medicamentos</a:t>
            </a:r>
            <a:r>
              <a:rPr lang="pt-BR" sz="3800" i="1" dirty="0" smtClean="0">
                <a:latin typeface="Calibri" pitchFamily="34" charset="0"/>
                <a:cs typeface="Calibri" pitchFamily="34" charset="0"/>
              </a:rPr>
              <a:t> - setor de fornecimento de medicamentos industrializados, privativo de pequena unidade hospitalar ou equivalente;</a:t>
            </a:r>
            <a:endParaRPr lang="pt-BR" sz="3800" dirty="0" smtClean="0">
              <a:latin typeface="Calibri" pitchFamily="34" charset="0"/>
              <a:cs typeface="Calibri" pitchFamily="34" charset="0"/>
            </a:endParaRPr>
          </a:p>
          <a:p>
            <a:pPr marL="0" indent="0" algn="just">
              <a:buNone/>
            </a:pPr>
            <a:r>
              <a:rPr lang="pt-BR" sz="3800" i="1" dirty="0" smtClean="0">
                <a:latin typeface="Calibri" pitchFamily="34" charset="0"/>
                <a:cs typeface="Calibri" pitchFamily="34" charset="0"/>
              </a:rPr>
              <a:t>(...)</a:t>
            </a:r>
            <a:endParaRPr lang="pt-BR" sz="3800" dirty="0" smtClean="0">
              <a:latin typeface="Calibri" pitchFamily="34" charset="0"/>
              <a:cs typeface="Calibri" pitchFamily="34" charset="0"/>
            </a:endParaRPr>
          </a:p>
          <a:p>
            <a:pPr marL="0" indent="0" algn="just">
              <a:buNone/>
            </a:pPr>
            <a:r>
              <a:rPr lang="pt-BR" sz="3800" dirty="0" smtClean="0">
                <a:latin typeface="Calibri" pitchFamily="34" charset="0"/>
                <a:cs typeface="Calibri" pitchFamily="34" charset="0"/>
              </a:rPr>
              <a:t>Art. 15 - A </a:t>
            </a:r>
            <a:r>
              <a:rPr lang="pt-BR" sz="3800" b="1" dirty="0" smtClean="0">
                <a:latin typeface="Calibri" pitchFamily="34" charset="0"/>
                <a:cs typeface="Calibri" pitchFamily="34" charset="0"/>
              </a:rPr>
              <a:t>farmácia e a drogaria</a:t>
            </a:r>
            <a:r>
              <a:rPr lang="pt-BR" sz="3800" dirty="0" smtClean="0">
                <a:latin typeface="Calibri" pitchFamily="34" charset="0"/>
                <a:cs typeface="Calibri" pitchFamily="34" charset="0"/>
              </a:rPr>
              <a:t> terão, </a:t>
            </a:r>
            <a:r>
              <a:rPr lang="pt-BR" sz="3800" b="1" dirty="0" smtClean="0">
                <a:latin typeface="Calibri" pitchFamily="34" charset="0"/>
                <a:cs typeface="Calibri" pitchFamily="34" charset="0"/>
              </a:rPr>
              <a:t>obrigatoriamente, a assistência de técnico responsável, inscrito no Conselho Regional de Farmácia</a:t>
            </a:r>
            <a:r>
              <a:rPr lang="pt-BR" sz="3800" dirty="0" smtClean="0">
                <a:latin typeface="Calibri" pitchFamily="34" charset="0"/>
                <a:cs typeface="Calibri" pitchFamily="34" charset="0"/>
              </a:rPr>
              <a:t>, na forma da lei.</a:t>
            </a:r>
          </a:p>
          <a:p>
            <a:pPr marL="0" indent="0" algn="just">
              <a:buNone/>
            </a:pPr>
            <a:r>
              <a:rPr lang="pt-BR" sz="3800" i="1" dirty="0" smtClean="0">
                <a:latin typeface="Calibri" pitchFamily="34" charset="0"/>
                <a:cs typeface="Calibri" pitchFamily="34" charset="0"/>
              </a:rPr>
              <a:t>§ 1º - A presença do técnico responsável será obrigatória durante</a:t>
            </a:r>
            <a:r>
              <a:rPr lang="pt-BR" sz="3800" b="1" i="1" dirty="0" smtClean="0">
                <a:latin typeface="Calibri" pitchFamily="34" charset="0"/>
                <a:cs typeface="Calibri" pitchFamily="34" charset="0"/>
              </a:rPr>
              <a:t> todo o horário de funcionamento do estabelecimento.</a:t>
            </a:r>
            <a:endParaRPr lang="pt-BR" sz="3800" dirty="0" smtClean="0">
              <a:latin typeface="Calibri" pitchFamily="34" charset="0"/>
              <a:cs typeface="Calibri" pitchFamily="34" charset="0"/>
            </a:endParaRPr>
          </a:p>
          <a:p>
            <a:pPr marL="0" indent="0" algn="just">
              <a:buNone/>
            </a:pPr>
            <a:r>
              <a:rPr lang="pt-BR" sz="3800" i="1" dirty="0" smtClean="0">
                <a:latin typeface="Calibri" pitchFamily="34" charset="0"/>
                <a:cs typeface="Calibri" pitchFamily="34" charset="0"/>
              </a:rPr>
              <a:t>(...)</a:t>
            </a:r>
            <a:endParaRPr lang="pt-BR" sz="3800" dirty="0" smtClean="0">
              <a:latin typeface="Calibri" pitchFamily="34" charset="0"/>
              <a:cs typeface="Calibri" pitchFamily="34" charset="0"/>
            </a:endParaRPr>
          </a:p>
          <a:p>
            <a:pPr marL="0" indent="0" algn="just">
              <a:buNone/>
            </a:pPr>
            <a:r>
              <a:rPr lang="pt-BR" sz="3800" i="1" dirty="0" smtClean="0">
                <a:latin typeface="Calibri" pitchFamily="34" charset="0"/>
                <a:cs typeface="Calibri" pitchFamily="34" charset="0"/>
              </a:rPr>
              <a:t>Art. 19 - </a:t>
            </a:r>
            <a:r>
              <a:rPr lang="pt-BR" sz="3800" b="1" i="1" dirty="0" smtClean="0">
                <a:latin typeface="Calibri" pitchFamily="34" charset="0"/>
                <a:cs typeface="Calibri" pitchFamily="34" charset="0"/>
              </a:rPr>
              <a:t>Não </a:t>
            </a:r>
            <a:r>
              <a:rPr lang="pt-BR" sz="3800" i="1" dirty="0" smtClean="0">
                <a:latin typeface="Calibri" pitchFamily="34" charset="0"/>
                <a:cs typeface="Calibri" pitchFamily="34" charset="0"/>
              </a:rPr>
              <a:t>dependerão de assistência técnica e responsabilidade profissional o</a:t>
            </a:r>
            <a:r>
              <a:rPr lang="pt-BR" sz="3800" b="1" i="1" dirty="0" smtClean="0">
                <a:latin typeface="Calibri" pitchFamily="34" charset="0"/>
                <a:cs typeface="Calibri" pitchFamily="34" charset="0"/>
              </a:rPr>
              <a:t> posto de medicamentos, a unidade volante e o supermercado, o armazém e o empório, a loja de conveniência e a "</a:t>
            </a:r>
            <a:r>
              <a:rPr lang="pt-BR" sz="3800" b="1" i="1" dirty="0" err="1" smtClean="0">
                <a:latin typeface="Calibri" pitchFamily="34" charset="0"/>
                <a:cs typeface="Calibri" pitchFamily="34" charset="0"/>
              </a:rPr>
              <a:t>drugstore</a:t>
            </a:r>
            <a:r>
              <a:rPr lang="pt-BR" sz="3800" b="1" i="1" dirty="0" smtClean="0">
                <a:latin typeface="Calibri" pitchFamily="34" charset="0"/>
                <a:cs typeface="Calibri" pitchFamily="34" charset="0"/>
              </a:rPr>
              <a:t>"</a:t>
            </a:r>
            <a:r>
              <a:rPr lang="pt-BR" sz="3800" i="1" dirty="0" smtClean="0">
                <a:latin typeface="Calibri" pitchFamily="34" charset="0"/>
                <a:cs typeface="Calibri" pitchFamily="34" charset="0"/>
              </a:rPr>
              <a:t>.” (grifo nosso)</a:t>
            </a:r>
            <a:endParaRPr lang="pt-BR" sz="3800" dirty="0" smtClean="0">
              <a:latin typeface="Calibri" pitchFamily="34" charset="0"/>
              <a:cs typeface="Calibri" pitchFamily="34" charset="0"/>
            </a:endParaRPr>
          </a:p>
          <a:p>
            <a:pPr algn="ctr">
              <a:buNone/>
            </a:pPr>
            <a:endParaRPr lang="pt-BR" sz="3600" b="1" dirty="0"/>
          </a:p>
        </p:txBody>
      </p:sp>
    </p:spTree>
    <p:extLst>
      <p:ext uri="{BB962C8B-B14F-4D97-AF65-F5344CB8AC3E}">
        <p14:creationId xmlns="" xmlns:p14="http://schemas.microsoft.com/office/powerpoint/2010/main" val="194066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77500" lnSpcReduction="20000"/>
          </a:bodyPr>
          <a:lstStyle/>
          <a:p>
            <a:pPr marL="0" indent="0" algn="just">
              <a:buFont typeface="Wingdings" pitchFamily="2" charset="2"/>
              <a:buChar char="Ø"/>
            </a:pPr>
            <a:r>
              <a:rPr lang="pt-BR" dirty="0" smtClean="0"/>
              <a:t> </a:t>
            </a:r>
            <a:r>
              <a:rPr lang="pt-BR" dirty="0" smtClean="0">
                <a:latin typeface="Calibri" pitchFamily="34" charset="0"/>
                <a:cs typeface="Calibri" pitchFamily="34" charset="0"/>
              </a:rPr>
              <a:t>Tratando-se de farmácia, drogarias ou centros que realizem dispensação de medicamentos sujeitos a controle especial, tais como Centros de Atenção Psicossocial (</a:t>
            </a:r>
            <a:r>
              <a:rPr lang="pt-BR" dirty="0" err="1" smtClean="0">
                <a:latin typeface="Calibri" pitchFamily="34" charset="0"/>
                <a:cs typeface="Calibri" pitchFamily="34" charset="0"/>
              </a:rPr>
              <a:t>CAPs</a:t>
            </a:r>
            <a:r>
              <a:rPr lang="pt-BR" dirty="0" smtClean="0">
                <a:latin typeface="Calibri" pitchFamily="34" charset="0"/>
                <a:cs typeface="Calibri" pitchFamily="34" charset="0"/>
              </a:rPr>
              <a:t>), faz-se necessária a presença de profissional farmacêutico durante o horário de funcionamento do local de dispensação;</a:t>
            </a:r>
          </a:p>
          <a:p>
            <a:pPr marL="0" indent="0" algn="just">
              <a:buFont typeface="Wingdings" pitchFamily="2" charset="2"/>
              <a:buChar char="Ø"/>
            </a:pPr>
            <a:r>
              <a:rPr lang="pt-BR" dirty="0" smtClean="0">
                <a:latin typeface="Calibri" pitchFamily="34" charset="0"/>
                <a:cs typeface="Calibri" pitchFamily="34" charset="0"/>
              </a:rPr>
              <a:t> Não há de se confundir horário de funcionamento da unidade hospitalar com horário de funcionamento da farmácia existente na unidade, tendo em vista que o período de funcionamento da farmácia não obrigatoriamente será igual ao da unidade; e</a:t>
            </a:r>
          </a:p>
          <a:p>
            <a:pPr marL="0" indent="0" algn="just">
              <a:buFont typeface="Wingdings" pitchFamily="2" charset="2"/>
              <a:buChar char="Ø"/>
            </a:pPr>
            <a:r>
              <a:rPr lang="pt-BR" dirty="0" smtClean="0">
                <a:latin typeface="Calibri" pitchFamily="34" charset="0"/>
                <a:cs typeface="Calibri" pitchFamily="34" charset="0"/>
              </a:rPr>
              <a:t> Não é atribuição dos Conselhos Profissionais criar obrigatoriedades não previstas em lei por meio de deliberações internas.</a:t>
            </a:r>
          </a:p>
          <a:p>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3035935"/>
          </a:xfrm>
        </p:spPr>
        <p:txBody>
          <a:bodyPr>
            <a:noAutofit/>
          </a:bodyPr>
          <a:lstStyle/>
          <a:p>
            <a:r>
              <a:rPr lang="pt-BR" b="1" dirty="0" smtClean="0">
                <a:latin typeface="Calibri" pitchFamily="34" charset="0"/>
                <a:cs typeface="Calibri" pitchFamily="34" charset="0"/>
              </a:rPr>
              <a:t>MUITO OBRIGADA!</a:t>
            </a:r>
            <a:br>
              <a:rPr lang="pt-BR" b="1" dirty="0" smtClean="0">
                <a:latin typeface="Calibri" pitchFamily="34" charset="0"/>
                <a:cs typeface="Calibri" pitchFamily="34" charset="0"/>
              </a:rPr>
            </a:br>
            <a:r>
              <a:rPr lang="pt-BR" sz="2400" dirty="0" smtClean="0">
                <a:latin typeface="Calibri" pitchFamily="34" charset="0"/>
                <a:cs typeface="Calibri" pitchFamily="34" charset="0"/>
              </a:rPr>
              <a:t/>
            </a:r>
            <a:br>
              <a:rPr lang="pt-BR" sz="2400" dirty="0" smtClean="0">
                <a:latin typeface="Calibri" pitchFamily="34" charset="0"/>
                <a:cs typeface="Calibri" pitchFamily="34" charset="0"/>
              </a:rPr>
            </a:br>
            <a:r>
              <a:rPr lang="pt-BR" sz="2400" b="1" dirty="0" smtClean="0">
                <a:latin typeface="Calibri" pitchFamily="34" charset="0"/>
                <a:cs typeface="Calibri" pitchFamily="34" charset="0"/>
                <a:hlinkClick r:id="rId2"/>
              </a:rPr>
              <a:t>www.conasems.org.br</a:t>
            </a:r>
            <a:r>
              <a:rPr lang="pt-BR" sz="2400" b="1" dirty="0" smtClean="0">
                <a:latin typeface="Calibri" pitchFamily="34" charset="0"/>
                <a:cs typeface="Calibri" pitchFamily="34" charset="0"/>
              </a:rPr>
              <a:t/>
            </a:r>
            <a:br>
              <a:rPr lang="pt-BR" sz="2400" b="1" dirty="0" smtClean="0">
                <a:latin typeface="Calibri" pitchFamily="34" charset="0"/>
                <a:cs typeface="Calibri" pitchFamily="34" charset="0"/>
              </a:rPr>
            </a:br>
            <a:endParaRPr lang="pt-BR" sz="2400" b="1" dirty="0" smtClean="0">
              <a:latin typeface="Calibri" pitchFamily="34" charset="0"/>
              <a:cs typeface="Calibri" pitchFamily="34" charset="0"/>
            </a:endParaRPr>
          </a:p>
        </p:txBody>
      </p:sp>
    </p:spTree>
    <p:extLst>
      <p:ext uri="{BB962C8B-B14F-4D97-AF65-F5344CB8AC3E}">
        <p14:creationId xmlns="" xmlns:p14="http://schemas.microsoft.com/office/powerpoint/2010/main" val="162357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260350"/>
            <a:ext cx="7943850" cy="1380278"/>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pt-BR" sz="2800" b="1" dirty="0" smtClean="0">
                <a:latin typeface="American Typewriter" charset="0"/>
              </a:rPr>
              <a:t> </a:t>
            </a:r>
            <a:endParaRPr lang="pt-BR" sz="2800" b="1" dirty="0">
              <a:latin typeface="American Typewriter" charset="0"/>
            </a:endParaRPr>
          </a:p>
        </p:txBody>
      </p:sp>
      <p:sp>
        <p:nvSpPr>
          <p:cNvPr id="4" name="Espaço Reservado para Conteúdo 3"/>
          <p:cNvSpPr>
            <a:spLocks noGrp="1"/>
          </p:cNvSpPr>
          <p:nvPr>
            <p:ph idx="1"/>
          </p:nvPr>
        </p:nvSpPr>
        <p:spPr>
          <a:xfrm>
            <a:off x="457200" y="1366787"/>
            <a:ext cx="8378792" cy="4803008"/>
          </a:xfrm>
        </p:spPr>
        <p:txBody>
          <a:bodyPr>
            <a:normAutofit/>
          </a:bodyPr>
          <a:lstStyle/>
          <a:p>
            <a:pPr marL="0" indent="0" algn="just">
              <a:buNone/>
            </a:pPr>
            <a:r>
              <a:rPr lang="pt-BR" sz="2800" dirty="0" smtClean="0">
                <a:latin typeface="Calibri" pitchFamily="34" charset="0"/>
                <a:cs typeface="Calibri" pitchFamily="34" charset="0"/>
              </a:rPr>
              <a:t>Considerando o fato de ter a Lei nº 5.991/73 diferenciado farmácia e dispensário de medicamentos, inclusive especificando que este último é privativo de PEQUENA unidade hospitalar ou equivalente e detalhado, ainda, a obrigatoriedade de presença de técnico responsável, inscrito no CRF, apenas no âmbito da farmácia e drogaria, deixa clara a intenção da norma pela </a:t>
            </a:r>
            <a:r>
              <a:rPr lang="pt-BR" sz="2800" b="1" u="sng" dirty="0" smtClean="0">
                <a:latin typeface="Calibri" pitchFamily="34" charset="0"/>
                <a:cs typeface="Calibri" pitchFamily="34" charset="0"/>
              </a:rPr>
              <a:t>desnecessidade</a:t>
            </a:r>
            <a:r>
              <a:rPr lang="pt-BR" sz="2800" b="1" dirty="0" smtClean="0">
                <a:latin typeface="Calibri" pitchFamily="34" charset="0"/>
                <a:cs typeface="Calibri" pitchFamily="34" charset="0"/>
              </a:rPr>
              <a:t> </a:t>
            </a:r>
            <a:r>
              <a:rPr lang="pt-BR" sz="2800" dirty="0" smtClean="0">
                <a:latin typeface="Calibri" pitchFamily="34" charset="0"/>
                <a:cs typeface="Calibri" pitchFamily="34" charset="0"/>
              </a:rPr>
              <a:t>de presença do farmacêutico no simples dispensário de medicamentos. </a:t>
            </a:r>
            <a:endParaRPr lang="pt-BR" sz="2800" b="1" dirty="0">
              <a:latin typeface="Calibri" pitchFamily="34" charset="0"/>
              <a:cs typeface="Calibri" pitchFamily="34" charset="0"/>
            </a:endParaRPr>
          </a:p>
        </p:txBody>
      </p:sp>
    </p:spTree>
    <p:extLst>
      <p:ext uri="{BB962C8B-B14F-4D97-AF65-F5344CB8AC3E}">
        <p14:creationId xmlns="" xmlns:p14="http://schemas.microsoft.com/office/powerpoint/2010/main" val="1146763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cap="small" dirty="0">
                <a:latin typeface="Calibri" panose="020F0502020204030204" pitchFamily="34" charset="0"/>
              </a:rPr>
              <a:t/>
            </a:r>
            <a:br>
              <a:rPr lang="pt-BR" cap="small" dirty="0">
                <a:latin typeface="Calibri" panose="020F0502020204030204" pitchFamily="34" charset="0"/>
              </a:rPr>
            </a:br>
            <a:endParaRPr lang="pt-BR" cap="small" dirty="0">
              <a:latin typeface="Calibri" panose="020F0502020204030204" pitchFamily="34" charset="0"/>
            </a:endParaRPr>
          </a:p>
        </p:txBody>
      </p:sp>
      <p:sp>
        <p:nvSpPr>
          <p:cNvPr id="4" name="Espaço Reservado para Conteúdo 3"/>
          <p:cNvSpPr>
            <a:spLocks noGrp="1"/>
          </p:cNvSpPr>
          <p:nvPr>
            <p:ph idx="1"/>
          </p:nvPr>
        </p:nvSpPr>
        <p:spPr>
          <a:xfrm>
            <a:off x="457200" y="1143001"/>
            <a:ext cx="8229600" cy="5238548"/>
          </a:xfrm>
        </p:spPr>
        <p:txBody>
          <a:bodyPr>
            <a:normAutofit/>
          </a:bodyPr>
          <a:lstStyle/>
          <a:p>
            <a:pPr marL="0" indent="0" algn="just">
              <a:buNone/>
            </a:pPr>
            <a:endParaRPr lang="pt-BR" dirty="0"/>
          </a:p>
          <a:p>
            <a:pPr marL="0" indent="0" algn="just">
              <a:buNone/>
            </a:pPr>
            <a:endParaRPr lang="pt-BR" dirty="0"/>
          </a:p>
        </p:txBody>
      </p:sp>
      <p:sp>
        <p:nvSpPr>
          <p:cNvPr id="6" name="Espaço Reservado para Conteúdo 3"/>
          <p:cNvSpPr txBox="1">
            <a:spLocks/>
          </p:cNvSpPr>
          <p:nvPr/>
        </p:nvSpPr>
        <p:spPr>
          <a:xfrm>
            <a:off x="457200" y="1366787"/>
            <a:ext cx="8378792" cy="4803008"/>
          </a:xfrm>
          <a:prstGeom prst="rect">
            <a:avLst/>
          </a:prstGeom>
        </p:spPr>
        <p:txBody>
          <a:bodyPr vert="horz" lIns="91440" tIns="45720" rIns="91440" bIns="45720" rtlCol="0">
            <a:normAutofit/>
          </a:bodyPr>
          <a:lstStyle/>
          <a:p>
            <a:pPr algn="ctr"/>
            <a:r>
              <a:rPr lang="pt-BR" sz="2800" b="1" dirty="0" smtClean="0">
                <a:latin typeface="Calibri" pitchFamily="34" charset="0"/>
                <a:cs typeface="Calibri" pitchFamily="34" charset="0"/>
              </a:rPr>
              <a:t>Súmula 140 do extinto Tribunal Federal de Recursos (TFR)</a:t>
            </a:r>
          </a:p>
          <a:p>
            <a:r>
              <a:rPr lang="pt-BR" sz="2800" dirty="0" smtClean="0">
                <a:latin typeface="Calibri" pitchFamily="34" charset="0"/>
                <a:cs typeface="Calibri" pitchFamily="34" charset="0"/>
              </a:rPr>
              <a:t> </a:t>
            </a:r>
          </a:p>
          <a:p>
            <a:pPr algn="just"/>
            <a:r>
              <a:rPr lang="pt-BR" sz="2800" i="1" dirty="0" smtClean="0">
                <a:latin typeface="Calibri" pitchFamily="34" charset="0"/>
                <a:cs typeface="Calibri" pitchFamily="34" charset="0"/>
              </a:rPr>
              <a:t>“</a:t>
            </a:r>
            <a:r>
              <a:rPr lang="pt-BR" sz="2800" b="1" i="1" dirty="0" smtClean="0">
                <a:latin typeface="Calibri" pitchFamily="34" charset="0"/>
                <a:cs typeface="Calibri" pitchFamily="34" charset="0"/>
              </a:rPr>
              <a:t>As unidades hospitalares, com até 200 leitos</a:t>
            </a:r>
            <a:r>
              <a:rPr lang="pt-BR" sz="2800" i="1" dirty="0" smtClean="0">
                <a:latin typeface="Calibri" pitchFamily="34" charset="0"/>
                <a:cs typeface="Calibri" pitchFamily="34" charset="0"/>
              </a:rPr>
              <a:t>, que possuam "dispensário de medicamentos", </a:t>
            </a:r>
            <a:r>
              <a:rPr lang="pt-BR" sz="2800" b="1" i="1" dirty="0" smtClean="0">
                <a:latin typeface="Calibri" pitchFamily="34" charset="0"/>
                <a:cs typeface="Calibri" pitchFamily="34" charset="0"/>
              </a:rPr>
              <a:t>não estão sujeitas à exigência de manter farmacêutico</a:t>
            </a:r>
            <a:r>
              <a:rPr lang="pt-BR" sz="2800" i="1" dirty="0" smtClean="0">
                <a:latin typeface="Calibri" pitchFamily="34" charset="0"/>
                <a:cs typeface="Calibri" pitchFamily="34" charset="0"/>
              </a:rPr>
              <a:t>.”</a:t>
            </a:r>
            <a:r>
              <a:rPr lang="pt-BR" sz="2800" i="1" dirty="0" smtClean="0"/>
              <a:t> </a:t>
            </a:r>
            <a:endParaRPr lang="pt-BR" sz="2800" dirty="0"/>
          </a:p>
        </p:txBody>
      </p:sp>
    </p:spTree>
    <p:extLst>
      <p:ext uri="{BB962C8B-B14F-4D97-AF65-F5344CB8AC3E}">
        <p14:creationId xmlns="" xmlns:p14="http://schemas.microsoft.com/office/powerpoint/2010/main" val="178096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184223"/>
            <a:ext cx="8229600" cy="5126635"/>
          </a:xfrm>
        </p:spPr>
        <p:txBody>
          <a:bodyPr>
            <a:noAutofit/>
          </a:bodyPr>
          <a:lstStyle/>
          <a:p>
            <a:pPr marL="0" indent="0" algn="just">
              <a:buNone/>
            </a:pPr>
            <a:r>
              <a:rPr lang="pt-BR" sz="2000" b="1" dirty="0" smtClean="0">
                <a:latin typeface="Calibri" pitchFamily="34" charset="0"/>
                <a:cs typeface="Calibri" pitchFamily="34" charset="0"/>
              </a:rPr>
              <a:t>Julgados do STJ e Tribunais Regionais Federais:</a:t>
            </a:r>
          </a:p>
          <a:p>
            <a:pPr marL="0" indent="0" algn="just">
              <a:buNone/>
            </a:pPr>
            <a:endParaRPr lang="pt-BR" sz="2000" dirty="0" smtClean="0">
              <a:latin typeface="Calibri" pitchFamily="34" charset="0"/>
              <a:cs typeface="Calibri" pitchFamily="34" charset="0"/>
            </a:endParaRPr>
          </a:p>
          <a:p>
            <a:pPr marL="0" indent="0" algn="just">
              <a:buNone/>
            </a:pPr>
            <a:r>
              <a:rPr lang="pt-BR" sz="2000" i="1" dirty="0" smtClean="0">
                <a:latin typeface="Calibri" pitchFamily="34" charset="0"/>
                <a:cs typeface="Calibri" pitchFamily="34" charset="0"/>
              </a:rPr>
              <a:t>EMENTA: ADMINISTRATIVO. PROCESSUAL CIVIL. REPRESENTATIVO DA CONTROVÉRSIA. ART. 543-C DO CPC. </a:t>
            </a:r>
            <a:r>
              <a:rPr lang="pt-BR" sz="2000" b="1" i="1" dirty="0" smtClean="0">
                <a:latin typeface="Calibri" pitchFamily="34" charset="0"/>
                <a:cs typeface="Calibri" pitchFamily="34" charset="0"/>
              </a:rPr>
              <a:t>CONSELHO REGIONAL DE FARMÁCIA. DISPENSÁRIO DE MEDICAMENTOS. PRESENÇA DE FARMACÊUTICO. DESNECESSIDADE. ROL TAXATIVO NO ART. 15 DA LEI N. 5.991/73. OBRIGAÇÃO POR REGULAMENTO. DESBORDO DOS LIMITES LEGAIS. ILEGALIDADE. SÚMULA 140 DO EXTINTO TFR.</a:t>
            </a:r>
            <a:r>
              <a:rPr lang="pt-BR" sz="2000" i="1" dirty="0" smtClean="0">
                <a:latin typeface="Calibri" pitchFamily="34" charset="0"/>
                <a:cs typeface="Calibri" pitchFamily="34" charset="0"/>
              </a:rPr>
              <a:t> MATÉRIA PACIFICADA NO STJ.</a:t>
            </a:r>
            <a:endParaRPr lang="pt-BR" sz="2000" dirty="0" smtClean="0">
              <a:latin typeface="Calibri" pitchFamily="34" charset="0"/>
              <a:cs typeface="Calibri" pitchFamily="34" charset="0"/>
            </a:endParaRPr>
          </a:p>
          <a:p>
            <a:pPr marL="0" indent="0" algn="just">
              <a:buNone/>
            </a:pPr>
            <a:r>
              <a:rPr lang="pt-BR" sz="2000" i="1" dirty="0" smtClean="0">
                <a:latin typeface="Calibri" pitchFamily="34" charset="0"/>
                <a:cs typeface="Calibri" pitchFamily="34" charset="0"/>
              </a:rPr>
              <a:t>1. Cuida-se de recurso especial representativo da controvérsia, fundado no art. 543-C do Código de Processo Civil sobre a obrigatoriedade, ou não, da presença de farmacêutico responsável em dispensário de medicamentos de hospitais e clínicas públicos, ou privados, por força da Lei n. 5.991/73.</a:t>
            </a:r>
            <a:endParaRPr lang="pt-BR" sz="2000" dirty="0" smtClean="0">
              <a:latin typeface="Calibri" pitchFamily="34" charset="0"/>
              <a:cs typeface="Calibri" pitchFamily="34" charset="0"/>
            </a:endParaRPr>
          </a:p>
          <a:p>
            <a:pPr marL="0" indent="0" algn="just">
              <a:buNone/>
            </a:pPr>
            <a:r>
              <a:rPr lang="pt-BR" sz="2000" i="1" dirty="0" smtClean="0">
                <a:latin typeface="Calibri" pitchFamily="34" charset="0"/>
                <a:cs typeface="Calibri" pitchFamily="34" charset="0"/>
              </a:rPr>
              <a:t>2. </a:t>
            </a:r>
            <a:r>
              <a:rPr lang="pt-BR" sz="2000" b="1" i="1" dirty="0" smtClean="0">
                <a:latin typeface="Calibri" pitchFamily="34" charset="0"/>
                <a:cs typeface="Calibri" pitchFamily="34" charset="0"/>
              </a:rPr>
              <a:t>Não é obrigatória a presença de farmacêutico em dispensário de medicamentos, conforme o inciso XIV do art. 4º da Lei n. 5.991/73,</a:t>
            </a:r>
            <a:r>
              <a:rPr lang="pt-BR" sz="2000" i="1" dirty="0" smtClean="0">
                <a:latin typeface="Calibri" pitchFamily="34" charset="0"/>
                <a:cs typeface="Calibri" pitchFamily="34" charset="0"/>
              </a:rPr>
              <a:t> </a:t>
            </a:r>
            <a:r>
              <a:rPr lang="pt-BR" sz="2000" b="1" i="1" dirty="0" smtClean="0">
                <a:latin typeface="Calibri" pitchFamily="34" charset="0"/>
                <a:cs typeface="Calibri" pitchFamily="34" charset="0"/>
              </a:rPr>
              <a:t>pois não é possível criar a postulada obrigação por meio da interpretação sistemática dos </a:t>
            </a:r>
            <a:r>
              <a:rPr lang="pt-BR" sz="2000" b="1" i="1" dirty="0" err="1" smtClean="0">
                <a:latin typeface="Calibri" pitchFamily="34" charset="0"/>
                <a:cs typeface="Calibri" pitchFamily="34" charset="0"/>
              </a:rPr>
              <a:t>arts</a:t>
            </a:r>
            <a:r>
              <a:rPr lang="pt-BR" sz="2000" b="1" i="1" dirty="0" smtClean="0">
                <a:latin typeface="Calibri" pitchFamily="34" charset="0"/>
                <a:cs typeface="Calibri" pitchFamily="34" charset="0"/>
              </a:rPr>
              <a:t>. 15 e 19 do referido diploma legal.</a:t>
            </a:r>
            <a:endParaRPr lang="pt-BR" sz="2000" dirty="0" smtClean="0">
              <a:latin typeface="Calibri" pitchFamily="34" charset="0"/>
              <a:cs typeface="Calibri" pitchFamily="34" charset="0"/>
            </a:endParaRPr>
          </a:p>
          <a:p>
            <a:pPr marL="0" indent="0" algn="just">
              <a:buNone/>
            </a:pPr>
            <a:r>
              <a:rPr lang="pt-BR" sz="2000" b="1" dirty="0" smtClean="0">
                <a:latin typeface="Calibri" pitchFamily="34" charset="0"/>
                <a:cs typeface="Calibri" pitchFamily="34" charset="0"/>
              </a:rPr>
              <a:t> </a:t>
            </a:r>
            <a:endParaRPr lang="pt-BR" sz="2000" dirty="0">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55000" lnSpcReduction="20000"/>
          </a:bodyPr>
          <a:lstStyle/>
          <a:p>
            <a:pPr marL="0" indent="0" algn="just">
              <a:buNone/>
            </a:pPr>
            <a:r>
              <a:rPr lang="pt-BR" i="1" dirty="0" smtClean="0">
                <a:latin typeface="Calibri" pitchFamily="34" charset="0"/>
                <a:cs typeface="Calibri" pitchFamily="34" charset="0"/>
              </a:rPr>
              <a:t>3. </a:t>
            </a:r>
            <a:r>
              <a:rPr lang="pt-BR" b="1" i="1" dirty="0" smtClean="0">
                <a:latin typeface="Calibri" pitchFamily="34" charset="0"/>
                <a:cs typeface="Calibri" pitchFamily="34" charset="0"/>
              </a:rPr>
              <a:t>Ademais, se eventual dispositivo regulamentar, tal como o Decreto n. 793, de 5 de abril de 1993 (que alterou o Decreto n. 74.170, de 10 de junho de 1974), fixar tal obrigação ultrapassará os limites da lei, porquanto desbordará o evidente rol taxativo fixado na Lei n. 5.991/73.</a:t>
            </a:r>
            <a:endParaRPr lang="pt-BR" dirty="0" smtClean="0">
              <a:latin typeface="Calibri" pitchFamily="34" charset="0"/>
              <a:cs typeface="Calibri" pitchFamily="34" charset="0"/>
            </a:endParaRPr>
          </a:p>
          <a:p>
            <a:pPr marL="0" indent="0" algn="just">
              <a:buNone/>
            </a:pPr>
            <a:r>
              <a:rPr lang="pt-BR" i="1" dirty="0" smtClean="0">
                <a:latin typeface="Calibri" pitchFamily="34" charset="0"/>
                <a:cs typeface="Calibri" pitchFamily="34" charset="0"/>
              </a:rPr>
              <a:t>5. </a:t>
            </a:r>
            <a:r>
              <a:rPr lang="pt-BR" b="1" i="1" dirty="0" smtClean="0">
                <a:latin typeface="Calibri" pitchFamily="34" charset="0"/>
                <a:cs typeface="Calibri" pitchFamily="34" charset="0"/>
              </a:rPr>
              <a:t>O teor da Súmula 140/TFR - e a desobrigação de manter profissional farmacêutico - deve ser entendido a partir da regulamentação existente, pela qual o conceito de dispensário atinge somente "pequena unidade hospitalar ou equivalente" (art. 4º, XV, da Lei n. 5.991/73)</a:t>
            </a:r>
            <a:r>
              <a:rPr lang="pt-BR" i="1" dirty="0" smtClean="0">
                <a:latin typeface="Calibri" pitchFamily="34" charset="0"/>
                <a:cs typeface="Calibri" pitchFamily="34" charset="0"/>
              </a:rPr>
              <a:t>; </a:t>
            </a:r>
            <a:r>
              <a:rPr lang="pt-BR" b="1" i="1" dirty="0" smtClean="0">
                <a:latin typeface="Calibri" pitchFamily="34" charset="0"/>
                <a:cs typeface="Calibri" pitchFamily="34" charset="0"/>
              </a:rPr>
              <a:t>atualmente, é considerada como pequena a unidade hospitalar com até 50 (</a:t>
            </a:r>
            <a:r>
              <a:rPr lang="pt-BR" b="1" i="1" dirty="0" err="1" smtClean="0">
                <a:latin typeface="Calibri" pitchFamily="34" charset="0"/>
                <a:cs typeface="Calibri" pitchFamily="34" charset="0"/>
              </a:rPr>
              <a:t>cinquenta</a:t>
            </a:r>
            <a:r>
              <a:rPr lang="pt-BR" b="1" i="1" dirty="0" smtClean="0">
                <a:latin typeface="Calibri" pitchFamily="34" charset="0"/>
                <a:cs typeface="Calibri" pitchFamily="34" charset="0"/>
              </a:rPr>
              <a:t>) leitos, ao teor da regulamentação específica do Ministério da Saúde</a:t>
            </a:r>
            <a:r>
              <a:rPr lang="pt-BR" i="1" dirty="0" smtClean="0">
                <a:latin typeface="Calibri" pitchFamily="34" charset="0"/>
                <a:cs typeface="Calibri" pitchFamily="34" charset="0"/>
              </a:rPr>
              <a:t>; os hospitais e equivalentes, com mais de 50 (</a:t>
            </a:r>
            <a:r>
              <a:rPr lang="pt-BR" i="1" dirty="0" err="1" smtClean="0">
                <a:latin typeface="Calibri" pitchFamily="34" charset="0"/>
                <a:cs typeface="Calibri" pitchFamily="34" charset="0"/>
              </a:rPr>
              <a:t>cinquenta</a:t>
            </a:r>
            <a:r>
              <a:rPr lang="pt-BR" i="1" dirty="0" smtClean="0">
                <a:latin typeface="Calibri" pitchFamily="34" charset="0"/>
                <a:cs typeface="Calibri" pitchFamily="34" charset="0"/>
              </a:rPr>
              <a:t>) leitos, realizam a dispensação de medicamentos por meio de farmácias e drogarias e, portanto, são obrigados a manter farmacêutico credenciado pelo Conselho Profissional, como bem indicado no voto-vista do Min. </a:t>
            </a:r>
            <a:r>
              <a:rPr lang="pt-BR" i="1" dirty="0" err="1" smtClean="0">
                <a:latin typeface="Calibri" pitchFamily="34" charset="0"/>
                <a:cs typeface="Calibri" pitchFamily="34" charset="0"/>
              </a:rPr>
              <a:t>Teori</a:t>
            </a:r>
            <a:r>
              <a:rPr lang="pt-BR" i="1" dirty="0" smtClean="0">
                <a:latin typeface="Calibri" pitchFamily="34" charset="0"/>
                <a:cs typeface="Calibri" pitchFamily="34" charset="0"/>
              </a:rPr>
              <a:t> Zavascki, incorporado aos presentes fundamentos.</a:t>
            </a:r>
            <a:endParaRPr lang="pt-BR" dirty="0" smtClean="0">
              <a:latin typeface="Calibri" pitchFamily="34" charset="0"/>
              <a:cs typeface="Calibri" pitchFamily="34" charset="0"/>
            </a:endParaRPr>
          </a:p>
          <a:p>
            <a:pPr marL="0" indent="0" algn="just">
              <a:buNone/>
            </a:pPr>
            <a:r>
              <a:rPr lang="pt-BR" i="1" dirty="0" smtClean="0">
                <a:latin typeface="Calibri" pitchFamily="34" charset="0"/>
                <a:cs typeface="Calibri" pitchFamily="34" charset="0"/>
              </a:rPr>
              <a:t>6. Recurso sujeito ao regime do art. 543-C do CPC, combinado com a Resolução STJ 08/2008. Recurso especial </a:t>
            </a:r>
            <a:r>
              <a:rPr lang="pt-BR" i="1" dirty="0" err="1" smtClean="0">
                <a:latin typeface="Calibri" pitchFamily="34" charset="0"/>
                <a:cs typeface="Calibri" pitchFamily="34" charset="0"/>
              </a:rPr>
              <a:t>improvido</a:t>
            </a:r>
            <a:r>
              <a:rPr lang="pt-BR" i="1" dirty="0" smtClean="0">
                <a:latin typeface="Calibri" pitchFamily="34" charset="0"/>
                <a:cs typeface="Calibri" pitchFamily="34" charset="0"/>
              </a:rPr>
              <a:t>. </a:t>
            </a:r>
            <a:r>
              <a:rPr lang="pt-BR" dirty="0" smtClean="0">
                <a:latin typeface="Calibri" pitchFamily="34" charset="0"/>
                <a:cs typeface="Calibri" pitchFamily="34" charset="0"/>
              </a:rPr>
              <a:t>(</a:t>
            </a:r>
            <a:r>
              <a:rPr lang="pt-BR" b="1" dirty="0" smtClean="0">
                <a:latin typeface="Calibri" pitchFamily="34" charset="0"/>
                <a:cs typeface="Calibri" pitchFamily="34" charset="0"/>
              </a:rPr>
              <a:t>STJ</a:t>
            </a:r>
            <a:r>
              <a:rPr lang="pt-BR" dirty="0" smtClean="0">
                <a:latin typeface="Calibri" pitchFamily="34" charset="0"/>
                <a:cs typeface="Calibri" pitchFamily="34" charset="0"/>
              </a:rPr>
              <a:t>, </a:t>
            </a:r>
            <a:r>
              <a:rPr lang="pt-BR" b="1" dirty="0" err="1" smtClean="0">
                <a:latin typeface="Calibri" pitchFamily="34" charset="0"/>
                <a:cs typeface="Calibri" pitchFamily="34" charset="0"/>
              </a:rPr>
              <a:t>REsp</a:t>
            </a:r>
            <a:r>
              <a:rPr lang="pt-BR" b="1" dirty="0" smtClean="0">
                <a:latin typeface="Calibri" pitchFamily="34" charset="0"/>
                <a:cs typeface="Calibri" pitchFamily="34" charset="0"/>
              </a:rPr>
              <a:t> 1110906/SP </a:t>
            </a:r>
            <a:r>
              <a:rPr lang="pt-BR" dirty="0" smtClean="0">
                <a:latin typeface="Calibri" pitchFamily="34" charset="0"/>
                <a:cs typeface="Calibri" pitchFamily="34" charset="0"/>
              </a:rPr>
              <a:t>– Recurso especial 2009/0016194-9, PRIMEIRA SEÇÃO, Relator Ministro HUMBERTO MARTINS, </a:t>
            </a:r>
            <a:r>
              <a:rPr lang="pt-BR" dirty="0" err="1" smtClean="0">
                <a:latin typeface="Calibri" pitchFamily="34" charset="0"/>
                <a:cs typeface="Calibri" pitchFamily="34" charset="0"/>
              </a:rPr>
              <a:t>DJe</a:t>
            </a:r>
            <a:r>
              <a:rPr lang="pt-BR" dirty="0" smtClean="0">
                <a:latin typeface="Calibri" pitchFamily="34" charset="0"/>
                <a:cs typeface="Calibri" pitchFamily="34" charset="0"/>
              </a:rPr>
              <a:t> 07/08/2012) (grifo nosso)</a:t>
            </a:r>
          </a:p>
          <a:p>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259174"/>
            <a:ext cx="8229600" cy="5111646"/>
          </a:xfrm>
        </p:spPr>
        <p:txBody>
          <a:bodyPr>
            <a:normAutofit fontScale="32500" lnSpcReduction="20000"/>
          </a:bodyPr>
          <a:lstStyle/>
          <a:p>
            <a:pPr marL="0" indent="0">
              <a:buNone/>
            </a:pPr>
            <a:endParaRPr lang="pt-BR" sz="5800" dirty="0" smtClean="0"/>
          </a:p>
          <a:p>
            <a:pPr marL="0" indent="0" algn="just">
              <a:buNone/>
            </a:pPr>
            <a:r>
              <a:rPr lang="pt-BR" sz="5800" i="1" dirty="0" smtClean="0">
                <a:latin typeface="Calibri" pitchFamily="34" charset="0"/>
                <a:cs typeface="Calibri" pitchFamily="34" charset="0"/>
              </a:rPr>
              <a:t>EMENTA: PROCESSO CIVIL E ADMINISTRATIVO. </a:t>
            </a:r>
            <a:r>
              <a:rPr lang="pt-BR" sz="5800" b="1" i="1" dirty="0" smtClean="0">
                <a:latin typeface="Calibri" pitchFamily="34" charset="0"/>
                <a:cs typeface="Calibri" pitchFamily="34" charset="0"/>
              </a:rPr>
              <a:t>AGRAVO INTERNO NO RECURSO ESPECIAL. CONSELHOS PROFISSIONAIS. MANDADO DE SEGURANÇA NA ORIGEM</a:t>
            </a:r>
            <a:r>
              <a:rPr lang="pt-BR" sz="5800" i="1" dirty="0" smtClean="0">
                <a:latin typeface="Calibri" pitchFamily="34" charset="0"/>
                <a:cs typeface="Calibri" pitchFamily="34" charset="0"/>
              </a:rPr>
              <a:t>. ARTS. 165, 458 E 535 DO CPC/1973. INOCORRÊNCIA DE OMISSÃO. </a:t>
            </a:r>
            <a:r>
              <a:rPr lang="pt-BR" sz="5800" b="1" i="1" dirty="0" smtClean="0">
                <a:latin typeface="Calibri" pitchFamily="34" charset="0"/>
                <a:cs typeface="Calibri" pitchFamily="34" charset="0"/>
              </a:rPr>
              <a:t>RESPONSÁVEL TÉCNICO FARMACÊUTICO EM DISPENSÁRIO DE MEDICAMENTOS. DESNECESSIDADE. RESP 1.110.906/SP, REL.  MIN. HUMBERTO MARTINS, DJE 7.8.2012</a:t>
            </a:r>
            <a:r>
              <a:rPr lang="pt-BR" sz="5800" i="1" dirty="0" smtClean="0">
                <a:latin typeface="Calibri" pitchFamily="34" charset="0"/>
                <a:cs typeface="Calibri" pitchFamily="34" charset="0"/>
              </a:rPr>
              <a:t>, SUJEITO AO REGIME   DO ART.  543-C DO CPC/73.  AGRAVO INTERNO DO CONSELHO DESPROVIDO.</a:t>
            </a:r>
            <a:endParaRPr lang="pt-BR" sz="5800" dirty="0" smtClean="0">
              <a:latin typeface="Calibri" pitchFamily="34" charset="0"/>
              <a:cs typeface="Calibri" pitchFamily="34" charset="0"/>
            </a:endParaRPr>
          </a:p>
          <a:p>
            <a:pPr marL="0" indent="0" algn="just">
              <a:buNone/>
            </a:pPr>
            <a:r>
              <a:rPr lang="pt-BR" sz="5800" i="1" dirty="0" smtClean="0">
                <a:latin typeface="Calibri" pitchFamily="34" charset="0"/>
                <a:cs typeface="Calibri" pitchFamily="34" charset="0"/>
              </a:rPr>
              <a:t>1. </a:t>
            </a:r>
            <a:r>
              <a:rPr lang="pt-BR" sz="5800" b="1" i="1" dirty="0" smtClean="0">
                <a:latin typeface="Calibri" pitchFamily="34" charset="0"/>
                <a:cs typeface="Calibri" pitchFamily="34" charset="0"/>
              </a:rPr>
              <a:t>O Tribunal de origem concluiu se tratar o ora agravado de simples dispensário de medicamentos, estando em conformidade com a jurisprudência desta Corte, firmada no julgamento do </a:t>
            </a:r>
            <a:r>
              <a:rPr lang="pt-BR" sz="5800" b="1" i="1" dirty="0" err="1" smtClean="0">
                <a:latin typeface="Calibri" pitchFamily="34" charset="0"/>
                <a:cs typeface="Calibri" pitchFamily="34" charset="0"/>
              </a:rPr>
              <a:t>REsp</a:t>
            </a:r>
            <a:r>
              <a:rPr lang="pt-BR" sz="5800" b="1" i="1" dirty="0" smtClean="0">
                <a:latin typeface="Calibri" pitchFamily="34" charset="0"/>
                <a:cs typeface="Calibri" pitchFamily="34" charset="0"/>
              </a:rPr>
              <a:t>. 1.110.906/SP</a:t>
            </a:r>
            <a:r>
              <a:rPr lang="pt-BR" sz="5800" i="1" dirty="0" smtClean="0">
                <a:latin typeface="Calibri" pitchFamily="34" charset="0"/>
                <a:cs typeface="Calibri" pitchFamily="34" charset="0"/>
              </a:rPr>
              <a:t>, Rel.  Min. HUMBERTO MARTINS, </a:t>
            </a:r>
            <a:r>
              <a:rPr lang="pt-BR" sz="5800" i="1" dirty="0" err="1" smtClean="0">
                <a:latin typeface="Calibri" pitchFamily="34" charset="0"/>
                <a:cs typeface="Calibri" pitchFamily="34" charset="0"/>
              </a:rPr>
              <a:t>DJe</a:t>
            </a:r>
            <a:r>
              <a:rPr lang="pt-BR" sz="5800" i="1" dirty="0" smtClean="0">
                <a:latin typeface="Calibri" pitchFamily="34" charset="0"/>
                <a:cs typeface="Calibri" pitchFamily="34" charset="0"/>
              </a:rPr>
              <a:t> 7.8.2012, sujeito ao regime do art. 543-C do CPC/1973, </a:t>
            </a:r>
            <a:r>
              <a:rPr lang="pt-BR" sz="5800" b="1" i="1" dirty="0" smtClean="0">
                <a:latin typeface="Calibri" pitchFamily="34" charset="0"/>
                <a:cs typeface="Calibri" pitchFamily="34" charset="0"/>
              </a:rPr>
              <a:t>segundo a qual não é obrigatória a presença de farmacêutico em dispensário de medicamentos de hospital ou de clínica.</a:t>
            </a:r>
            <a:r>
              <a:rPr lang="pt-BR" sz="5800" i="1" dirty="0" smtClean="0">
                <a:latin typeface="Calibri" pitchFamily="34" charset="0"/>
                <a:cs typeface="Calibri" pitchFamily="34" charset="0"/>
              </a:rPr>
              <a:t>  </a:t>
            </a:r>
            <a:r>
              <a:rPr lang="en-US" sz="5800" i="1" dirty="0" err="1" smtClean="0">
                <a:latin typeface="Calibri" pitchFamily="34" charset="0"/>
                <a:cs typeface="Calibri" pitchFamily="34" charset="0"/>
              </a:rPr>
              <a:t>Precedentes</a:t>
            </a:r>
            <a:r>
              <a:rPr lang="en-US" sz="5800" i="1" dirty="0" smtClean="0">
                <a:latin typeface="Calibri" pitchFamily="34" charset="0"/>
                <a:cs typeface="Calibri" pitchFamily="34" charset="0"/>
              </a:rPr>
              <a:t>:  </a:t>
            </a:r>
            <a:r>
              <a:rPr lang="en-US" sz="5800" i="1" dirty="0" err="1" smtClean="0">
                <a:latin typeface="Calibri" pitchFamily="34" charset="0"/>
                <a:cs typeface="Calibri" pitchFamily="34" charset="0"/>
              </a:rPr>
              <a:t>AgRg</a:t>
            </a:r>
            <a:r>
              <a:rPr lang="en-US" sz="5800" i="1" dirty="0" smtClean="0">
                <a:latin typeface="Calibri" pitchFamily="34" charset="0"/>
                <a:cs typeface="Calibri" pitchFamily="34" charset="0"/>
              </a:rPr>
              <a:t> no </a:t>
            </a:r>
            <a:r>
              <a:rPr lang="en-US" sz="5800" i="1" dirty="0" err="1" smtClean="0">
                <a:latin typeface="Calibri" pitchFamily="34" charset="0"/>
                <a:cs typeface="Calibri" pitchFamily="34" charset="0"/>
              </a:rPr>
              <a:t>AREsp</a:t>
            </a:r>
            <a:r>
              <a:rPr lang="en-US" sz="5800" i="1" dirty="0" smtClean="0">
                <a:latin typeface="Calibri" pitchFamily="34" charset="0"/>
                <a:cs typeface="Calibri" pitchFamily="34" charset="0"/>
              </a:rPr>
              <a:t>. 518.115/SP, Rel. Min. HERMAN BENJAMIN, </a:t>
            </a:r>
            <a:r>
              <a:rPr lang="en-US" sz="5800" i="1" dirty="0" err="1" smtClean="0">
                <a:latin typeface="Calibri" pitchFamily="34" charset="0"/>
                <a:cs typeface="Calibri" pitchFamily="34" charset="0"/>
              </a:rPr>
              <a:t>DJe</a:t>
            </a:r>
            <a:r>
              <a:rPr lang="en-US" sz="5800" i="1" dirty="0" smtClean="0">
                <a:latin typeface="Calibri" pitchFamily="34" charset="0"/>
                <a:cs typeface="Calibri" pitchFamily="34" charset="0"/>
              </a:rPr>
              <a:t> 24.9.2014; </a:t>
            </a:r>
            <a:r>
              <a:rPr lang="en-US" sz="5800" i="1" dirty="0" err="1" smtClean="0">
                <a:latin typeface="Calibri" pitchFamily="34" charset="0"/>
                <a:cs typeface="Calibri" pitchFamily="34" charset="0"/>
              </a:rPr>
              <a:t>AgRg</a:t>
            </a:r>
            <a:r>
              <a:rPr lang="en-US" sz="5800" i="1" dirty="0" smtClean="0">
                <a:latin typeface="Calibri" pitchFamily="34" charset="0"/>
                <a:cs typeface="Calibri" pitchFamily="34" charset="0"/>
              </a:rPr>
              <a:t> no </a:t>
            </a:r>
            <a:r>
              <a:rPr lang="en-US" sz="5800" i="1" dirty="0" err="1" smtClean="0">
                <a:latin typeface="Calibri" pitchFamily="34" charset="0"/>
                <a:cs typeface="Calibri" pitchFamily="34" charset="0"/>
              </a:rPr>
              <a:t>REsp.</a:t>
            </a:r>
            <a:r>
              <a:rPr lang="en-US" sz="5800" i="1" dirty="0" smtClean="0">
                <a:latin typeface="Calibri" pitchFamily="34" charset="0"/>
                <a:cs typeface="Calibri" pitchFamily="34" charset="0"/>
              </a:rPr>
              <a:t> 1.304.384/SP, Rel. </a:t>
            </a:r>
            <a:r>
              <a:rPr lang="pt-BR" sz="5800" i="1" dirty="0" smtClean="0">
                <a:latin typeface="Calibri" pitchFamily="34" charset="0"/>
                <a:cs typeface="Calibri" pitchFamily="34" charset="0"/>
              </a:rPr>
              <a:t>Min. BENEDITO GONÇALVES, </a:t>
            </a:r>
            <a:r>
              <a:rPr lang="pt-BR" sz="5800" i="1" dirty="0" err="1" smtClean="0">
                <a:latin typeface="Calibri" pitchFamily="34" charset="0"/>
                <a:cs typeface="Calibri" pitchFamily="34" charset="0"/>
              </a:rPr>
              <a:t>DJe</a:t>
            </a:r>
            <a:r>
              <a:rPr lang="pt-BR" sz="5800" i="1" dirty="0" smtClean="0">
                <a:latin typeface="Calibri" pitchFamily="34" charset="0"/>
                <a:cs typeface="Calibri" pitchFamily="34" charset="0"/>
              </a:rPr>
              <a:t> 6.3.2014.</a:t>
            </a:r>
            <a:endParaRPr lang="pt-BR" sz="5800" dirty="0" smtClean="0">
              <a:latin typeface="Calibri" pitchFamily="34" charset="0"/>
              <a:cs typeface="Calibri" pitchFamily="34" charset="0"/>
            </a:endParaRPr>
          </a:p>
          <a:p>
            <a:pPr marL="0" indent="0" algn="just">
              <a:buNone/>
            </a:pPr>
            <a:r>
              <a:rPr lang="pt-BR" sz="5800" i="1" dirty="0" smtClean="0">
                <a:latin typeface="Calibri" pitchFamily="34" charset="0"/>
                <a:cs typeface="Calibri" pitchFamily="34" charset="0"/>
              </a:rPr>
              <a:t>2.   Agravo Interno do Conselho desprovido. </a:t>
            </a:r>
            <a:r>
              <a:rPr lang="pt-BR" sz="5800" dirty="0" smtClean="0">
                <a:latin typeface="Calibri" pitchFamily="34" charset="0"/>
                <a:cs typeface="Calibri" pitchFamily="34" charset="0"/>
              </a:rPr>
              <a:t>(</a:t>
            </a:r>
            <a:r>
              <a:rPr lang="pt-BR" sz="5800" b="1" dirty="0" smtClean="0">
                <a:latin typeface="Calibri" pitchFamily="34" charset="0"/>
                <a:cs typeface="Calibri" pitchFamily="34" charset="0"/>
              </a:rPr>
              <a:t>STJ</a:t>
            </a:r>
            <a:r>
              <a:rPr lang="pt-BR" sz="5800" dirty="0" smtClean="0">
                <a:latin typeface="Calibri" pitchFamily="34" charset="0"/>
                <a:cs typeface="Calibri" pitchFamily="34" charset="0"/>
              </a:rPr>
              <a:t>, </a:t>
            </a:r>
            <a:r>
              <a:rPr lang="pt-BR" sz="5800" dirty="0" err="1" smtClean="0">
                <a:latin typeface="Calibri" pitchFamily="34" charset="0"/>
                <a:cs typeface="Calibri" pitchFamily="34" charset="0"/>
              </a:rPr>
              <a:t>AgInt</a:t>
            </a:r>
            <a:r>
              <a:rPr lang="pt-BR" sz="5800" dirty="0" smtClean="0">
                <a:latin typeface="Calibri" pitchFamily="34" charset="0"/>
                <a:cs typeface="Calibri" pitchFamily="34" charset="0"/>
              </a:rPr>
              <a:t> no </a:t>
            </a:r>
            <a:r>
              <a:rPr lang="pt-BR" sz="5800" dirty="0" err="1" smtClean="0">
                <a:latin typeface="Calibri" pitchFamily="34" charset="0"/>
                <a:cs typeface="Calibri" pitchFamily="34" charset="0"/>
              </a:rPr>
              <a:t>REsp</a:t>
            </a:r>
            <a:r>
              <a:rPr lang="pt-BR" sz="5800" dirty="0" smtClean="0">
                <a:latin typeface="Calibri" pitchFamily="34" charset="0"/>
                <a:cs typeface="Calibri" pitchFamily="34" charset="0"/>
              </a:rPr>
              <a:t> 1620580/SP AGRAVO INTERNO NO RECURSO ESPECIAL</a:t>
            </a:r>
            <a:br>
              <a:rPr lang="pt-BR" sz="5800" dirty="0" smtClean="0">
                <a:latin typeface="Calibri" pitchFamily="34" charset="0"/>
                <a:cs typeface="Calibri" pitchFamily="34" charset="0"/>
              </a:rPr>
            </a:br>
            <a:r>
              <a:rPr lang="pt-BR" sz="5800" dirty="0" smtClean="0">
                <a:latin typeface="Calibri" pitchFamily="34" charset="0"/>
                <a:cs typeface="Calibri" pitchFamily="34" charset="0"/>
              </a:rPr>
              <a:t>2016/0216797-6, PRIMEIRA TURMA, Relator Ministro Napoleão Nunes Maia Filho, </a:t>
            </a:r>
            <a:r>
              <a:rPr lang="pt-BR" sz="5800" dirty="0" err="1" smtClean="0">
                <a:latin typeface="Calibri" pitchFamily="34" charset="0"/>
                <a:cs typeface="Calibri" pitchFamily="34" charset="0"/>
              </a:rPr>
              <a:t>DJe</a:t>
            </a:r>
            <a:r>
              <a:rPr lang="pt-BR" sz="5800" dirty="0" smtClean="0">
                <a:latin typeface="Calibri" pitchFamily="34" charset="0"/>
                <a:cs typeface="Calibri" pitchFamily="34" charset="0"/>
              </a:rPr>
              <a:t> 04/05/2017) (grifo nosso)</a:t>
            </a:r>
          </a:p>
          <a:p>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p:cNvSpPr>
            <a:spLocks noGrp="1"/>
          </p:cNvSpPr>
          <p:nvPr>
            <p:ph idx="1"/>
          </p:nvPr>
        </p:nvSpPr>
        <p:spPr>
          <a:xfrm>
            <a:off x="457200" y="1280160"/>
            <a:ext cx="8476938" cy="4846003"/>
          </a:xfrm>
        </p:spPr>
        <p:txBody>
          <a:bodyPr>
            <a:normAutofit fontScale="25000" lnSpcReduction="20000"/>
          </a:bodyPr>
          <a:lstStyle/>
          <a:p>
            <a:pPr marL="0" indent="0" algn="just">
              <a:buNone/>
            </a:pPr>
            <a:r>
              <a:rPr lang="pt-BR" sz="6400" i="1" dirty="0" smtClean="0">
                <a:latin typeface="Calibri" pitchFamily="34" charset="0"/>
                <a:cs typeface="Calibri" pitchFamily="34" charset="0"/>
              </a:rPr>
              <a:t>PROCESSUAL CIVIL. ADMINISTRATIVO. EMBARGOS À EXECUÇÃO FISCAL. </a:t>
            </a:r>
            <a:r>
              <a:rPr lang="pt-BR" sz="6400" b="1" i="1" dirty="0" smtClean="0">
                <a:latin typeface="Calibri" pitchFamily="34" charset="0"/>
                <a:cs typeface="Calibri" pitchFamily="34" charset="0"/>
              </a:rPr>
              <a:t>UNIDADE DE SAÚDE MUNICIPAL. MANUTENÇÃO DE PROFISSIONAL FARMACÊUTICO NO DISPENSÁRIO DE MEDICAMENTOS. UNIDADE HOSPITALAR QUE NÃO POSSUI LEITOS. DESNECESSIDADE</a:t>
            </a:r>
            <a:r>
              <a:rPr lang="pt-BR" sz="6400" i="1" dirty="0" smtClean="0">
                <a:latin typeface="Calibri" pitchFamily="34" charset="0"/>
                <a:cs typeface="Calibri" pitchFamily="34" charset="0"/>
              </a:rPr>
              <a:t>. IMPROVIMENTO. MANUTENÇÃO DA SENTENÇA.</a:t>
            </a:r>
            <a:endParaRPr lang="pt-BR" sz="6400" dirty="0" smtClean="0">
              <a:latin typeface="Calibri" pitchFamily="34" charset="0"/>
              <a:cs typeface="Calibri" pitchFamily="34" charset="0"/>
            </a:endParaRPr>
          </a:p>
          <a:p>
            <a:pPr marL="0" indent="0" algn="just">
              <a:buNone/>
            </a:pPr>
            <a:r>
              <a:rPr lang="pt-BR" sz="6400" i="1" dirty="0" smtClean="0">
                <a:latin typeface="Calibri" pitchFamily="34" charset="0"/>
                <a:cs typeface="Calibri" pitchFamily="34" charset="0"/>
              </a:rPr>
              <a:t>(...)</a:t>
            </a:r>
            <a:endParaRPr lang="pt-BR" sz="6400" dirty="0" smtClean="0">
              <a:latin typeface="Calibri" pitchFamily="34" charset="0"/>
              <a:cs typeface="Calibri" pitchFamily="34" charset="0"/>
            </a:endParaRPr>
          </a:p>
          <a:p>
            <a:pPr marL="0" indent="0" algn="just">
              <a:buNone/>
            </a:pPr>
            <a:r>
              <a:rPr lang="pt-BR" sz="6400" i="1" dirty="0" smtClean="0">
                <a:latin typeface="Calibri" pitchFamily="34" charset="0"/>
                <a:cs typeface="Calibri" pitchFamily="34" charset="0"/>
              </a:rPr>
              <a:t>III. O apelado, nas </a:t>
            </a:r>
            <a:r>
              <a:rPr lang="pt-BR" sz="6400" i="1" dirty="0" err="1" smtClean="0">
                <a:latin typeface="Calibri" pitchFamily="34" charset="0"/>
                <a:cs typeface="Calibri" pitchFamily="34" charset="0"/>
              </a:rPr>
              <a:t>contrarrazões</a:t>
            </a:r>
            <a:r>
              <a:rPr lang="pt-BR" sz="6400" i="1" dirty="0" smtClean="0">
                <a:latin typeface="Calibri" pitchFamily="34" charset="0"/>
                <a:cs typeface="Calibri" pitchFamily="34" charset="0"/>
              </a:rPr>
              <a:t>, argumenta que não há necessidade da exigência de farmacêutico em dispensários de medicamentos existente em hospitais, clínicas e demais unidades de saúde quando não existe a manipulação de fórmulas, nem fornecimento de fármacos ao público em geral, mas apenas aos próprios pacientes.</a:t>
            </a:r>
            <a:endParaRPr lang="pt-BR" sz="6400" dirty="0" smtClean="0">
              <a:latin typeface="Calibri" pitchFamily="34" charset="0"/>
              <a:cs typeface="Calibri" pitchFamily="34" charset="0"/>
            </a:endParaRPr>
          </a:p>
          <a:p>
            <a:pPr marL="0" indent="0" algn="just">
              <a:buNone/>
            </a:pPr>
            <a:r>
              <a:rPr lang="pt-BR" sz="6400" i="1" dirty="0" smtClean="0">
                <a:latin typeface="Calibri" pitchFamily="34" charset="0"/>
                <a:cs typeface="Calibri" pitchFamily="34" charset="0"/>
              </a:rPr>
              <a:t>IV. </a:t>
            </a:r>
            <a:r>
              <a:rPr lang="pt-BR" sz="6400" b="1" i="1" dirty="0" smtClean="0">
                <a:latin typeface="Calibri" pitchFamily="34" charset="0"/>
                <a:cs typeface="Calibri" pitchFamily="34" charset="0"/>
              </a:rPr>
              <a:t>Já restou sedimentado pelo colendo STJ e por este egrégio Regional que as unidades de saúde de pequeno porte não precisam manter um profissional farmacêutico em seu dispensário de medicamentos.</a:t>
            </a:r>
            <a:endParaRPr lang="pt-BR" sz="6400" dirty="0" smtClean="0">
              <a:latin typeface="Calibri" pitchFamily="34" charset="0"/>
              <a:cs typeface="Calibri" pitchFamily="34" charset="0"/>
            </a:endParaRPr>
          </a:p>
          <a:p>
            <a:pPr marL="0" indent="0" algn="just">
              <a:buNone/>
            </a:pPr>
            <a:r>
              <a:rPr lang="pt-BR" sz="6400" i="1" dirty="0" smtClean="0">
                <a:latin typeface="Calibri" pitchFamily="34" charset="0"/>
                <a:cs typeface="Calibri" pitchFamily="34" charset="0"/>
              </a:rPr>
              <a:t>V. </a:t>
            </a:r>
            <a:r>
              <a:rPr lang="pt-BR" sz="6400" b="1" i="1" dirty="0" smtClean="0">
                <a:latin typeface="Calibri" pitchFamily="34" charset="0"/>
                <a:cs typeface="Calibri" pitchFamily="34" charset="0"/>
              </a:rPr>
              <a:t>É preciso ter-se claro que o conceito de "unidade de pequeno porte" vem sendo definido pela jurisprudência deste Tribunal como aquela "unidade hospitalar que não exceder 50 leitos"</a:t>
            </a:r>
            <a:r>
              <a:rPr lang="pt-BR" sz="6400" i="1" dirty="0" smtClean="0">
                <a:latin typeface="Calibri" pitchFamily="34" charset="0"/>
                <a:cs typeface="Calibri" pitchFamily="34" charset="0"/>
              </a:rPr>
              <a:t> (AC 576238/PE, Rel. Des. Federal Rogério </a:t>
            </a:r>
            <a:r>
              <a:rPr lang="pt-BR" sz="6400" i="1" dirty="0" err="1" smtClean="0">
                <a:latin typeface="Calibri" pitchFamily="34" charset="0"/>
                <a:cs typeface="Calibri" pitchFamily="34" charset="0"/>
              </a:rPr>
              <a:t>Fialho</a:t>
            </a:r>
            <a:r>
              <a:rPr lang="pt-BR" sz="6400" i="1" dirty="0" smtClean="0">
                <a:latin typeface="Calibri" pitchFamily="34" charset="0"/>
                <a:cs typeface="Calibri" pitchFamily="34" charset="0"/>
              </a:rPr>
              <a:t> Moreira, DJE: 27/11/2014 - Página 227).</a:t>
            </a:r>
            <a:endParaRPr lang="pt-BR" sz="6400" dirty="0" smtClean="0">
              <a:latin typeface="Calibri" pitchFamily="34" charset="0"/>
              <a:cs typeface="Calibri" pitchFamily="34" charset="0"/>
            </a:endParaRPr>
          </a:p>
          <a:p>
            <a:pPr marL="0" indent="0" algn="just">
              <a:buNone/>
            </a:pPr>
            <a:r>
              <a:rPr lang="pt-BR" sz="6400" i="1" dirty="0" smtClean="0">
                <a:latin typeface="Calibri" pitchFamily="34" charset="0"/>
                <a:cs typeface="Calibri" pitchFamily="34" charset="0"/>
              </a:rPr>
              <a:t>VI. </a:t>
            </a:r>
            <a:r>
              <a:rPr lang="pt-BR" sz="6400" b="1" i="1" dirty="0" smtClean="0">
                <a:latin typeface="Calibri" pitchFamily="34" charset="0"/>
                <a:cs typeface="Calibri" pitchFamily="34" charset="0"/>
              </a:rPr>
              <a:t>No caso, verifica-se pelos documentos de fls. 39/40 que a unidade de saúde vinculada ao fundo de saúde do Município de Recife/PE, cujo nome fantasia é CAPSI - CEMPI, não possui leitos em seu estabelecimento, tendo sido autuada em razão de possuir dispensário de medicamentos, enquadrando-se, portanto, no conceito de unidade hospitalar de pequeno porte, ficando dispensada da obrigação de manter farmacêutico em seu quadro funcional.</a:t>
            </a:r>
            <a:endParaRPr lang="pt-BR" sz="6400" dirty="0" smtClean="0">
              <a:latin typeface="Calibri" pitchFamily="34" charset="0"/>
              <a:cs typeface="Calibri" pitchFamily="34" charset="0"/>
            </a:endParaRPr>
          </a:p>
          <a:p>
            <a:pPr marL="0" indent="0" algn="just">
              <a:buNone/>
            </a:pPr>
            <a:r>
              <a:rPr lang="pt-BR" sz="6400" i="1" dirty="0" smtClean="0">
                <a:latin typeface="Calibri" pitchFamily="34" charset="0"/>
                <a:cs typeface="Calibri" pitchFamily="34" charset="0"/>
              </a:rPr>
              <a:t>VII. Apelação </a:t>
            </a:r>
            <a:r>
              <a:rPr lang="pt-BR" sz="6400" i="1" dirty="0" err="1" smtClean="0">
                <a:latin typeface="Calibri" pitchFamily="34" charset="0"/>
                <a:cs typeface="Calibri" pitchFamily="34" charset="0"/>
              </a:rPr>
              <a:t>improvida</a:t>
            </a:r>
            <a:r>
              <a:rPr lang="pt-BR" sz="6400" i="1" dirty="0" smtClean="0">
                <a:latin typeface="Calibri" pitchFamily="34" charset="0"/>
                <a:cs typeface="Calibri" pitchFamily="34" charset="0"/>
              </a:rPr>
              <a:t>. </a:t>
            </a:r>
            <a:r>
              <a:rPr lang="pt-BR" sz="6400" dirty="0" smtClean="0">
                <a:latin typeface="Calibri" pitchFamily="34" charset="0"/>
                <a:cs typeface="Calibri" pitchFamily="34" charset="0"/>
              </a:rPr>
              <a:t>(</a:t>
            </a:r>
            <a:r>
              <a:rPr lang="pt-BR" sz="6400" b="1" dirty="0" smtClean="0">
                <a:latin typeface="Calibri" pitchFamily="34" charset="0"/>
                <a:cs typeface="Calibri" pitchFamily="34" charset="0"/>
              </a:rPr>
              <a:t>TRF5</a:t>
            </a:r>
            <a:r>
              <a:rPr lang="pt-BR" sz="6400" dirty="0" smtClean="0">
                <a:latin typeface="Calibri" pitchFamily="34" charset="0"/>
                <a:cs typeface="Calibri" pitchFamily="34" charset="0"/>
              </a:rPr>
              <a:t>, Proc. 00053023820154058300 - AC585180/PE, Des. Federal IVAN LIRA DE CARVALHO (CONVOCADO), Segunda Turma, JULGAMENTO: 26/04/2016, PUBLICAÇÃO: DJE 03/05/2016 - Página 16) (grifo nosso)</a:t>
            </a:r>
          </a:p>
          <a:p>
            <a:pPr algn="ctr">
              <a:buFont typeface="Arial" charset="0"/>
              <a:buNone/>
              <a:defRPr/>
            </a:pPr>
            <a:r>
              <a:rPr lang="pt-BR" sz="4800" dirty="0" smtClean="0"/>
              <a:t>	</a:t>
            </a:r>
            <a:endParaRPr lang="pt-BR" sz="4200" dirty="0" smtClean="0"/>
          </a:p>
          <a:p>
            <a:pPr algn="just">
              <a:buNone/>
              <a:defRPr/>
            </a:pPr>
            <a:endParaRPr lang="pt-BR" sz="4200" dirty="0"/>
          </a:p>
          <a:p>
            <a:pPr algn="just">
              <a:buFont typeface="Arial" charset="0"/>
              <a:buNone/>
              <a:defRPr/>
            </a:pPr>
            <a:endParaRPr lang="pt-BR" sz="2800" b="1" u="sng" dirty="0"/>
          </a:p>
        </p:txBody>
      </p:sp>
      <p:sp>
        <p:nvSpPr>
          <p:cNvPr id="5" name="Espaço Reservado para Conteúdo 2"/>
          <p:cNvSpPr txBox="1">
            <a:spLocks/>
          </p:cNvSpPr>
          <p:nvPr/>
        </p:nvSpPr>
        <p:spPr>
          <a:xfrm>
            <a:off x="457200" y="1259174"/>
            <a:ext cx="8229600" cy="5111646"/>
          </a:xfrm>
          <a:prstGeom prst="rect">
            <a:avLst/>
          </a:prstGeom>
        </p:spPr>
        <p:txBody>
          <a:bodyPr vert="horz" lIns="91440" tIns="45720" rIns="91440" bIns="45720" rtlCol="0">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pt-BR" sz="5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pt-BR"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2234410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b="1" dirty="0" smtClean="0"/>
              <a:t>CONCLUSÕES</a:t>
            </a:r>
            <a:endParaRPr lang="pt-BR" b="1" dirty="0"/>
          </a:p>
        </p:txBody>
      </p:sp>
      <p:sp>
        <p:nvSpPr>
          <p:cNvPr id="4" name="Espaço Reservado para Conteúdo 2"/>
          <p:cNvSpPr>
            <a:spLocks noGrp="1"/>
          </p:cNvSpPr>
          <p:nvPr>
            <p:ph idx="1"/>
          </p:nvPr>
        </p:nvSpPr>
        <p:spPr>
          <a:xfrm>
            <a:off x="457200" y="1280160"/>
            <a:ext cx="8229600" cy="4846003"/>
          </a:xfrm>
        </p:spPr>
        <p:txBody>
          <a:bodyPr>
            <a:normAutofit fontScale="92500" lnSpcReduction="10000"/>
          </a:bodyPr>
          <a:lstStyle/>
          <a:p>
            <a:pPr algn="just">
              <a:buFont typeface="Wingdings" pitchFamily="2" charset="2"/>
              <a:buChar char="Ø"/>
            </a:pPr>
            <a:r>
              <a:rPr lang="pt-BR" sz="2800" dirty="0" smtClean="0">
                <a:latin typeface="Calibri" pitchFamily="34" charset="0"/>
                <a:cs typeface="Calibri" pitchFamily="34" charset="0"/>
              </a:rPr>
              <a:t>A Súmula 140 do TFR, apesar de ter sido editada por Tribunal que já foi extinto, tem tido sua aplicabilidade ressaltada pelo Superior Tribunal de Justiça (STJ) desde que observada a atualização do conceito de pequena unidade hospitalar ou equivalente formalizado pelo Ministério da Saúde; e</a:t>
            </a:r>
          </a:p>
          <a:p>
            <a:pPr algn="just">
              <a:buFont typeface="Wingdings" pitchFamily="2" charset="2"/>
              <a:buChar char="Ø"/>
            </a:pPr>
            <a:r>
              <a:rPr lang="pt-BR" sz="2800" dirty="0" smtClean="0">
                <a:latin typeface="Calibri" pitchFamily="34" charset="0"/>
                <a:cs typeface="Calibri" pitchFamily="34" charset="0"/>
              </a:rPr>
              <a:t>É pacífico na Jurisprudência que não se pode realizar interpretação ampliativa da Lei nº 5.991/73 criando obrigações nela não especificadas, motivo pelo qual dispositivos regulamentadores, tais como Deliberações do CRF, </a:t>
            </a:r>
            <a:r>
              <a:rPr lang="pt-BR" sz="2800" u="sng" dirty="0" smtClean="0">
                <a:latin typeface="Calibri" pitchFamily="34" charset="0"/>
                <a:cs typeface="Calibri" pitchFamily="34" charset="0"/>
              </a:rPr>
              <a:t>NÃO</a:t>
            </a:r>
            <a:r>
              <a:rPr lang="pt-BR" sz="2800" dirty="0" smtClean="0">
                <a:latin typeface="Calibri" pitchFamily="34" charset="0"/>
                <a:cs typeface="Calibri" pitchFamily="34" charset="0"/>
              </a:rPr>
              <a:t> podem fixar obrigatoriedade da presença de farmacêutico em localidade ou período não previstos na lei, sob pena de ultrapassar os limites desta.</a:t>
            </a:r>
            <a:r>
              <a:rPr lang="pt-BR" sz="2800" dirty="0" smtClean="0"/>
              <a:t> </a:t>
            </a:r>
            <a:endParaRPr lang="pt-BR" sz="2800" b="1" u="sng" dirty="0"/>
          </a:p>
        </p:txBody>
      </p:sp>
    </p:spTree>
    <p:extLst>
      <p:ext uri="{BB962C8B-B14F-4D97-AF65-F5344CB8AC3E}">
        <p14:creationId xmlns="" xmlns:p14="http://schemas.microsoft.com/office/powerpoint/2010/main" val="1254469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IMBR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1505</TotalTime>
  <Words>2076</Words>
  <Application>Microsoft Office PowerPoint</Application>
  <PresentationFormat>Apresentação na tela (4:3)</PresentationFormat>
  <Paragraphs>84</Paragraphs>
  <Slides>21</Slides>
  <Notes>0</Notes>
  <HiddenSlides>0</HiddenSlides>
  <MMClips>0</MMClips>
  <ScaleCrop>false</ScaleCrop>
  <HeadingPairs>
    <vt:vector size="4" baseType="variant">
      <vt:variant>
        <vt:lpstr>Tema</vt:lpstr>
      </vt:variant>
      <vt:variant>
        <vt:i4>1</vt:i4>
      </vt:variant>
      <vt:variant>
        <vt:lpstr>Títulos de slides</vt:lpstr>
      </vt:variant>
      <vt:variant>
        <vt:i4>21</vt:i4>
      </vt:variant>
    </vt:vector>
  </HeadingPairs>
  <TitlesOfParts>
    <vt:vector size="22" baseType="lpstr">
      <vt:lpstr>TIMBRADO</vt:lpstr>
      <vt:lpstr>Presença de Farmacêutico nos Dispensários Públicos</vt:lpstr>
      <vt:lpstr>Slide 2</vt:lpstr>
      <vt:lpstr>Slide 3</vt:lpstr>
      <vt:lpstr> </vt:lpstr>
      <vt:lpstr>Slide 5</vt:lpstr>
      <vt:lpstr>Slide 6</vt:lpstr>
      <vt:lpstr>Slide 7</vt:lpstr>
      <vt:lpstr>Slide 8</vt:lpstr>
      <vt:lpstr>CONCLUSÕES</vt:lpstr>
      <vt:lpstr>Lei 13.021, DE 08 DE AGOSTO DE 2014</vt:lpstr>
      <vt:lpstr>Slide 11</vt:lpstr>
      <vt:lpstr>JURISPRUDÊNCIA</vt:lpstr>
      <vt:lpstr>Slide 13</vt:lpstr>
      <vt:lpstr>Entrega de medicamentos por outros profissionais</vt:lpstr>
      <vt:lpstr>JURISPRUDÊNCIA</vt:lpstr>
      <vt:lpstr>Medicamentos sujeitos a controle especial</vt:lpstr>
      <vt:lpstr>Farmácia Hospitalar</vt:lpstr>
      <vt:lpstr>Slide 18</vt:lpstr>
      <vt:lpstr>Conclusões</vt:lpstr>
      <vt:lpstr>Slide 20</vt:lpstr>
      <vt:lpstr>MUITO OBRIGADA!  www.conasems.org.br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EVOLUÇAO DO GASTO EM SAUDE MUNICIPAL 2010 - 2014</dc:title>
  <dc:creator>Blenda Leite Saturnino Pereira</dc:creator>
  <cp:lastModifiedBy>Aluno</cp:lastModifiedBy>
  <cp:revision>143</cp:revision>
  <dcterms:created xsi:type="dcterms:W3CDTF">2015-03-24T13:48:58Z</dcterms:created>
  <dcterms:modified xsi:type="dcterms:W3CDTF">2017-08-25T10:09:26Z</dcterms:modified>
</cp:coreProperties>
</file>