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62" r:id="rId1"/>
  </p:sldMasterIdLst>
  <p:notesMasterIdLst>
    <p:notesMasterId r:id="rId15"/>
  </p:notesMasterIdLst>
  <p:sldIdLst>
    <p:sldId id="287" r:id="rId2"/>
    <p:sldId id="309" r:id="rId3"/>
    <p:sldId id="311" r:id="rId4"/>
    <p:sldId id="292" r:id="rId5"/>
    <p:sldId id="319" r:id="rId6"/>
    <p:sldId id="320" r:id="rId7"/>
    <p:sldId id="304" r:id="rId8"/>
    <p:sldId id="312" r:id="rId9"/>
    <p:sldId id="321" r:id="rId10"/>
    <p:sldId id="317" r:id="rId11"/>
    <p:sldId id="314" r:id="rId12"/>
    <p:sldId id="318" r:id="rId13"/>
    <p:sldId id="31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31" autoAdjust="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163F1-6A62-B447-A326-DB7CF51E5540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E3E39-14EB-5548-AA91-C0F83567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0643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DC86-5292-8E43-A9A3-6905F3B5F16A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6023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DC86-5292-8E43-A9A3-6905F3B5F16A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DEA-DCDF-A349-8982-24324920FEB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741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DC86-5292-8E43-A9A3-6905F3B5F16A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DEA-DCDF-A349-8982-24324920FEB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341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12046" cy="1143000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DC86-5292-8E43-A9A3-6905F3B5F16A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2552" y="6356350"/>
            <a:ext cx="2895600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7318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DC86-5292-8E43-A9A3-6905F3B5F16A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DEA-DCDF-A349-8982-24324920FEB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730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DC86-5292-8E43-A9A3-6905F3B5F16A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DEA-DCDF-A349-8982-24324920FEB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475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DC86-5292-8E43-A9A3-6905F3B5F16A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DEA-DCDF-A349-8982-24324920FEB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060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DC86-5292-8E43-A9A3-6905F3B5F16A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DEA-DCDF-A349-8982-24324920FEB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72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DC86-5292-8E43-A9A3-6905F3B5F16A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DEA-DCDF-A349-8982-24324920FEB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152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DC86-5292-8E43-A9A3-6905F3B5F16A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316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DC86-5292-8E43-A9A3-6905F3B5F16A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DEA-DCDF-A349-8982-24324920FEB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601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8DC86-5292-8E43-A9A3-6905F3B5F16A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C6DEA-DCDF-A349-8982-24324920FEB9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7" name="Picture 6" descr="Untitled-5-01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" y="0"/>
            <a:ext cx="9142571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2922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3" r:id="rId1"/>
    <p:sldLayoutId id="2147484264" r:id="rId2"/>
    <p:sldLayoutId id="2147484265" r:id="rId3"/>
    <p:sldLayoutId id="2147484266" r:id="rId4"/>
    <p:sldLayoutId id="2147484267" r:id="rId5"/>
    <p:sldLayoutId id="2147484268" r:id="rId6"/>
    <p:sldLayoutId id="2147484269" r:id="rId7"/>
    <p:sldLayoutId id="2147484270" r:id="rId8"/>
    <p:sldLayoutId id="2147484271" r:id="rId9"/>
    <p:sldLayoutId id="2147484272" r:id="rId10"/>
    <p:sldLayoutId id="214748427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asems.org.b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636295"/>
            <a:ext cx="8458200" cy="3378467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libri" pitchFamily="34" charset="0"/>
                <a:cs typeface="Calibri" pitchFamily="34" charset="0"/>
              </a:rPr>
              <a:t>Pagamento de complementação aos valores da Tabela SUS</a:t>
            </a:r>
            <a:endParaRPr lang="pt-BR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216998" y="5909469"/>
            <a:ext cx="481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+mn-lt"/>
              </a:rPr>
              <a:t>Paraíba / Agosto 2017</a:t>
            </a:r>
          </a:p>
        </p:txBody>
      </p:sp>
    </p:spTree>
    <p:extLst>
      <p:ext uri="{BB962C8B-B14F-4D97-AF65-F5344CB8AC3E}">
        <p14:creationId xmlns="" xmlns:p14="http://schemas.microsoft.com/office/powerpoint/2010/main" val="36556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Calibri" pitchFamily="34" charset="0"/>
                <a:cs typeface="Calibri" pitchFamily="34" charset="0"/>
              </a:rPr>
              <a:t>MODALIDADE DE CONTRATAÇÃO</a:t>
            </a:r>
            <a:endParaRPr lang="pt-BR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3000" b="1" dirty="0">
                <a:latin typeface="Calibri" pitchFamily="34" charset="0"/>
                <a:cs typeface="Calibri" pitchFamily="34" charset="0"/>
              </a:rPr>
              <a:t>Lei Complementar nº </a:t>
            </a:r>
            <a:r>
              <a:rPr lang="pt-BR" sz="3000" b="1" dirty="0" smtClean="0">
                <a:latin typeface="Calibri" pitchFamily="34" charset="0"/>
                <a:cs typeface="Calibri" pitchFamily="34" charset="0"/>
              </a:rPr>
              <a:t>141/12</a:t>
            </a:r>
          </a:p>
          <a:p>
            <a:pPr marL="0" indent="0" algn="ctr">
              <a:buNone/>
            </a:pPr>
            <a:endParaRPr lang="pt-BR" sz="3800" b="1" i="1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Art</a:t>
            </a:r>
            <a:r>
              <a:rPr lang="pt-BR" sz="2400" i="1" dirty="0">
                <a:latin typeface="Calibri" pitchFamily="34" charset="0"/>
                <a:cs typeface="Calibri" pitchFamily="34" charset="0"/>
              </a:rPr>
              <a:t>. 21.  Os Estados e </a:t>
            </a:r>
            <a:r>
              <a:rPr lang="pt-BR" sz="2400" b="1" i="1" dirty="0">
                <a:latin typeface="Calibri" pitchFamily="34" charset="0"/>
                <a:cs typeface="Calibri" pitchFamily="34" charset="0"/>
              </a:rPr>
              <a:t>os Municípios que estabelecerem consórcios ou outras formas legais de cooperativismo, para a execução conjunta de ações e serviços de saúde</a:t>
            </a:r>
            <a:r>
              <a:rPr lang="pt-BR" sz="2400" i="1" dirty="0">
                <a:latin typeface="Calibri" pitchFamily="34" charset="0"/>
                <a:cs typeface="Calibri" pitchFamily="34" charset="0"/>
              </a:rPr>
              <a:t> e cumprimento da diretriz constitucional de regionalização e hierarquização da rede de serviços, </a:t>
            </a:r>
            <a:r>
              <a:rPr lang="pt-BR" sz="2400" b="1" i="1" dirty="0">
                <a:latin typeface="Calibri" pitchFamily="34" charset="0"/>
                <a:cs typeface="Calibri" pitchFamily="34" charset="0"/>
              </a:rPr>
              <a:t>poderão remanejar entre si parcelas dos recursos dos Fundos de Saúde derivadas tanto de receitas próprias como de transferências obrigatórias, que serão administradas </a:t>
            </a:r>
            <a:r>
              <a:rPr lang="pt-BR" sz="2400" b="1" i="1" u="sng" dirty="0">
                <a:latin typeface="Calibri" pitchFamily="34" charset="0"/>
                <a:cs typeface="Calibri" pitchFamily="34" charset="0"/>
              </a:rPr>
              <a:t>segundo modalidade gerencial pactuada pelos entes envolvidos</a:t>
            </a:r>
            <a:r>
              <a:rPr lang="pt-BR" sz="2400" i="1" dirty="0">
                <a:latin typeface="Calibri" pitchFamily="34" charset="0"/>
                <a:cs typeface="Calibri" pitchFamily="34" charset="0"/>
              </a:rPr>
              <a:t>.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8737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0160"/>
            <a:ext cx="8229600" cy="4846003"/>
          </a:xfrm>
        </p:spPr>
        <p:txBody>
          <a:bodyPr>
            <a:normAutofit fontScale="85000" lnSpcReduction="20000"/>
          </a:bodyPr>
          <a:lstStyle/>
          <a:p>
            <a:pPr algn="ctr">
              <a:buFont typeface="Arial" charset="0"/>
              <a:buNone/>
              <a:defRPr/>
            </a:pPr>
            <a:r>
              <a:rPr lang="pt-BR" sz="3300" dirty="0" smtClean="0"/>
              <a:t>	</a:t>
            </a:r>
            <a:r>
              <a:rPr lang="pt-BR" sz="3300" b="1" dirty="0" smtClean="0">
                <a:latin typeface="Calibri" pitchFamily="34" charset="0"/>
                <a:cs typeface="Calibri" pitchFamily="34" charset="0"/>
              </a:rPr>
              <a:t>CAUTELAS DEVIDAS - VIABILIZAÇÃO DO PAGAMENTO COMPLEMENTAR </a:t>
            </a:r>
          </a:p>
          <a:p>
            <a:pPr algn="ctr">
              <a:buFont typeface="Arial" charset="0"/>
              <a:buNone/>
              <a:defRPr/>
            </a:pPr>
            <a:endParaRPr lang="pt-BR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  <a:defRPr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    </a:t>
            </a:r>
          </a:p>
          <a:p>
            <a:pPr marL="357188" indent="0" algn="just">
              <a:buFont typeface="Wingdings" panose="05000000000000000000" pitchFamily="2" charset="2"/>
              <a:buChar char="Ø"/>
              <a:tabLst>
                <a:tab pos="6904038" algn="l"/>
              </a:tabLst>
              <a:defRPr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 Deliberação e </a:t>
            </a:r>
            <a:r>
              <a:rPr lang="pt-BR" dirty="0" err="1" smtClean="0">
                <a:latin typeface="Calibri" pitchFamily="34" charset="0"/>
                <a:cs typeface="Calibri" pitchFamily="34" charset="0"/>
              </a:rPr>
              <a:t>pacutuação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acerca </a:t>
            </a:r>
            <a:r>
              <a:rPr lang="pt-BR" dirty="0">
                <a:latin typeface="Calibri" pitchFamily="34" charset="0"/>
                <a:cs typeface="Calibri" pitchFamily="34" charset="0"/>
              </a:rPr>
              <a:t>da complementação de valores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no âmbito do Conselho </a:t>
            </a:r>
            <a:r>
              <a:rPr lang="pt-BR" dirty="0">
                <a:latin typeface="Calibri" pitchFamily="34" charset="0"/>
                <a:cs typeface="Calibri" pitchFamily="34" charset="0"/>
              </a:rPr>
              <a:t>Municipal de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Saúde e na Comissão </a:t>
            </a:r>
            <a:r>
              <a:rPr lang="pt-BR" dirty="0" err="1" smtClean="0">
                <a:latin typeface="Calibri" pitchFamily="34" charset="0"/>
                <a:cs typeface="Calibri" pitchFamily="34" charset="0"/>
              </a:rPr>
              <a:t>Intergestores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dirty="0" err="1" smtClean="0">
                <a:latin typeface="Calibri" pitchFamily="34" charset="0"/>
                <a:cs typeface="Calibri" pitchFamily="34" charset="0"/>
              </a:rPr>
              <a:t>Bipartite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– CIB;</a:t>
            </a:r>
          </a:p>
          <a:p>
            <a:pPr marL="357188" indent="0" algn="just">
              <a:buFont typeface="Wingdings" panose="05000000000000000000" pitchFamily="2" charset="2"/>
              <a:buChar char="Ø"/>
              <a:tabLst>
                <a:tab pos="6904038" algn="l"/>
              </a:tabLst>
              <a:defRPr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 Instrumentalização do pactuado (consórcio ou outras formas legais de cooperativismo). </a:t>
            </a:r>
          </a:p>
          <a:p>
            <a:pPr marL="0" indent="0" algn="just">
              <a:buNone/>
              <a:defRPr/>
            </a:pPr>
            <a:endParaRPr lang="pt-BR" dirty="0" smtClean="0"/>
          </a:p>
          <a:p>
            <a:pPr marL="0" indent="0" algn="just">
              <a:buNone/>
              <a:defRPr/>
            </a:pPr>
            <a:r>
              <a:rPr lang="pt-BR" dirty="0"/>
              <a:t> </a:t>
            </a:r>
            <a:r>
              <a:rPr lang="pt-BR" dirty="0" smtClean="0"/>
              <a:t>   </a:t>
            </a:r>
            <a:endParaRPr lang="pt-BR" sz="2800" dirty="0"/>
          </a:p>
          <a:p>
            <a:pPr algn="just">
              <a:buFont typeface="Arial" charset="0"/>
              <a:buNone/>
              <a:defRPr/>
            </a:pPr>
            <a:endParaRPr lang="pt-BR" sz="2800" b="1" u="sng" dirty="0"/>
          </a:p>
        </p:txBody>
      </p:sp>
    </p:spTree>
    <p:extLst>
      <p:ext uri="{BB962C8B-B14F-4D97-AF65-F5344CB8AC3E}">
        <p14:creationId xmlns="" xmlns:p14="http://schemas.microsoft.com/office/powerpoint/2010/main" val="385462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>
                <a:latin typeface="Calibri" pitchFamily="34" charset="0"/>
                <a:cs typeface="Calibri" pitchFamily="34" charset="0"/>
              </a:rPr>
              <a:t>CONTEÚDO DO INSTRUMENTO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 smtClean="0">
                <a:latin typeface="Calibri" pitchFamily="34" charset="0"/>
                <a:cs typeface="Calibri" pitchFamily="34" charset="0"/>
              </a:rPr>
              <a:t>Justificação da </a:t>
            </a:r>
            <a:r>
              <a:rPr lang="pt-BR" sz="2600" dirty="0">
                <a:latin typeface="Calibri" pitchFamily="34" charset="0"/>
                <a:cs typeface="Calibri" pitchFamily="34" charset="0"/>
              </a:rPr>
              <a:t>motivação de sua </a:t>
            </a:r>
            <a:r>
              <a:rPr lang="pt-BR" sz="2600" dirty="0" smtClean="0">
                <a:latin typeface="Calibri" pitchFamily="34" charset="0"/>
                <a:cs typeface="Calibri" pitchFamily="34" charset="0"/>
              </a:rPr>
              <a:t>confecção e das deliberações </a:t>
            </a:r>
            <a:r>
              <a:rPr lang="pt-BR" sz="2600" dirty="0">
                <a:latin typeface="Calibri" pitchFamily="34" charset="0"/>
                <a:cs typeface="Calibri" pitchFamily="34" charset="0"/>
              </a:rPr>
              <a:t>que o </a:t>
            </a:r>
            <a:r>
              <a:rPr lang="pt-BR" sz="2600" dirty="0" smtClean="0">
                <a:latin typeface="Calibri" pitchFamily="34" charset="0"/>
                <a:cs typeface="Calibri" pitchFamily="34" charset="0"/>
              </a:rPr>
              <a:t>originaram;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 smtClean="0">
                <a:latin typeface="Calibri" pitchFamily="34" charset="0"/>
                <a:cs typeface="Calibri" pitchFamily="34" charset="0"/>
              </a:rPr>
              <a:t>Detalhamento do </a:t>
            </a:r>
            <a:r>
              <a:rPr lang="pt-BR" sz="2600" dirty="0">
                <a:latin typeface="Calibri" pitchFamily="34" charset="0"/>
                <a:cs typeface="Calibri" pitchFamily="34" charset="0"/>
              </a:rPr>
              <a:t>fluxo dos </a:t>
            </a:r>
            <a:r>
              <a:rPr lang="pt-BR" sz="2600" dirty="0" smtClean="0">
                <a:latin typeface="Calibri" pitchFamily="34" charset="0"/>
                <a:cs typeface="Calibri" pitchFamily="34" charset="0"/>
              </a:rPr>
              <a:t>atendimentos, objeto, valores, prazo e forma </a:t>
            </a:r>
            <a:r>
              <a:rPr lang="pt-BR" sz="2600" dirty="0">
                <a:latin typeface="Calibri" pitchFamily="34" charset="0"/>
                <a:cs typeface="Calibri" pitchFamily="34" charset="0"/>
              </a:rPr>
              <a:t>de </a:t>
            </a:r>
            <a:r>
              <a:rPr lang="pt-BR" sz="2600" dirty="0" smtClean="0">
                <a:latin typeface="Calibri" pitchFamily="34" charset="0"/>
                <a:cs typeface="Calibri" pitchFamily="34" charset="0"/>
              </a:rPr>
              <a:t>pagamento;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 smtClean="0">
                <a:latin typeface="Calibri" pitchFamily="34" charset="0"/>
                <a:cs typeface="Calibri" pitchFamily="34" charset="0"/>
              </a:rPr>
              <a:t>Atribuições </a:t>
            </a:r>
            <a:r>
              <a:rPr lang="pt-BR" sz="2600" dirty="0">
                <a:latin typeface="Calibri" pitchFamily="34" charset="0"/>
                <a:cs typeface="Calibri" pitchFamily="34" charset="0"/>
              </a:rPr>
              <a:t>de cada </a:t>
            </a:r>
            <a:r>
              <a:rPr lang="pt-BR" sz="2600" dirty="0" smtClean="0">
                <a:latin typeface="Calibri" pitchFamily="34" charset="0"/>
                <a:cs typeface="Calibri" pitchFamily="34" charset="0"/>
              </a:rPr>
              <a:t>envolvido; 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 smtClean="0">
                <a:latin typeface="Calibri" pitchFamily="34" charset="0"/>
                <a:cs typeface="Calibri" pitchFamily="34" charset="0"/>
              </a:rPr>
              <a:t>Especificação </a:t>
            </a:r>
            <a:r>
              <a:rPr lang="pt-BR" sz="2600" dirty="0">
                <a:latin typeface="Calibri" pitchFamily="34" charset="0"/>
                <a:cs typeface="Calibri" pitchFamily="34" charset="0"/>
              </a:rPr>
              <a:t>de que, tratando-se de complementações, os pagamentos serão efetuados com o emprego de </a:t>
            </a:r>
            <a:r>
              <a:rPr lang="pt-BR" sz="2600" b="1" dirty="0">
                <a:latin typeface="Calibri" pitchFamily="34" charset="0"/>
                <a:cs typeface="Calibri" pitchFamily="34" charset="0"/>
              </a:rPr>
              <a:t>recursos próprios</a:t>
            </a:r>
            <a:r>
              <a:rPr lang="pt-BR" sz="2600" dirty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531807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72763"/>
          </a:xfrm>
        </p:spPr>
        <p:txBody>
          <a:bodyPr>
            <a:noAutofit/>
          </a:bodyPr>
          <a:lstStyle/>
          <a:p>
            <a:r>
              <a:rPr lang="pt-BR" b="1" dirty="0" smtClean="0">
                <a:latin typeface="Calibri" pitchFamily="34" charset="0"/>
                <a:cs typeface="Calibri" pitchFamily="34" charset="0"/>
              </a:rPr>
              <a:t>MUITO OBRIGADA!</a:t>
            </a:r>
            <a:br>
              <a:rPr lang="pt-BR" b="1" dirty="0" smtClean="0">
                <a:latin typeface="Calibri" pitchFamily="34" charset="0"/>
                <a:cs typeface="Calibri" pitchFamily="34" charset="0"/>
              </a:rPr>
            </a:br>
            <a:r>
              <a:rPr lang="pt-BR" sz="240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sz="2400" smtClean="0">
                <a:latin typeface="Calibri" pitchFamily="34" charset="0"/>
                <a:cs typeface="Calibri" pitchFamily="34" charset="0"/>
              </a:rPr>
            </a:br>
            <a:r>
              <a:rPr lang="pt-BR" sz="2400" b="1" smtClean="0">
                <a:latin typeface="Calibri" pitchFamily="34" charset="0"/>
                <a:cs typeface="Calibri" pitchFamily="34" charset="0"/>
                <a:hlinkClick r:id="rId2"/>
              </a:rPr>
              <a:t>www.conasems.org.br</a:t>
            </a:r>
            <a:endParaRPr lang="pt-BR" sz="2400" b="1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357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4500" b="1" dirty="0" smtClean="0">
                <a:latin typeface="Calibri" pitchFamily="34" charset="0"/>
                <a:cs typeface="Calibri" pitchFamily="34" charset="0"/>
              </a:rPr>
              <a:t>Programação Pactuada Integrada (PPI)</a:t>
            </a:r>
          </a:p>
          <a:p>
            <a:pPr marL="10795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4500" dirty="0" smtClean="0">
                <a:latin typeface="Calibri" pitchFamily="34" charset="0"/>
                <a:cs typeface="Calibri" pitchFamily="34" charset="0"/>
              </a:rPr>
              <a:t>A rede </a:t>
            </a:r>
            <a:r>
              <a:rPr lang="pt-BR" sz="4500" dirty="0">
                <a:latin typeface="Calibri" pitchFamily="34" charset="0"/>
                <a:cs typeface="Calibri" pitchFamily="34" charset="0"/>
              </a:rPr>
              <a:t>de serviços </a:t>
            </a:r>
            <a:r>
              <a:rPr lang="pt-BR" sz="4500" dirty="0" smtClean="0">
                <a:latin typeface="Calibri" pitchFamily="34" charset="0"/>
                <a:cs typeface="Calibri" pitchFamily="34" charset="0"/>
              </a:rPr>
              <a:t>é organizada </a:t>
            </a:r>
            <a:r>
              <a:rPr lang="pt-BR" sz="4500" dirty="0">
                <a:latin typeface="Calibri" pitchFamily="34" charset="0"/>
                <a:cs typeface="Calibri" pitchFamily="34" charset="0"/>
              </a:rPr>
              <a:t>considerando os critérios, parâmetros e limites financeiros que serão destinados à população própria e </a:t>
            </a:r>
            <a:r>
              <a:rPr lang="pt-BR" sz="4500" dirty="0" smtClean="0">
                <a:latin typeface="Calibri" pitchFamily="34" charset="0"/>
                <a:cs typeface="Calibri" pitchFamily="34" charset="0"/>
              </a:rPr>
              <a:t>referenciada de </a:t>
            </a:r>
            <a:r>
              <a:rPr lang="pt-BR" sz="4500" dirty="0">
                <a:latin typeface="Calibri" pitchFamily="34" charset="0"/>
                <a:cs typeface="Calibri" pitchFamily="34" charset="0"/>
              </a:rPr>
              <a:t>outros municípios, pactuados </a:t>
            </a:r>
            <a:r>
              <a:rPr lang="pt-BR" sz="4500" dirty="0" smtClean="0">
                <a:latin typeface="Calibri" pitchFamily="34" charset="0"/>
                <a:cs typeface="Calibri" pitchFamily="34" charset="0"/>
              </a:rPr>
              <a:t>nas instâncias colegiadas do SUS. </a:t>
            </a:r>
          </a:p>
          <a:p>
            <a:pPr marL="107950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4500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4500" b="1" dirty="0" smtClean="0">
                <a:latin typeface="Calibri" pitchFamily="34" charset="0"/>
                <a:cs typeface="Calibri" pitchFamily="34" charset="0"/>
              </a:rPr>
              <a:t>Tabela SUS</a:t>
            </a:r>
          </a:p>
          <a:p>
            <a:pPr marL="10795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4500" dirty="0" smtClean="0">
                <a:latin typeface="Calibri" pitchFamily="34" charset="0"/>
                <a:cs typeface="Calibri" pitchFamily="34" charset="0"/>
              </a:rPr>
              <a:t>Atua como padrão </a:t>
            </a:r>
            <a:r>
              <a:rPr lang="pt-BR" sz="4500" dirty="0">
                <a:latin typeface="Calibri" pitchFamily="34" charset="0"/>
                <a:cs typeface="Calibri" pitchFamily="34" charset="0"/>
              </a:rPr>
              <a:t>de referência para pagamento dos serviços prestados por estabelecimentos conveniados e filantrópicos que atendem a rede pública de </a:t>
            </a:r>
            <a:r>
              <a:rPr lang="pt-BR" sz="4500" dirty="0" smtClean="0">
                <a:latin typeface="Calibri" pitchFamily="34" charset="0"/>
                <a:cs typeface="Calibri" pitchFamily="34" charset="0"/>
              </a:rPr>
              <a:t>saúde.</a:t>
            </a:r>
          </a:p>
          <a:p>
            <a:pPr marL="107950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45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4500" b="1" dirty="0" smtClean="0">
                <a:latin typeface="Calibri" pitchFamily="34" charset="0"/>
                <a:cs typeface="Calibri" pitchFamily="34" charset="0"/>
              </a:rPr>
              <a:t>Componente </a:t>
            </a:r>
            <a:r>
              <a:rPr lang="pt-BR" sz="4500" b="1" dirty="0">
                <a:latin typeface="Calibri" pitchFamily="34" charset="0"/>
                <a:cs typeface="Calibri" pitchFamily="34" charset="0"/>
              </a:rPr>
              <a:t>Limite Financeiro da Média e Alta Complexidade Ambulatorial e Hospitalar – </a:t>
            </a:r>
            <a:r>
              <a:rPr lang="pt-BR" sz="4500" b="1" dirty="0" smtClean="0">
                <a:latin typeface="Calibri" pitchFamily="34" charset="0"/>
                <a:cs typeface="Calibri" pitchFamily="34" charset="0"/>
              </a:rPr>
              <a:t>MAC</a:t>
            </a:r>
          </a:p>
          <a:p>
            <a:pPr marL="10795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4500" dirty="0" smtClean="0">
                <a:latin typeface="Calibri" pitchFamily="34" charset="0"/>
                <a:cs typeface="Calibri" pitchFamily="34" charset="0"/>
              </a:rPr>
              <a:t>Os recursos federais do Componente Limite Financeiro da Média e Alta Complexidade Ambulatorial e Hospitalar (MAC) só podem ser utilizados para pagamento de ações e serviços no valor fixado na Tabela Nacional.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sz="4500" b="1" dirty="0"/>
          </a:p>
        </p:txBody>
      </p:sp>
    </p:spTree>
    <p:extLst>
      <p:ext uri="{BB962C8B-B14F-4D97-AF65-F5344CB8AC3E}">
        <p14:creationId xmlns="" xmlns:p14="http://schemas.microsoft.com/office/powerpoint/2010/main" val="194066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260350"/>
            <a:ext cx="7943850" cy="138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>
                <a:latin typeface="American Typewriter" charset="0"/>
              </a:rPr>
              <a:t> </a:t>
            </a:r>
            <a:endParaRPr lang="pt-BR" sz="2800" b="1" dirty="0">
              <a:latin typeface="American Typewriter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366787"/>
            <a:ext cx="8378792" cy="48030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MUNICÍPIO DE REFRÊNCIA X MUNICÍPIO ENCAMINHADOR</a:t>
            </a:r>
          </a:p>
          <a:p>
            <a:pPr marL="0" indent="0" algn="ctr">
              <a:buNone/>
            </a:pPr>
            <a:endParaRPr lang="pt-BR" sz="28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CONTRATAÇÃO DE SERVIÇOS PELO MUNICÍPIO DE REFERÊNCIA</a:t>
            </a:r>
          </a:p>
          <a:p>
            <a:pPr marL="0" indent="0" algn="ctr">
              <a:buNone/>
            </a:pPr>
            <a:endParaRPr lang="pt-BR" sz="2800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DEFASAGEM DOS VALORES FIXADOS NA TABELA SUS</a:t>
            </a:r>
            <a:endParaRPr lang="pt-BR" sz="28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COBRANÇA DE VALORES SUPERIOR A TABELA SUS</a:t>
            </a:r>
            <a:endParaRPr lang="pt-BR" sz="28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 rot="5400000">
            <a:off x="4227648" y="2588455"/>
            <a:ext cx="438736" cy="1588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5"/>
          <p:cNvCxnSpPr/>
          <p:nvPr/>
        </p:nvCxnSpPr>
        <p:spPr>
          <a:xfrm rot="5400000">
            <a:off x="4230824" y="4096275"/>
            <a:ext cx="438736" cy="1588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5"/>
          <p:cNvCxnSpPr/>
          <p:nvPr/>
        </p:nvCxnSpPr>
        <p:spPr>
          <a:xfrm rot="5400000">
            <a:off x="4229236" y="4979962"/>
            <a:ext cx="438736" cy="1588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4676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cap="small" dirty="0">
                <a:latin typeface="Calibri" panose="020F0502020204030204" pitchFamily="34" charset="0"/>
              </a:rPr>
              <a:t/>
            </a:r>
            <a:br>
              <a:rPr lang="pt-BR" cap="small" dirty="0">
                <a:latin typeface="Calibri" panose="020F0502020204030204" pitchFamily="34" charset="0"/>
              </a:rPr>
            </a:br>
            <a:endParaRPr lang="pt-BR" cap="small" dirty="0">
              <a:latin typeface="Calibri" panose="020F050202020403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523854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BR" sz="5800" b="1" dirty="0" smtClean="0">
                <a:latin typeface="Calibri" pitchFamily="34" charset="0"/>
                <a:cs typeface="Calibri" pitchFamily="34" charset="0"/>
              </a:rPr>
              <a:t>PROBLEMÁTICA</a:t>
            </a:r>
            <a:endParaRPr lang="pt-BR" sz="58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pt-BR" dirty="0">
              <a:latin typeface="Calibri" pitchFamily="34" charset="0"/>
              <a:cs typeface="Calibri" pitchFamily="34" charset="0"/>
            </a:endParaRPr>
          </a:p>
          <a:p>
            <a:pPr marL="663575" indent="-571500" algn="just">
              <a:buFont typeface="Wingdings" panose="05000000000000000000" pitchFamily="2" charset="2"/>
              <a:buChar char="Ø"/>
            </a:pPr>
            <a:r>
              <a:rPr lang="pt-BR" sz="4000" dirty="0" smtClean="0">
                <a:latin typeface="Calibri" pitchFamily="34" charset="0"/>
                <a:cs typeface="Calibri" pitchFamily="34" charset="0"/>
              </a:rPr>
              <a:t>Surgimento de cobranças </a:t>
            </a:r>
            <a:r>
              <a:rPr lang="pt-BR" sz="4000" dirty="0">
                <a:latin typeface="Calibri" pitchFamily="34" charset="0"/>
                <a:cs typeface="Calibri" pitchFamily="34" charset="0"/>
              </a:rPr>
              <a:t>referentes à diferença entre o valor </a:t>
            </a:r>
            <a:r>
              <a:rPr lang="pt-BR" sz="4000" dirty="0" smtClean="0">
                <a:latin typeface="Calibri" pitchFamily="34" charset="0"/>
                <a:cs typeface="Calibri" pitchFamily="34" charset="0"/>
              </a:rPr>
              <a:t>alocado </a:t>
            </a:r>
            <a:r>
              <a:rPr lang="pt-BR" sz="4000" dirty="0">
                <a:latin typeface="Calibri" pitchFamily="34" charset="0"/>
                <a:cs typeface="Calibri" pitchFamily="34" charset="0"/>
              </a:rPr>
              <a:t>pelo município encaminhador e </a:t>
            </a:r>
            <a:r>
              <a:rPr lang="pt-BR" sz="4000" dirty="0" smtClean="0">
                <a:latin typeface="Calibri" pitchFamily="34" charset="0"/>
                <a:cs typeface="Calibri" pitchFamily="34" charset="0"/>
              </a:rPr>
              <a:t>valor efetivo do serviços contratado </a:t>
            </a:r>
            <a:r>
              <a:rPr lang="pt-BR" sz="4000" dirty="0">
                <a:latin typeface="Calibri" pitchFamily="34" charset="0"/>
                <a:cs typeface="Calibri" pitchFamily="34" charset="0"/>
              </a:rPr>
              <a:t>pelo município </a:t>
            </a:r>
            <a:r>
              <a:rPr lang="pt-BR" sz="4000" dirty="0" smtClean="0">
                <a:latin typeface="Calibri" pitchFamily="34" charset="0"/>
                <a:cs typeface="Calibri" pitchFamily="34" charset="0"/>
              </a:rPr>
              <a:t>de referência, </a:t>
            </a:r>
            <a:r>
              <a:rPr lang="pt-BR" sz="4000" dirty="0">
                <a:latin typeface="Calibri" pitchFamily="34" charset="0"/>
                <a:cs typeface="Calibri" pitchFamily="34" charset="0"/>
              </a:rPr>
              <a:t>sob pena de não ser prestado o serviço ao </a:t>
            </a:r>
            <a:r>
              <a:rPr lang="pt-BR" sz="4000" dirty="0" smtClean="0">
                <a:latin typeface="Calibri" pitchFamily="34" charset="0"/>
                <a:cs typeface="Calibri" pitchFamily="34" charset="0"/>
              </a:rPr>
              <a:t>usuário.</a:t>
            </a:r>
          </a:p>
          <a:p>
            <a:pPr marL="663575" indent="-571500" algn="just">
              <a:buFont typeface="Wingdings" panose="05000000000000000000" pitchFamily="2" charset="2"/>
              <a:buChar char="Ø"/>
            </a:pPr>
            <a:endParaRPr lang="pt-BR" sz="4000" dirty="0" smtClean="0">
              <a:latin typeface="Calibri" pitchFamily="34" charset="0"/>
              <a:cs typeface="Calibri" pitchFamily="34" charset="0"/>
            </a:endParaRPr>
          </a:p>
          <a:p>
            <a:pPr marL="663575" indent="-571500" algn="just">
              <a:buFont typeface="Wingdings" panose="05000000000000000000" pitchFamily="2" charset="2"/>
              <a:buChar char="Ø"/>
            </a:pPr>
            <a:r>
              <a:rPr lang="pt-BR" sz="4000" dirty="0" smtClean="0">
                <a:latin typeface="Calibri" pitchFamily="34" charset="0"/>
                <a:cs typeface="Calibri" pitchFamily="34" charset="0"/>
              </a:rPr>
              <a:t>Não </a:t>
            </a:r>
            <a:r>
              <a:rPr lang="pt-BR" sz="4000" dirty="0">
                <a:latin typeface="Calibri" pitchFamily="34" charset="0"/>
                <a:cs typeface="Calibri" pitchFamily="34" charset="0"/>
              </a:rPr>
              <a:t>tendo o município encaminhador participado diretamente do processo de </a:t>
            </a:r>
            <a:r>
              <a:rPr lang="pt-BR" sz="4000" dirty="0" smtClean="0">
                <a:latin typeface="Calibri" pitchFamily="34" charset="0"/>
                <a:cs typeface="Calibri" pitchFamily="34" charset="0"/>
              </a:rPr>
              <a:t>contratação e não possuindo tabela complementar, </a:t>
            </a:r>
            <a:r>
              <a:rPr lang="pt-BR" sz="4000" dirty="0">
                <a:latin typeface="Calibri" pitchFamily="34" charset="0"/>
                <a:cs typeface="Calibri" pitchFamily="34" charset="0"/>
              </a:rPr>
              <a:t>depara-se no campo da insegurança jurídica quando tem que arcar diretamente com pagamento de valores complementares a instituições sediadas no município </a:t>
            </a:r>
            <a:r>
              <a:rPr lang="pt-BR" sz="4000" dirty="0" smtClean="0">
                <a:latin typeface="Calibri" pitchFamily="34" charset="0"/>
                <a:cs typeface="Calibri" pitchFamily="34" charset="0"/>
              </a:rPr>
              <a:t>de referência.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7809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A Lei nº 8.080/90 especifica em seu artigo 26, </a:t>
            </a:r>
            <a:r>
              <a:rPr lang="pt-BR" i="1" dirty="0" err="1" smtClean="0">
                <a:latin typeface="Calibri" pitchFamily="34" charset="0"/>
                <a:cs typeface="Calibri" pitchFamily="34" charset="0"/>
              </a:rPr>
              <a:t>verbis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0" indent="0" algn="just">
              <a:buNone/>
            </a:pPr>
            <a:r>
              <a:rPr lang="pt-BR" i="1" dirty="0" smtClean="0">
                <a:latin typeface="Calibri" pitchFamily="34" charset="0"/>
                <a:cs typeface="Calibri" pitchFamily="34" charset="0"/>
              </a:rPr>
              <a:t> </a:t>
            </a: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Art. 26. Os critérios e valores para a remuneração de serviços e os parâmetros de cobertura assistencial </a:t>
            </a:r>
            <a:r>
              <a:rPr lang="pt-BR" b="1" i="1" dirty="0" smtClean="0">
                <a:latin typeface="Calibri" pitchFamily="34" charset="0"/>
                <a:cs typeface="Calibri" pitchFamily="34" charset="0"/>
              </a:rPr>
              <a:t>serão estabelecidos pela direção nacional do Sistema Único de Saúde (SUS), aprovados no Conselho Nacional de Saúde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” (grifo nosso)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Importante observar que: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 Cada esfera de governo é autônoma e soberana em suas decisões e atividades, respeitados os princípios gerais e a participação da sociedade; e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 Considerada a autonomia dos entes e as peculiaridades de suas características próprias decorrentes dos aspectos econômicos e sociais, os parâmetros referidos no artigo 26 da Lei nº 8.080/90 não visam uniformizar os valores em todas as regiões do país, mas sim estabelecer normas gerais, as quais podem ser complementadas em conformidade com a realidade local, sendo a Tabela SUS uma referência.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0160"/>
            <a:ext cx="8476938" cy="4846003"/>
          </a:xfrm>
        </p:spPr>
        <p:txBody>
          <a:bodyPr>
            <a:normAutofit fontScale="40000" lnSpcReduction="20000"/>
          </a:bodyPr>
          <a:lstStyle/>
          <a:p>
            <a:pPr algn="ctr">
              <a:buFont typeface="Arial" charset="0"/>
              <a:buNone/>
              <a:defRPr/>
            </a:pPr>
            <a:r>
              <a:rPr lang="pt-BR" sz="4800" dirty="0" smtClean="0"/>
              <a:t>	</a:t>
            </a:r>
            <a:r>
              <a:rPr lang="pt-BR" sz="4800" b="1" dirty="0">
                <a:latin typeface="Calibri" pitchFamily="34" charset="0"/>
                <a:cs typeface="Calibri" pitchFamily="34" charset="0"/>
              </a:rPr>
              <a:t>Portaria GM/MS nº 1606, de 11 de setembro de </a:t>
            </a:r>
            <a:r>
              <a:rPr lang="pt-BR" sz="4800" b="1" dirty="0" smtClean="0">
                <a:latin typeface="Calibri" pitchFamily="34" charset="0"/>
                <a:cs typeface="Calibri" pitchFamily="34" charset="0"/>
              </a:rPr>
              <a:t>2001 (referendada pela Portaria nº </a:t>
            </a:r>
            <a:r>
              <a:rPr lang="pt-BR" sz="4800" b="1" dirty="0">
                <a:latin typeface="Calibri" pitchFamily="34" charset="0"/>
                <a:cs typeface="Calibri" pitchFamily="34" charset="0"/>
              </a:rPr>
              <a:t>1.769, </a:t>
            </a:r>
            <a:r>
              <a:rPr lang="pt-BR" sz="4800" b="1" dirty="0" smtClean="0">
                <a:latin typeface="Calibri" pitchFamily="34" charset="0"/>
                <a:cs typeface="Calibri" pitchFamily="34" charset="0"/>
              </a:rPr>
              <a:t>de 20 de agosto de 2012)</a:t>
            </a:r>
          </a:p>
          <a:p>
            <a:pPr algn="just">
              <a:buFont typeface="Arial" charset="0"/>
              <a:buNone/>
              <a:defRPr/>
            </a:pPr>
            <a:endParaRPr lang="pt-BR" sz="4800" b="1" u="sng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charset="0"/>
              <a:buNone/>
              <a:defRPr/>
            </a:pPr>
            <a:endParaRPr lang="pt-BR" sz="4800" b="1" u="sng" dirty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pt-BR" sz="48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pt-BR" sz="4800" i="1" dirty="0" smtClean="0">
                <a:latin typeface="Calibri" pitchFamily="34" charset="0"/>
                <a:cs typeface="Calibri" pitchFamily="34" charset="0"/>
              </a:rPr>
              <a:t>Art. 1º </a:t>
            </a:r>
            <a:r>
              <a:rPr lang="pt-BR" sz="4800" b="1" i="1" dirty="0" smtClean="0">
                <a:latin typeface="Calibri" pitchFamily="34" charset="0"/>
                <a:cs typeface="Calibri" pitchFamily="34" charset="0"/>
              </a:rPr>
              <a:t>Definir que os estados, Distrito Federal e municípios que adotarem tabela diferenciada para remuneração de serviços assistenciais de saúde deverão, para efeito de complementação financeira, empregar recursos próprios</a:t>
            </a:r>
            <a:r>
              <a:rPr lang="pt-BR" sz="4800" i="1" dirty="0" smtClean="0">
                <a:latin typeface="Calibri" pitchFamily="34" charset="0"/>
                <a:cs typeface="Calibri" pitchFamily="34" charset="0"/>
              </a:rPr>
              <a:t> estaduais e/ou municipais, sendo vedada a utilização de recursos federais para esta finalidade.</a:t>
            </a:r>
            <a:endParaRPr lang="pt-BR" sz="48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pt-BR" sz="4800" i="1" dirty="0" smtClean="0">
                <a:latin typeface="Calibri" pitchFamily="34" charset="0"/>
                <a:cs typeface="Calibri" pitchFamily="34" charset="0"/>
              </a:rPr>
              <a:t>Art. 2º Definir que </a:t>
            </a:r>
            <a:r>
              <a:rPr lang="pt-BR" sz="4800" b="1" i="1" dirty="0" smtClean="0">
                <a:latin typeface="Calibri" pitchFamily="34" charset="0"/>
                <a:cs typeface="Calibri" pitchFamily="34" charset="0"/>
              </a:rPr>
              <a:t>a utilização de tabela diferenciada para remuneração de serviços de saúde não poderá acarretar, sob nenhuma circunstância, em discriminação no acesso ou no atendimento dos usuários referenciados</a:t>
            </a:r>
            <a:r>
              <a:rPr lang="pt-BR" sz="4800" i="1" dirty="0" smtClean="0">
                <a:latin typeface="Calibri" pitchFamily="34" charset="0"/>
                <a:cs typeface="Calibri" pitchFamily="34" charset="0"/>
              </a:rPr>
              <a:t> por outros municípios ou estados no processo de Programação Pactuada Integrada/PPI.</a:t>
            </a:r>
            <a:endParaRPr lang="pt-BR" sz="48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pt-BR" sz="4800" i="1" dirty="0" smtClean="0">
                <a:latin typeface="Calibri" pitchFamily="34" charset="0"/>
                <a:cs typeface="Calibri" pitchFamily="34" charset="0"/>
              </a:rPr>
              <a:t>Parágrafo único. </a:t>
            </a:r>
            <a:r>
              <a:rPr lang="pt-BR" sz="4800" b="1" i="1" dirty="0" smtClean="0">
                <a:latin typeface="Calibri" pitchFamily="34" charset="0"/>
                <a:cs typeface="Calibri" pitchFamily="34" charset="0"/>
              </a:rPr>
              <a:t>Para evitar que o Tesouro Municipal seja onerado pelos serviços prestados a cidadãos de outros municípios, os gestores municipais que decidirem por complementar os valores da  tabela nacional de procedimentos </a:t>
            </a:r>
            <a:r>
              <a:rPr lang="pt-BR" sz="4800" b="1" i="1" u="sng" dirty="0" smtClean="0">
                <a:latin typeface="Calibri" pitchFamily="34" charset="0"/>
                <a:cs typeface="Calibri" pitchFamily="34" charset="0"/>
              </a:rPr>
              <a:t>deverão</a:t>
            </a:r>
            <a:r>
              <a:rPr lang="pt-BR" sz="4800" b="1" i="1" dirty="0" smtClean="0">
                <a:latin typeface="Calibri" pitchFamily="34" charset="0"/>
                <a:cs typeface="Calibri" pitchFamily="34" charset="0"/>
              </a:rPr>
              <a:t> buscar, em articulação com os gestores dos municípios que utilizem sua rede assistencial, a implementação de mecanismos de cooperação para a provisão dos serviços</a:t>
            </a:r>
            <a:r>
              <a:rPr lang="pt-BR" sz="4800" i="1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4800" dirty="0" smtClean="0">
                <a:latin typeface="Calibri" pitchFamily="34" charset="0"/>
                <a:cs typeface="Calibri" pitchFamily="34" charset="0"/>
              </a:rPr>
              <a:t>” (grifo nosso)</a:t>
            </a:r>
            <a:endParaRPr lang="pt-BR" sz="4800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  <a:defRPr/>
            </a:pPr>
            <a:endParaRPr lang="pt-BR" sz="4200" dirty="0" smtClean="0"/>
          </a:p>
          <a:p>
            <a:pPr algn="just">
              <a:buNone/>
              <a:defRPr/>
            </a:pPr>
            <a:endParaRPr lang="pt-BR" sz="4200" dirty="0"/>
          </a:p>
          <a:p>
            <a:pPr algn="just">
              <a:buFont typeface="Arial" charset="0"/>
              <a:buNone/>
              <a:defRPr/>
            </a:pPr>
            <a:endParaRPr lang="pt-BR" sz="2800" b="1" u="sng" dirty="0"/>
          </a:p>
        </p:txBody>
      </p:sp>
    </p:spTree>
    <p:extLst>
      <p:ext uri="{BB962C8B-B14F-4D97-AF65-F5344CB8AC3E}">
        <p14:creationId xmlns="" xmlns:p14="http://schemas.microsoft.com/office/powerpoint/2010/main" val="223441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0160"/>
            <a:ext cx="8229600" cy="4846003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pt-BR" sz="9800" b="1" dirty="0" smtClean="0">
                <a:latin typeface="Calibri" pitchFamily="34" charset="0"/>
                <a:cs typeface="Calibri" pitchFamily="34" charset="0"/>
              </a:rPr>
              <a:t>Viabilização </a:t>
            </a:r>
            <a:r>
              <a:rPr lang="pt-BR" sz="9800" b="1" dirty="0">
                <a:latin typeface="Calibri" pitchFamily="34" charset="0"/>
                <a:cs typeface="Calibri" pitchFamily="34" charset="0"/>
              </a:rPr>
              <a:t>da complementação de </a:t>
            </a:r>
            <a:r>
              <a:rPr lang="pt-BR" sz="9800" b="1" dirty="0" smtClean="0">
                <a:latin typeface="Calibri" pitchFamily="34" charset="0"/>
                <a:cs typeface="Calibri" pitchFamily="34" charset="0"/>
              </a:rPr>
              <a:t>valores</a:t>
            </a:r>
          </a:p>
          <a:p>
            <a:pPr marL="0" indent="0" algn="ctr">
              <a:buNone/>
            </a:pPr>
            <a:endParaRPr lang="pt-BR" sz="6200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6200" dirty="0" smtClean="0">
                <a:latin typeface="Calibri" pitchFamily="34" charset="0"/>
                <a:cs typeface="Calibri" pitchFamily="34" charset="0"/>
              </a:rPr>
              <a:t>Não se verifica qualquer vedação legal que impeça o município de efetuar a complementação de valores relativos aos procedimentos alocados em PPI por meio de recursos próprios, desde que se demonstre que tal complemento é efetivamente necessário, considerando a razoabilidade dos valores efetivamente praticados e a necessidade de prestação ao serviço de saúde ao usuário;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6200" dirty="0" smtClean="0">
                <a:latin typeface="Calibri" pitchFamily="34" charset="0"/>
                <a:cs typeface="Calibri" pitchFamily="34" charset="0"/>
              </a:rPr>
              <a:t>A fim de que seja dada legitimidade a decisão de pagamento complementar de valores, o tema deve ser discutido e pactuado no âmbito do Conselho Municipal de Saúde, já que este atua na formulação de estratégias e no controle da execução da política de saúde e que a referida complementação tem impacto financeiro; e</a:t>
            </a:r>
          </a:p>
          <a:p>
            <a:pPr algn="just">
              <a:buFont typeface="Wingdings" pitchFamily="2" charset="2"/>
              <a:buChar char="Ø"/>
            </a:pPr>
            <a:r>
              <a:rPr lang="pt-BR" sz="6200" dirty="0" smtClean="0">
                <a:latin typeface="Calibri" pitchFamily="34" charset="0"/>
                <a:cs typeface="Calibri" pitchFamily="34" charset="0"/>
              </a:rPr>
              <a:t>Verificada a necessidade de realização de pagamento complementar, deve ser realizada deliberação e pactuação também na CIB, por meio de Resolução, a fim de que seja dada maior legitimidade e legalidade à despesa.</a:t>
            </a:r>
          </a:p>
          <a:p>
            <a:pPr algn="just">
              <a:buFont typeface="Wingdings" pitchFamily="2" charset="2"/>
              <a:buChar char="Ø"/>
            </a:pPr>
            <a:endParaRPr lang="pt-BR" sz="5500" dirty="0" smtClean="0"/>
          </a:p>
          <a:p>
            <a:pPr algn="just">
              <a:buFont typeface="Arial" charset="0"/>
              <a:buNone/>
              <a:defRPr/>
            </a:pPr>
            <a:endParaRPr lang="pt-BR" dirty="0" smtClean="0"/>
          </a:p>
          <a:p>
            <a:pPr algn="just">
              <a:buNone/>
              <a:defRPr/>
            </a:pPr>
            <a:endParaRPr lang="pt-BR" sz="2800" dirty="0" smtClean="0"/>
          </a:p>
          <a:p>
            <a:pPr algn="just">
              <a:buNone/>
              <a:defRPr/>
            </a:pPr>
            <a:endParaRPr lang="pt-BR" sz="2800" dirty="0"/>
          </a:p>
          <a:p>
            <a:pPr algn="just">
              <a:buFont typeface="Arial" charset="0"/>
              <a:buNone/>
              <a:defRPr/>
            </a:pPr>
            <a:endParaRPr lang="pt-BR" sz="2800" b="1" u="sng" dirty="0"/>
          </a:p>
        </p:txBody>
      </p:sp>
    </p:spTree>
    <p:extLst>
      <p:ext uri="{BB962C8B-B14F-4D97-AF65-F5344CB8AC3E}">
        <p14:creationId xmlns="" xmlns:p14="http://schemas.microsoft.com/office/powerpoint/2010/main" val="125446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>
              <a:buNone/>
            </a:pPr>
            <a:r>
              <a:rPr lang="pt-BR" b="1" dirty="0" smtClean="0">
                <a:latin typeface="Calibri" pitchFamily="34" charset="0"/>
                <a:cs typeface="Calibri" pitchFamily="34" charset="0"/>
              </a:rPr>
              <a:t>Pagamento de Complementação e Instrumentos de Contratação</a:t>
            </a: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Não sendo o município encaminhador o contratante direto do prestador, não há que se falar em pagamento direto ao mesmo, pelos seguintes motivos: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O município encaminhador não estabeleceu vínculo direto com o prestador; e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A totalidade do pagamento será realizada por meios de recursos decorrentes de fontes diversas (recurso federal e recurso próprio).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 </a:t>
            </a:r>
            <a:endParaRPr lang="pt-BR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b="1" dirty="0" smtClean="0">
                <a:latin typeface="Calibri" pitchFamily="34" charset="0"/>
                <a:cs typeface="Calibri" pitchFamily="34" charset="0"/>
              </a:rPr>
              <a:t>Riscos ocasionados pelo pagamento direto: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Compreensão equivocada de pagamento em duplicidade; e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Dificuldade na prestação de contas a ser realizada pelo gestor municipal.</a:t>
            </a:r>
          </a:p>
          <a:p>
            <a:endParaRPr lang="pt-B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MBR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</TotalTime>
  <Words>573</Words>
  <Application>Microsoft Office PowerPoint</Application>
  <PresentationFormat>Apresentação na tela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TIMBRADO</vt:lpstr>
      <vt:lpstr>Pagamento de complementação aos valores da Tabela SUS</vt:lpstr>
      <vt:lpstr>Slide 2</vt:lpstr>
      <vt:lpstr>Slide 3</vt:lpstr>
      <vt:lpstr> </vt:lpstr>
      <vt:lpstr>Slide 5</vt:lpstr>
      <vt:lpstr>Slide 6</vt:lpstr>
      <vt:lpstr>Slide 7</vt:lpstr>
      <vt:lpstr>Slide 8</vt:lpstr>
      <vt:lpstr>Slide 9</vt:lpstr>
      <vt:lpstr>MODALIDADE DE CONTRATAÇÃO</vt:lpstr>
      <vt:lpstr>Slide 11</vt:lpstr>
      <vt:lpstr>Slide 12</vt:lpstr>
      <vt:lpstr>MUITO OBRIGADA!  www.conasems.org.br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EVOLUÇAO DO GASTO EM SAUDE MUNICIPAL 2010 - 2014</dc:title>
  <dc:creator>Blenda Leite Saturnino Pereira</dc:creator>
  <cp:lastModifiedBy>Aluno</cp:lastModifiedBy>
  <cp:revision>117</cp:revision>
  <dcterms:created xsi:type="dcterms:W3CDTF">2015-03-24T13:48:58Z</dcterms:created>
  <dcterms:modified xsi:type="dcterms:W3CDTF">2017-08-25T10:08:56Z</dcterms:modified>
</cp:coreProperties>
</file>