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517" r:id="rId2"/>
    <p:sldId id="492" r:id="rId3"/>
    <p:sldId id="495" r:id="rId4"/>
    <p:sldId id="494" r:id="rId5"/>
    <p:sldId id="497" r:id="rId6"/>
    <p:sldId id="509" r:id="rId7"/>
    <p:sldId id="510" r:id="rId8"/>
    <p:sldId id="511" r:id="rId9"/>
    <p:sldId id="514" r:id="rId10"/>
    <p:sldId id="512" r:id="rId11"/>
    <p:sldId id="515" r:id="rId12"/>
    <p:sldId id="513" r:id="rId13"/>
    <p:sldId id="490" r:id="rId14"/>
    <p:sldId id="486" r:id="rId15"/>
    <p:sldId id="433" r:id="rId16"/>
    <p:sldId id="491" r:id="rId17"/>
    <p:sldId id="496" r:id="rId18"/>
    <p:sldId id="516" r:id="rId19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36BF051-D36A-46A7-8713-2F6B37427D5A}">
  <a:tblStyle styleId="{F36BF051-D36A-46A7-8713-2F6B37427D5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5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5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1235075"/>
            <a:ext cx="4441825" cy="3332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378824"/>
            <a:ext cx="2945658" cy="495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378824"/>
            <a:ext cx="2945658" cy="495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16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4247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701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7061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3868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8064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44924"/>
            <a:ext cx="8270421" cy="596047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235" y="178094"/>
            <a:ext cx="2348592" cy="4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32350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41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801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6248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2036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192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6214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7659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3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161" y="553851"/>
            <a:ext cx="3466430" cy="6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3669846"/>
            <a:ext cx="7772400" cy="1470025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b="1" dirty="0">
                <a:solidFill>
                  <a:schemeClr val="tx2"/>
                </a:solidFill>
                <a:cs typeface="Arial"/>
              </a:rPr>
              <a:t>QUALIFICAÇÃO DA GESTÃO MUNICIPAL EM SAÚDE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b="1" dirty="0">
                <a:solidFill>
                  <a:schemeClr val="tx2"/>
                </a:solidFill>
                <a:cs typeface="Arial"/>
              </a:rPr>
              <a:t>Instrumentos de </a:t>
            </a:r>
            <a:r>
              <a:rPr lang="pt-BR" sz="2400" b="1" dirty="0">
                <a:solidFill>
                  <a:schemeClr val="tx2"/>
                </a:solidFill>
                <a:cs typeface="Arial"/>
                <a:sym typeface="Arial"/>
              </a:rPr>
              <a:t>Planejamento em Saúde</a:t>
            </a: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>
                <a:latin typeface="+mn-lt"/>
              </a:rPr>
              <a:t> </a:t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	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16998" y="6217246"/>
            <a:ext cx="4813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Paraíba / Agosto 2017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0B893A4-3579-4BB1-9580-4B86A3457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748978"/>
            <a:ext cx="35052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079200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Manual do Gestor Municipal do SUS - CONASEMS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E4ADFDA-B1E0-4E5A-863A-1BA40BA3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086980"/>
            <a:ext cx="775335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969A33F-55E2-43C0-B55D-4B4D401BF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19" y="3552526"/>
            <a:ext cx="7667625" cy="22288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99D464F-E339-4696-86D1-093FC0EB134B}"/>
              </a:ext>
            </a:extLst>
          </p:cNvPr>
          <p:cNvSpPr txBox="1"/>
          <p:nvPr/>
        </p:nvSpPr>
        <p:spPr>
          <a:xfrm>
            <a:off x="1385822" y="1539008"/>
            <a:ext cx="63229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n-lt"/>
              </a:rPr>
              <a:t>Quadro 04</a:t>
            </a:r>
          </a:p>
          <a:p>
            <a:endParaRPr lang="pt-BR" sz="1600" b="1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+mn-lt"/>
              </a:rPr>
              <a:t>Apresenta uma </a:t>
            </a:r>
            <a:r>
              <a:rPr lang="pt-BR" sz="1600" b="1" dirty="0">
                <a:solidFill>
                  <a:schemeClr val="tx2"/>
                </a:solidFill>
                <a:latin typeface="+mn-lt"/>
              </a:rPr>
              <a:t>proposta de método para elaboração do PMS 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com atividades, atores envolvidos e produtos esperados</a:t>
            </a:r>
          </a:p>
        </p:txBody>
      </p:sp>
    </p:spTree>
    <p:extLst>
      <p:ext uri="{BB962C8B-B14F-4D97-AF65-F5344CB8AC3E}">
        <p14:creationId xmlns:p14="http://schemas.microsoft.com/office/powerpoint/2010/main" xmlns="" val="185818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Manual do Gestor Municipal do SUS - CONASEMS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3496255-A85C-4114-8B26-454075DD541C}"/>
              </a:ext>
            </a:extLst>
          </p:cNvPr>
          <p:cNvSpPr txBox="1"/>
          <p:nvPr/>
        </p:nvSpPr>
        <p:spPr>
          <a:xfrm>
            <a:off x="1385822" y="1539008"/>
            <a:ext cx="63229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n-lt"/>
              </a:rPr>
              <a:t>Quadro 04</a:t>
            </a:r>
          </a:p>
          <a:p>
            <a:pPr algn="just"/>
            <a:r>
              <a:rPr lang="pt-BR" sz="1600" b="1" dirty="0">
                <a:solidFill>
                  <a:schemeClr val="tx2"/>
                </a:solidFill>
                <a:latin typeface="+mn-lt"/>
              </a:rPr>
              <a:t>Apresenta uma proposta de método para elaboração do PMS com atividades atores envolvidos e produtos esperados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E4ADFDA-B1E0-4E5A-863A-1BA40BA3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29" y="3185454"/>
            <a:ext cx="775335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D719C15-3B6B-431B-8B67-A84FC25D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66" y="3653927"/>
            <a:ext cx="7686675" cy="12382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BBB7137-785C-4CF4-8E90-2D6F583DE63A}"/>
              </a:ext>
            </a:extLst>
          </p:cNvPr>
          <p:cNvSpPr txBox="1"/>
          <p:nvPr/>
        </p:nvSpPr>
        <p:spPr>
          <a:xfrm>
            <a:off x="1385822" y="1539008"/>
            <a:ext cx="63229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n-lt"/>
              </a:rPr>
              <a:t>Quadro 04</a:t>
            </a:r>
          </a:p>
          <a:p>
            <a:endParaRPr lang="pt-BR" sz="1600" b="1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+mn-lt"/>
              </a:rPr>
              <a:t>Apresenta uma </a:t>
            </a:r>
            <a:r>
              <a:rPr lang="pt-BR" sz="1600" b="1" dirty="0">
                <a:solidFill>
                  <a:schemeClr val="tx2"/>
                </a:solidFill>
                <a:latin typeface="+mn-lt"/>
              </a:rPr>
              <a:t>proposta de método para elaboração do PMS 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com atividades, atores envolvidos e produtos esperados</a:t>
            </a:r>
          </a:p>
        </p:txBody>
      </p:sp>
    </p:spTree>
    <p:extLst>
      <p:ext uri="{BB962C8B-B14F-4D97-AF65-F5344CB8AC3E}">
        <p14:creationId xmlns:p14="http://schemas.microsoft.com/office/powerpoint/2010/main" xmlns="" val="151047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Elaboração do PMS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35696C-94ED-43B7-BB6C-AA46ED9D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46" y="1912389"/>
            <a:ext cx="3767211" cy="476283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EC92E2-216D-46DB-8BB7-0A73CE106B0E}"/>
              </a:ext>
            </a:extLst>
          </p:cNvPr>
          <p:cNvSpPr txBox="1"/>
          <p:nvPr/>
        </p:nvSpPr>
        <p:spPr>
          <a:xfrm>
            <a:off x="1027471" y="2335423"/>
            <a:ext cx="596417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Necessidades de saúde da população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Políticas de Saúde estabelecidas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Diretrizes apontadas pelas Conferencias de Saúde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Plano de Governo do Prefeito eleito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PPA do Município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PPA e Plano de Saúde do Estado e da União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Regionalização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Redes de atenção a saúde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Participação do CMS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</a:rPr>
              <a:t>» </a:t>
            </a:r>
            <a:r>
              <a:rPr lang="pt-BR" sz="1600" b="1" dirty="0">
                <a:latin typeface="+mn-lt"/>
              </a:rPr>
              <a:t>Responsabilização dos participantes  </a:t>
            </a:r>
          </a:p>
          <a:p>
            <a:r>
              <a:rPr lang="pt-BR" dirty="0"/>
              <a:t>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0AD533E-1C08-47A7-A47D-A7228F5EDF87}"/>
              </a:ext>
            </a:extLst>
          </p:cNvPr>
          <p:cNvSpPr txBox="1"/>
          <p:nvPr/>
        </p:nvSpPr>
        <p:spPr>
          <a:xfrm>
            <a:off x="1385822" y="1539008"/>
            <a:ext cx="632291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/>
                </a:solidFill>
                <a:latin typeface="+mn-lt"/>
              </a:rPr>
              <a:t>Pontos que devem ser considerados na elaboração do PMS</a:t>
            </a:r>
          </a:p>
        </p:txBody>
      </p:sp>
    </p:spTree>
    <p:extLst>
      <p:ext uri="{BB962C8B-B14F-4D97-AF65-F5344CB8AC3E}">
        <p14:creationId xmlns:p14="http://schemas.microsoft.com/office/powerpoint/2010/main" xmlns="" val="85735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877" y="2326475"/>
            <a:ext cx="6568533" cy="296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810" y="6106930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69675" y="961043"/>
            <a:ext cx="737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Planejamento em saúde e orçamento e a Unificação dos Blocos </a:t>
            </a:r>
          </a:p>
        </p:txBody>
      </p:sp>
    </p:spTree>
    <p:extLst>
      <p:ext uri="{BB962C8B-B14F-4D97-AF65-F5344CB8AC3E}">
        <p14:creationId xmlns:p14="http://schemas.microsoft.com/office/powerpoint/2010/main" xmlns="" val="110578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9676" y="961043"/>
            <a:ext cx="760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Compatibilização dos instrumentos planejamento e orçamento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44" y="1437522"/>
            <a:ext cx="8074324" cy="51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086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69676" y="961043"/>
            <a:ext cx="68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Classificação orçamentária   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746185" y="450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8F43201-82F4-43EF-ABFB-749AA70E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00" y="2056546"/>
            <a:ext cx="8181975" cy="4000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AAD2487-877A-4833-B617-448E475ED6D2}"/>
              </a:ext>
            </a:extLst>
          </p:cNvPr>
          <p:cNvSpPr txBox="1"/>
          <p:nvPr/>
        </p:nvSpPr>
        <p:spPr>
          <a:xfrm>
            <a:off x="1069676" y="1506958"/>
            <a:ext cx="69552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  <a:latin typeface="+mn-lt"/>
              </a:rPr>
              <a:t>Manual do Gestor - 103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xmlns="" id="{8E172297-04B4-4345-A688-27C4B865789C}"/>
              </a:ext>
            </a:extLst>
          </p:cNvPr>
          <p:cNvSpPr/>
          <p:nvPr/>
        </p:nvSpPr>
        <p:spPr>
          <a:xfrm rot="18880285">
            <a:off x="3634743" y="3126203"/>
            <a:ext cx="668266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07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74" y="337760"/>
            <a:ext cx="4612934" cy="614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60866" y="5045580"/>
            <a:ext cx="2467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http://www.conasems.org.br/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696" y="1369062"/>
            <a:ext cx="1983971" cy="13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696" y="5375404"/>
            <a:ext cx="3178429" cy="10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DD00DDD4-F44A-4FD2-BF01-0936A1138AFD}"/>
              </a:ext>
            </a:extLst>
          </p:cNvPr>
          <p:cNvSpPr/>
          <p:nvPr/>
        </p:nvSpPr>
        <p:spPr>
          <a:xfrm rot="13886638">
            <a:off x="7367325" y="6243398"/>
            <a:ext cx="668266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7F963A6-ABD4-4335-B8DC-F8C8B4A41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075" y="2846460"/>
            <a:ext cx="19240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0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DCACCB11-B109-4A8A-B55A-1F38FF95A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525" y="4559561"/>
            <a:ext cx="5191125" cy="1724025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35CB622D-3599-4BF9-83F9-8B6208FD7286}"/>
              </a:ext>
            </a:extLst>
          </p:cNvPr>
          <p:cNvSpPr/>
          <p:nvPr/>
        </p:nvSpPr>
        <p:spPr>
          <a:xfrm rot="19017199">
            <a:off x="7713469" y="6243690"/>
            <a:ext cx="668266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06DF300-64CE-4B4D-BB4B-CFAA951B677C}"/>
              </a:ext>
            </a:extLst>
          </p:cNvPr>
          <p:cNvSpPr/>
          <p:nvPr/>
        </p:nvSpPr>
        <p:spPr>
          <a:xfrm>
            <a:off x="6369596" y="4198221"/>
            <a:ext cx="2467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http://www.conasems.org.br/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0633C87-0199-44F6-864F-8F5C1AD3106A}"/>
              </a:ext>
            </a:extLst>
          </p:cNvPr>
          <p:cNvSpPr txBox="1"/>
          <p:nvPr/>
        </p:nvSpPr>
        <p:spPr>
          <a:xfrm>
            <a:off x="1069675" y="961043"/>
            <a:ext cx="71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Web Aula CONASEMS - Módulo 1 - Planejamento e orçamento do SUS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53A2CB1-AA9D-4F4C-9FC5-5D3F139F5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63" y="1455861"/>
            <a:ext cx="4867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3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161" y="553851"/>
            <a:ext cx="3466430" cy="6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3669846"/>
            <a:ext cx="7772400" cy="1470025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b="1" dirty="0">
                <a:solidFill>
                  <a:schemeClr val="tx2"/>
                </a:solidFill>
                <a:cs typeface="Arial"/>
              </a:rPr>
              <a:t>QUALIFICAÇÃO DA GESTÃO MUNICIPAL EM SAÚDE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b="1" dirty="0">
                <a:solidFill>
                  <a:schemeClr val="tx2"/>
                </a:solidFill>
                <a:cs typeface="Arial"/>
              </a:rPr>
              <a:t>Instrumentos de </a:t>
            </a:r>
            <a:r>
              <a:rPr lang="pt-BR" sz="2400" b="1" dirty="0">
                <a:solidFill>
                  <a:schemeClr val="tx2"/>
                </a:solidFill>
                <a:cs typeface="Arial"/>
                <a:sym typeface="Arial"/>
              </a:rPr>
              <a:t>Planejamento em Saúde</a:t>
            </a: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>
                <a:latin typeface="+mn-lt"/>
              </a:rPr>
              <a:t> </a:t>
            </a:r>
            <a:br>
              <a:rPr lang="pt-BR" sz="2400" b="1" dirty="0">
                <a:latin typeface="+mn-lt"/>
              </a:rPr>
            </a:br>
            <a:r>
              <a:rPr lang="pt-BR" sz="2400" b="1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	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16998" y="6217246"/>
            <a:ext cx="4813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n-lt"/>
              </a:rPr>
              <a:t>Paraíba / Agosto 2017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0B893A4-3579-4BB1-9580-4B86A3457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748978"/>
            <a:ext cx="35052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95079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ECD402C-46D5-4381-9420-CFAA43738F58}"/>
              </a:ext>
            </a:extLst>
          </p:cNvPr>
          <p:cNvSpPr/>
          <p:nvPr/>
        </p:nvSpPr>
        <p:spPr>
          <a:xfrm>
            <a:off x="956603" y="4286122"/>
            <a:ext cx="72167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325A70"/>
                </a:solidFill>
                <a:latin typeface="+mn-lt"/>
              </a:rPr>
              <a:t>Principais instrumentos do planejamento orçamentário em saúde</a:t>
            </a:r>
          </a:p>
          <a:p>
            <a:endParaRPr lang="pt-BR" sz="2000" b="1" dirty="0">
              <a:solidFill>
                <a:srgbClr val="325A7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Plano Plurianual (PPA)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Lei de Diretrizes Orçamentárias (LDO)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Lei Orçamentária Anual (LOA)</a:t>
            </a:r>
            <a:endParaRPr lang="pt-BR" sz="1600" dirty="0"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886F1E2-A3B2-402B-8DBB-4DB2E45487BB}"/>
              </a:ext>
            </a:extLst>
          </p:cNvPr>
          <p:cNvSpPr/>
          <p:nvPr/>
        </p:nvSpPr>
        <p:spPr>
          <a:xfrm>
            <a:off x="954255" y="1610923"/>
            <a:ext cx="721672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325A70"/>
                </a:solidFill>
                <a:latin typeface="+mn-lt"/>
              </a:rPr>
              <a:t>Principais instrumentos do planejamento da gestão em saúde</a:t>
            </a:r>
          </a:p>
          <a:p>
            <a:endParaRPr lang="pt-BR" sz="2400" b="1" dirty="0">
              <a:solidFill>
                <a:srgbClr val="325A7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Plano Municipal de Saúde (PMS)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Programação Anual da Saúde (PAS)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Relatório Anual de Gestão (RAG)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41C1F1"/>
                </a:solidFill>
                <a:latin typeface="+mn-lt"/>
              </a:rPr>
              <a:t>» </a:t>
            </a:r>
            <a:r>
              <a:rPr lang="pt-BR" sz="1600" b="1" dirty="0">
                <a:latin typeface="+mn-lt"/>
              </a:rPr>
              <a:t>Relatório Detalhado Quadrimestre Anterior (RDQA)</a:t>
            </a:r>
          </a:p>
        </p:txBody>
      </p:sp>
    </p:spTree>
    <p:extLst>
      <p:ext uri="{BB962C8B-B14F-4D97-AF65-F5344CB8AC3E}">
        <p14:creationId xmlns:p14="http://schemas.microsoft.com/office/powerpoint/2010/main" xmlns="" val="199388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Fluxo de elaboração dos instrumentos de planejamento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04" y="1564107"/>
            <a:ext cx="8885968" cy="44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373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5" y="961043"/>
            <a:ext cx="713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Cronograma dos principais instrumentos por ano de gestão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2B74F08-7D85-4DCA-89C6-0059A82F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34" y="1726617"/>
            <a:ext cx="4620578" cy="44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73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5D9DFA76-AA95-4593-ACDB-F696FC2A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096" y="1579718"/>
            <a:ext cx="3465765" cy="46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CE33FF-8789-481F-A30F-1441FA0FC244}"/>
              </a:ext>
            </a:extLst>
          </p:cNvPr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Manual do Gestor Municipal do SUS</a:t>
            </a:r>
          </a:p>
        </p:txBody>
      </p:sp>
    </p:spTree>
    <p:extLst>
      <p:ext uri="{BB962C8B-B14F-4D97-AF65-F5344CB8AC3E}">
        <p14:creationId xmlns:p14="http://schemas.microsoft.com/office/powerpoint/2010/main" xmlns="" val="425361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Manual do Gestor Municipal do SUS - CONASEMS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3496255-A85C-4114-8B26-454075DD541C}"/>
              </a:ext>
            </a:extLst>
          </p:cNvPr>
          <p:cNvSpPr txBox="1"/>
          <p:nvPr/>
        </p:nvSpPr>
        <p:spPr>
          <a:xfrm>
            <a:off x="1385822" y="1539008"/>
            <a:ext cx="63229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n-lt"/>
              </a:rPr>
              <a:t>Quadro 01</a:t>
            </a:r>
          </a:p>
          <a:p>
            <a:endParaRPr lang="pt-BR" sz="1600" b="1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+mn-lt"/>
              </a:rPr>
              <a:t>Registra informações de </a:t>
            </a:r>
            <a:r>
              <a:rPr lang="pt-BR" sz="1600" b="1" dirty="0">
                <a:solidFill>
                  <a:schemeClr val="tx2"/>
                </a:solidFill>
                <a:latin typeface="+mn-lt"/>
              </a:rPr>
              <a:t>conteúdo, validade e prazo para cada um dos diversos instrumentos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 de planejamento da Saúde e do Orçamento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AB8B435-A823-4640-AF99-7ADBED097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8" y="3269155"/>
            <a:ext cx="8612505" cy="20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37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Manual do Gestor Municipal do SUS - CONASEMS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3496255-A85C-4114-8B26-454075DD541C}"/>
              </a:ext>
            </a:extLst>
          </p:cNvPr>
          <p:cNvSpPr txBox="1"/>
          <p:nvPr/>
        </p:nvSpPr>
        <p:spPr>
          <a:xfrm>
            <a:off x="1385822" y="1539008"/>
            <a:ext cx="632291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n-lt"/>
              </a:rPr>
              <a:t>Quadro 03</a:t>
            </a:r>
          </a:p>
          <a:p>
            <a:endParaRPr lang="pt-BR" sz="1600" b="1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+mn-lt"/>
              </a:rPr>
              <a:t>Apresenta com descrição e fonte de dados os </a:t>
            </a:r>
            <a:r>
              <a:rPr lang="pt-BR" sz="1600" b="1" dirty="0">
                <a:solidFill>
                  <a:schemeClr val="tx2"/>
                </a:solidFill>
                <a:latin typeface="+mn-lt"/>
              </a:rPr>
              <a:t>principais pontos 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que devem ser examinados para o estabelecimento do </a:t>
            </a:r>
            <a:r>
              <a:rPr lang="pt-BR" sz="1600" b="1" dirty="0">
                <a:solidFill>
                  <a:schemeClr val="tx2"/>
                </a:solidFill>
                <a:latin typeface="+mn-lt"/>
              </a:rPr>
              <a:t>diagnóstico da saúde do município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6634688-7C10-47EA-9FFF-697CF841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3389733"/>
            <a:ext cx="7953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49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Manual do Gestor Municipal do SUS - CONASEMS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3496255-A85C-4114-8B26-454075DD541C}"/>
              </a:ext>
            </a:extLst>
          </p:cNvPr>
          <p:cNvSpPr txBox="1"/>
          <p:nvPr/>
        </p:nvSpPr>
        <p:spPr>
          <a:xfrm>
            <a:off x="1385822" y="1539008"/>
            <a:ext cx="63229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n-lt"/>
              </a:rPr>
              <a:t>Quadro 04</a:t>
            </a:r>
          </a:p>
          <a:p>
            <a:endParaRPr lang="pt-BR" sz="1600" b="1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+mn-lt"/>
              </a:rPr>
              <a:t>Apresenta uma </a:t>
            </a:r>
            <a:r>
              <a:rPr lang="pt-BR" sz="1600" b="1" dirty="0">
                <a:solidFill>
                  <a:schemeClr val="tx2"/>
                </a:solidFill>
                <a:latin typeface="+mn-lt"/>
              </a:rPr>
              <a:t>proposta de método para elaboração do PMS 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com atividades, atores envolvidos e produtos esperados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07D1D0F-7895-4E59-A592-6F35D77D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3334191"/>
            <a:ext cx="77438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53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69676" y="961043"/>
            <a:ext cx="64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/>
                </a:solidFill>
                <a:latin typeface="+mn-lt"/>
              </a:rPr>
              <a:t>Manual do Gestor Municipal do SUS - CONASEMS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4FFA690-8162-48E4-8FFD-EEDEEE112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7" y="3168309"/>
            <a:ext cx="7705725" cy="28003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9692C59-7D9A-4515-A56A-7413E0691047}"/>
              </a:ext>
            </a:extLst>
          </p:cNvPr>
          <p:cNvSpPr txBox="1"/>
          <p:nvPr/>
        </p:nvSpPr>
        <p:spPr>
          <a:xfrm>
            <a:off x="1385822" y="1539008"/>
            <a:ext cx="63229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n-lt"/>
              </a:rPr>
              <a:t>Quadro 04</a:t>
            </a:r>
          </a:p>
          <a:p>
            <a:endParaRPr lang="pt-BR" sz="1600" b="1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pt-BR" sz="1600" dirty="0">
                <a:solidFill>
                  <a:schemeClr val="tx2"/>
                </a:solidFill>
                <a:latin typeface="+mn-lt"/>
              </a:rPr>
              <a:t>Apresenta uma </a:t>
            </a:r>
            <a:r>
              <a:rPr lang="pt-BR" sz="1600" b="1" dirty="0">
                <a:solidFill>
                  <a:schemeClr val="tx2"/>
                </a:solidFill>
                <a:latin typeface="+mn-lt"/>
              </a:rPr>
              <a:t>proposta de método para elaboração do PMS </a:t>
            </a:r>
            <a:r>
              <a:rPr lang="pt-BR" sz="1600" dirty="0">
                <a:solidFill>
                  <a:schemeClr val="tx2"/>
                </a:solidFill>
                <a:latin typeface="+mn-lt"/>
              </a:rPr>
              <a:t>com atividades, atores envolvidos e produtos esperados</a:t>
            </a:r>
          </a:p>
        </p:txBody>
      </p:sp>
    </p:spTree>
    <p:extLst>
      <p:ext uri="{BB962C8B-B14F-4D97-AF65-F5344CB8AC3E}">
        <p14:creationId xmlns:p14="http://schemas.microsoft.com/office/powerpoint/2010/main" xmlns="" val="1772040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19129</TotalTime>
  <Words>399</Words>
  <Application>Microsoft Office PowerPoint</Application>
  <PresentationFormat>Apresentação na tela (4:3)</PresentationFormat>
  <Paragraphs>64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       QUALIFICAÇÃO DA GESTÃO MUNICIPAL EM SAÚDE Instrumentos de Planejamento em Saúde  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  QUALIFICAÇÃO DA GESTÃO MUNICIPAL EM SAÚDE Instrumentos de Planejamento em Saúde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  LEI ORÇAMENTARIA ANUAL    Análise histórica 2000 - 2016 Análise 2016</dc:title>
  <dc:creator>DANIEL</dc:creator>
  <cp:lastModifiedBy>Aluno</cp:lastModifiedBy>
  <cp:revision>382</cp:revision>
  <cp:lastPrinted>2016-04-27T17:51:45Z</cp:lastPrinted>
  <dcterms:modified xsi:type="dcterms:W3CDTF">2017-08-21T00:13:25Z</dcterms:modified>
</cp:coreProperties>
</file>