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62" r:id="rId1"/>
  </p:sldMasterIdLst>
  <p:notesMasterIdLst>
    <p:notesMasterId r:id="rId17"/>
  </p:notesMasterIdLst>
  <p:sldIdLst>
    <p:sldId id="287" r:id="rId2"/>
    <p:sldId id="317" r:id="rId3"/>
    <p:sldId id="318" r:id="rId4"/>
    <p:sldId id="319" r:id="rId5"/>
    <p:sldId id="320" r:id="rId6"/>
    <p:sldId id="321" r:id="rId7"/>
    <p:sldId id="322" r:id="rId8"/>
    <p:sldId id="323" r:id="rId9"/>
    <p:sldId id="324" r:id="rId10"/>
    <p:sldId id="325" r:id="rId11"/>
    <p:sldId id="326" r:id="rId12"/>
    <p:sldId id="327" r:id="rId13"/>
    <p:sldId id="328" r:id="rId14"/>
    <p:sldId id="329" r:id="rId15"/>
    <p:sldId id="316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131" autoAdjust="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2163F1-6A62-B447-A326-DB7CF51E5540}" type="datetimeFigureOut">
              <a:rPr lang="en-US" smtClean="0"/>
              <a:pPr/>
              <a:t>8/25/2017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1E3E39-14EB-5548-AA91-C0F8356709E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0643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DC86-5292-8E43-A9A3-6905F3B5F16A}" type="datetimeFigureOut">
              <a:rPr lang="en-US" smtClean="0"/>
              <a:pPr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60231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DC86-5292-8E43-A9A3-6905F3B5F16A}" type="datetimeFigureOut">
              <a:rPr lang="en-US" smtClean="0"/>
              <a:pPr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C6DEA-DCDF-A349-8982-24324920FEB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7411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DC86-5292-8E43-A9A3-6905F3B5F16A}" type="datetimeFigureOut">
              <a:rPr lang="en-US" smtClean="0"/>
              <a:pPr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C6DEA-DCDF-A349-8982-24324920FEB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3417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712046" cy="1143000"/>
          </a:xfrm>
          <a:noFill/>
          <a:ln>
            <a:noFill/>
          </a:ln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DC86-5292-8E43-A9A3-6905F3B5F16A}" type="datetimeFigureOut">
              <a:rPr lang="en-US" smtClean="0"/>
              <a:pPr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12552" y="6356350"/>
            <a:ext cx="2895600" cy="365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7318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DC86-5292-8E43-A9A3-6905F3B5F16A}" type="datetimeFigureOut">
              <a:rPr lang="en-US" smtClean="0"/>
              <a:pPr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C6DEA-DCDF-A349-8982-24324920FEB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7309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DC86-5292-8E43-A9A3-6905F3B5F16A}" type="datetimeFigureOut">
              <a:rPr lang="en-US" smtClean="0"/>
              <a:pPr/>
              <a:t>8/25/2017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C6DEA-DCDF-A349-8982-24324920FEB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04752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DC86-5292-8E43-A9A3-6905F3B5F16A}" type="datetimeFigureOut">
              <a:rPr lang="en-US" smtClean="0"/>
              <a:pPr/>
              <a:t>8/25/2017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C6DEA-DCDF-A349-8982-24324920FEB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0608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DC86-5292-8E43-A9A3-6905F3B5F16A}" type="datetimeFigureOut">
              <a:rPr lang="en-US" smtClean="0"/>
              <a:pPr/>
              <a:t>8/25/2017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C6DEA-DCDF-A349-8982-24324920FEB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7235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DC86-5292-8E43-A9A3-6905F3B5F16A}" type="datetimeFigureOut">
              <a:rPr lang="en-US" smtClean="0"/>
              <a:pPr/>
              <a:t>8/25/2017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C6DEA-DCDF-A349-8982-24324920FEB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1525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DC86-5292-8E43-A9A3-6905F3B5F16A}" type="datetimeFigureOut">
              <a:rPr lang="en-US" smtClean="0"/>
              <a:pPr/>
              <a:t>8/25/2017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3160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DC86-5292-8E43-A9A3-6905F3B5F16A}" type="datetimeFigureOut">
              <a:rPr lang="en-US" smtClean="0"/>
              <a:pPr/>
              <a:t>8/25/2017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C6DEA-DCDF-A349-8982-24324920FEB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6015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8DC86-5292-8E43-A9A3-6905F3B5F16A}" type="datetimeFigureOut">
              <a:rPr lang="en-US" smtClean="0"/>
              <a:pPr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C6DEA-DCDF-A349-8982-24324920FEB9}" type="slidenum">
              <a:rPr lang="en-US" smtClean="0"/>
              <a:pPr/>
              <a:t>‹nº›</a:t>
            </a:fld>
            <a:endParaRPr lang="en-US"/>
          </a:p>
        </p:txBody>
      </p:sp>
      <p:pic>
        <p:nvPicPr>
          <p:cNvPr id="7" name="Picture 6" descr="Untitled-5-01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29" y="0"/>
            <a:ext cx="914257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29228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63" r:id="rId1"/>
    <p:sldLayoutId id="2147484264" r:id="rId2"/>
    <p:sldLayoutId id="2147484265" r:id="rId3"/>
    <p:sldLayoutId id="2147484266" r:id="rId4"/>
    <p:sldLayoutId id="2147484267" r:id="rId5"/>
    <p:sldLayoutId id="2147484268" r:id="rId6"/>
    <p:sldLayoutId id="2147484269" r:id="rId7"/>
    <p:sldLayoutId id="2147484270" r:id="rId8"/>
    <p:sldLayoutId id="2147484271" r:id="rId9"/>
    <p:sldLayoutId id="2147484272" r:id="rId10"/>
    <p:sldLayoutId id="214748427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Constituicao/Constitui%C3%A7ao.ht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_Ato2011-2014/2014/Lei/L12994.ht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asems.org.br/" TargetMode="External"/><Relationship Id="rId2" Type="http://schemas.openxmlformats.org/officeDocument/2006/relationships/hyperlink" Target="mailto:juridico@conasems.org.br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constituicao/Emendas/Emc/emc51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constituicao/Constituicao.ht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alto.gov.br/ccivil_03/_Ato2015-2018/2016/Lei/L13342.htm" TargetMode="External"/><Relationship Id="rId2" Type="http://schemas.openxmlformats.org/officeDocument/2006/relationships/hyperlink" Target="http://www.planalto.gov.br/ccivil_03/Constituicao/Emendas/Emc/emc51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7200" y="1636295"/>
            <a:ext cx="8458200" cy="3378467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latin typeface="Calibri" pitchFamily="34" charset="0"/>
                <a:cs typeface="Calibri" pitchFamily="34" charset="0"/>
              </a:rPr>
              <a:t>ACS e ACE – PROCESSO SELETIVO/CONTRATAÇÃO </a:t>
            </a:r>
            <a:endParaRPr lang="pt-BR" sz="4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216998" y="5909469"/>
            <a:ext cx="48135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latin typeface="+mn-lt"/>
              </a:rPr>
              <a:t>Paraíba / Agosto 2017</a:t>
            </a:r>
          </a:p>
        </p:txBody>
      </p:sp>
    </p:spTree>
    <p:extLst>
      <p:ext uri="{BB962C8B-B14F-4D97-AF65-F5344CB8AC3E}">
        <p14:creationId xmlns:p14="http://schemas.microsoft.com/office/powerpoint/2010/main" xmlns="" val="36556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pt-BR" b="1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pt-BR" b="1" dirty="0" smtClean="0">
                <a:latin typeface="Calibri" pitchFamily="34" charset="0"/>
                <a:cs typeface="Calibri" pitchFamily="34" charset="0"/>
              </a:rPr>
            </a:br>
            <a:r>
              <a:rPr lang="pt-BR" b="1" dirty="0" smtClean="0">
                <a:latin typeface="Calibri" pitchFamily="34" charset="0"/>
                <a:cs typeface="Calibri" pitchFamily="34" charset="0"/>
              </a:rPr>
              <a:t>Do Regime Jurídico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>No tocante ao regime de trabalho, a Lei nº 11.350/2006 estabeleceu em seu art. 8º, </a:t>
            </a:r>
            <a:r>
              <a:rPr lang="pt-BR" i="1" dirty="0" err="1" smtClean="0">
                <a:latin typeface="Calibri" pitchFamily="34" charset="0"/>
                <a:cs typeface="Calibri" pitchFamily="34" charset="0"/>
              </a:rPr>
              <a:t>verbis</a:t>
            </a:r>
            <a:r>
              <a:rPr lang="pt-BR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pPr marL="0" indent="0" algn="just">
              <a:buNone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> </a:t>
            </a:r>
          </a:p>
          <a:p>
            <a:pPr marL="719138" indent="0" algn="just">
              <a:buNone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>“</a:t>
            </a:r>
            <a:r>
              <a:rPr lang="pt-BR" i="1" dirty="0" smtClean="0">
                <a:latin typeface="Calibri" pitchFamily="34" charset="0"/>
                <a:cs typeface="Calibri" pitchFamily="34" charset="0"/>
              </a:rPr>
              <a:t>Art. 8</a:t>
            </a:r>
            <a:r>
              <a:rPr lang="pt-BR" i="1" u="sng" baseline="30000" dirty="0" smtClean="0">
                <a:latin typeface="Calibri" pitchFamily="34" charset="0"/>
                <a:cs typeface="Calibri" pitchFamily="34" charset="0"/>
              </a:rPr>
              <a:t>o</a:t>
            </a:r>
            <a:r>
              <a:rPr lang="pt-BR" i="1" dirty="0" smtClean="0">
                <a:latin typeface="Calibri" pitchFamily="34" charset="0"/>
                <a:cs typeface="Calibri" pitchFamily="34" charset="0"/>
              </a:rPr>
              <a:t>  </a:t>
            </a:r>
            <a:r>
              <a:rPr lang="pt-BR" b="1" i="1" dirty="0" smtClean="0">
                <a:latin typeface="Calibri" pitchFamily="34" charset="0"/>
                <a:cs typeface="Calibri" pitchFamily="34" charset="0"/>
              </a:rPr>
              <a:t>Os Agentes Comunitários de Saúde e os Agentes de Combate às Endemias admitidos pelos gestores locais do SUS e pela Fundação Nacional de Saúde - FUNASA</a:t>
            </a:r>
            <a:r>
              <a:rPr lang="pt-BR" i="1" dirty="0" smtClean="0">
                <a:latin typeface="Calibri" pitchFamily="34" charset="0"/>
                <a:cs typeface="Calibri" pitchFamily="34" charset="0"/>
              </a:rPr>
              <a:t>, na forma do disposto no </a:t>
            </a:r>
            <a:r>
              <a:rPr lang="pt-BR" i="1" u="sng" dirty="0" smtClean="0">
                <a:latin typeface="Calibri" pitchFamily="34" charset="0"/>
                <a:cs typeface="Calibri" pitchFamily="34" charset="0"/>
                <a:hlinkClick r:id="rId2"/>
              </a:rPr>
              <a:t>§ 4</a:t>
            </a:r>
            <a:r>
              <a:rPr lang="pt-BR" i="1" u="sng" baseline="30000" dirty="0" smtClean="0">
                <a:latin typeface="Calibri" pitchFamily="34" charset="0"/>
                <a:cs typeface="Calibri" pitchFamily="34" charset="0"/>
                <a:hlinkClick r:id="rId2"/>
              </a:rPr>
              <a:t>o</a:t>
            </a:r>
            <a:r>
              <a:rPr lang="pt-BR" i="1" u="sng" dirty="0" smtClean="0">
                <a:latin typeface="Calibri" pitchFamily="34" charset="0"/>
                <a:cs typeface="Calibri" pitchFamily="34" charset="0"/>
                <a:hlinkClick r:id="rId2"/>
              </a:rPr>
              <a:t> do art. 198 da Constituição</a:t>
            </a:r>
            <a:r>
              <a:rPr lang="pt-BR" i="1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pt-BR" b="1" i="1" dirty="0" smtClean="0">
                <a:latin typeface="Calibri" pitchFamily="34" charset="0"/>
                <a:cs typeface="Calibri" pitchFamily="34" charset="0"/>
              </a:rPr>
              <a:t>submetem-se ao regime jurídico estabelecido pela Consolidação das Leis do Trabalho - CLT</a:t>
            </a:r>
            <a:r>
              <a:rPr lang="pt-BR" i="1" dirty="0" smtClean="0">
                <a:latin typeface="Calibri" pitchFamily="34" charset="0"/>
                <a:cs typeface="Calibri" pitchFamily="34" charset="0"/>
              </a:rPr>
              <a:t>, salvo se, no caso dos Estados, do Distrito Federal e dos Municípios, lei local dispuser de forma diversa.</a:t>
            </a:r>
            <a:r>
              <a:rPr lang="pt-BR" dirty="0" smtClean="0">
                <a:latin typeface="Calibri" pitchFamily="34" charset="0"/>
                <a:cs typeface="Calibri" pitchFamily="34" charset="0"/>
              </a:rPr>
              <a:t>”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29194"/>
            <a:ext cx="8229600" cy="4896970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>Acerca do tema, a CF estabelecia na redação original do caput do art. 39, caput, o seguinte:</a:t>
            </a:r>
          </a:p>
          <a:p>
            <a:pPr marL="0" indent="0" algn="just">
              <a:buNone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> </a:t>
            </a:r>
          </a:p>
          <a:p>
            <a:pPr marL="719138" indent="0" algn="just">
              <a:buNone/>
            </a:pPr>
            <a:r>
              <a:rPr lang="pt-BR" i="1" dirty="0" smtClean="0">
                <a:latin typeface="Calibri" pitchFamily="34" charset="0"/>
                <a:cs typeface="Calibri" pitchFamily="34" charset="0"/>
              </a:rPr>
              <a:t>“A União, os Estados, o Distrito Federal e os Municípios instituirão, no âmbito de sua competência,</a:t>
            </a:r>
            <a:r>
              <a:rPr lang="pt-BR" b="1" i="1" dirty="0" smtClean="0">
                <a:latin typeface="Calibri" pitchFamily="34" charset="0"/>
                <a:cs typeface="Calibri" pitchFamily="34" charset="0"/>
              </a:rPr>
              <a:t> regime jurídico único</a:t>
            </a:r>
            <a:r>
              <a:rPr lang="pt-BR" i="1" dirty="0" smtClean="0">
                <a:latin typeface="Calibri" pitchFamily="34" charset="0"/>
                <a:cs typeface="Calibri" pitchFamily="34" charset="0"/>
              </a:rPr>
              <a:t> e planos de carreia para os servidores da administração pública direta, autarquias e das fundações públicas”</a:t>
            </a:r>
            <a:r>
              <a:rPr lang="pt-BR" dirty="0" smtClean="0">
                <a:latin typeface="Calibri" pitchFamily="34" charset="0"/>
                <a:cs typeface="Calibri" pitchFamily="34" charset="0"/>
              </a:rPr>
              <a:t> (grifo nosso)</a:t>
            </a:r>
          </a:p>
          <a:p>
            <a:pPr marL="0" indent="0" algn="just">
              <a:buNone/>
            </a:pPr>
            <a:r>
              <a:rPr lang="pt-BR" i="1" dirty="0" smtClean="0">
                <a:latin typeface="Calibri" pitchFamily="34" charset="0"/>
                <a:cs typeface="Calibri" pitchFamily="34" charset="0"/>
              </a:rPr>
              <a:t> </a:t>
            </a:r>
            <a:endParaRPr lang="pt-BR" dirty="0" smtClean="0">
              <a:latin typeface="Calibri" pitchFamily="34" charset="0"/>
              <a:cs typeface="Calibri" pitchFamily="34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>Com a EC nº 19 de 1998, a redação do caput do art. 39 passou a vigorar nos seguintes termos: </a:t>
            </a:r>
          </a:p>
          <a:p>
            <a:pPr marL="0" indent="0" algn="just">
              <a:buNone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> </a:t>
            </a:r>
          </a:p>
          <a:p>
            <a:pPr marL="719138" indent="0" algn="just">
              <a:buNone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>“</a:t>
            </a:r>
            <a:r>
              <a:rPr lang="pt-BR" i="1" dirty="0" smtClean="0">
                <a:latin typeface="Calibri" pitchFamily="34" charset="0"/>
                <a:cs typeface="Calibri" pitchFamily="34" charset="0"/>
              </a:rPr>
              <a:t>A União, os Estados, o Distrito Federal e os Municípios instituirão conselho de política de administração e remuneração de pessoal, integrado por servidores designados pelos respectivos Poderes</a:t>
            </a:r>
            <a:r>
              <a:rPr lang="pt-BR" dirty="0" smtClean="0">
                <a:latin typeface="Calibri" pitchFamily="34" charset="0"/>
                <a:cs typeface="Calibri" pitchFamily="34" charset="0"/>
              </a:rPr>
              <a:t>” </a:t>
            </a:r>
          </a:p>
          <a:p>
            <a:pPr marL="719138" indent="0" algn="just">
              <a:buNone/>
            </a:pPr>
            <a:endParaRPr lang="pt-BR" dirty="0" smtClean="0">
              <a:latin typeface="Calibri" pitchFamily="34" charset="0"/>
              <a:cs typeface="Calibri" pitchFamily="34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>OBS.: </a:t>
            </a:r>
            <a:r>
              <a:rPr lang="pt-BR" dirty="0" smtClean="0"/>
              <a:t>com a exclusão do termo </a:t>
            </a:r>
            <a:r>
              <a:rPr lang="pt-BR" b="1" u="sng" dirty="0" smtClean="0"/>
              <a:t>regime jurídico único</a:t>
            </a:r>
            <a:r>
              <a:rPr lang="pt-BR" dirty="0" smtClean="0"/>
              <a:t> do referido artigo, passou a se entender pela possibilidade de utilização concomitante de regimes diversos.</a:t>
            </a:r>
          </a:p>
          <a:p>
            <a:pPr marL="0" indent="0" algn="just">
              <a:buNone/>
            </a:pPr>
            <a:endParaRPr lang="pt-BR" dirty="0" smtClean="0">
              <a:latin typeface="Calibri" pitchFamily="34" charset="0"/>
              <a:cs typeface="Calibri" pitchFamily="34" charset="0"/>
            </a:endParaRPr>
          </a:p>
          <a:p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59174"/>
            <a:ext cx="8229600" cy="486698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1800" dirty="0" smtClean="0">
                <a:latin typeface="Calibri" pitchFamily="34" charset="0"/>
                <a:cs typeface="Calibri" pitchFamily="34" charset="0"/>
              </a:rPr>
              <a:t>O STF deferiu parcialmente medida cautelar na ADI nº 2.135, a qual questiona a constitucionalidade do art. 39 da Constituição Federal com redação dada pela EC nº 19, suspendendo os efeitos do citado artigo e gerando, </a:t>
            </a:r>
            <a:r>
              <a:rPr lang="pt-BR" sz="1800" dirty="0" err="1" smtClean="0">
                <a:latin typeface="Calibri" pitchFamily="34" charset="0"/>
                <a:cs typeface="Calibri" pitchFamily="34" charset="0"/>
              </a:rPr>
              <a:t>consequentemente</a:t>
            </a:r>
            <a:r>
              <a:rPr lang="pt-BR" sz="1800" dirty="0" smtClean="0">
                <a:latin typeface="Calibri" pitchFamily="34" charset="0"/>
                <a:cs typeface="Calibri" pitchFamily="34" charset="0"/>
              </a:rPr>
              <a:t>, o restabelecimento do regime jurídico único, nos moldes publicados em 07/03/2008, </a:t>
            </a:r>
            <a:r>
              <a:rPr lang="pt-BR" sz="1800" i="1" dirty="0" err="1" smtClean="0">
                <a:latin typeface="Calibri" pitchFamily="34" charset="0"/>
                <a:cs typeface="Calibri" pitchFamily="34" charset="0"/>
              </a:rPr>
              <a:t>verbis</a:t>
            </a:r>
            <a:r>
              <a:rPr lang="pt-BR" sz="1800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pPr marL="0" indent="0" algn="just">
              <a:buNone/>
            </a:pPr>
            <a:endParaRPr lang="pt-BR" sz="1800" dirty="0" smtClean="0">
              <a:latin typeface="Calibri" pitchFamily="34" charset="0"/>
              <a:cs typeface="Calibri" pitchFamily="34" charset="0"/>
            </a:endParaRPr>
          </a:p>
          <a:p>
            <a:pPr marL="360363" indent="0" algn="just">
              <a:buNone/>
            </a:pPr>
            <a:r>
              <a:rPr lang="pt-BR" sz="1600" dirty="0" smtClean="0">
                <a:latin typeface="Calibri" pitchFamily="34" charset="0"/>
                <a:cs typeface="Calibri" pitchFamily="34" charset="0"/>
              </a:rPr>
              <a:t>“(...) </a:t>
            </a:r>
            <a:r>
              <a:rPr lang="pt-BR" sz="1600" i="1" dirty="0" smtClean="0">
                <a:latin typeface="Calibri" pitchFamily="34" charset="0"/>
                <a:cs typeface="Calibri" pitchFamily="34" charset="0"/>
              </a:rPr>
              <a:t>1. A matéria votada em destaque na Câmara dos Deputados no DVS nº 9 não foi aprovada em primeiro turno, pois obteve apenas 298 votos e não os 308 necessários. </a:t>
            </a:r>
            <a:r>
              <a:rPr lang="pt-BR" sz="1600" b="1" i="1" dirty="0" smtClean="0">
                <a:latin typeface="Calibri" pitchFamily="34" charset="0"/>
                <a:cs typeface="Calibri" pitchFamily="34" charset="0"/>
              </a:rPr>
              <a:t>Manteve-se, assim, o então vigente caput do art. 39, que tratava do regime jurídico único, incompatível com a figura do emprego público.</a:t>
            </a:r>
            <a:r>
              <a:rPr lang="pt-BR" sz="1600" i="1" dirty="0" smtClean="0">
                <a:latin typeface="Calibri" pitchFamily="34" charset="0"/>
                <a:cs typeface="Calibri" pitchFamily="34" charset="0"/>
              </a:rPr>
              <a:t> (...) 3</a:t>
            </a:r>
            <a:r>
              <a:rPr lang="pt-BR" sz="1600" b="1" i="1" dirty="0" smtClean="0">
                <a:latin typeface="Calibri" pitchFamily="34" charset="0"/>
                <a:cs typeface="Calibri" pitchFamily="34" charset="0"/>
              </a:rPr>
              <a:t>. Pedido de medida cautelar deferido, dessa forma, quanto ao caput do art. 39 da Constituição Federal, ressalvando-se, em decorrência dos efeitos ex </a:t>
            </a:r>
            <a:r>
              <a:rPr lang="pt-BR" sz="1600" b="1" i="1" dirty="0" err="1" smtClean="0">
                <a:latin typeface="Calibri" pitchFamily="34" charset="0"/>
                <a:cs typeface="Calibri" pitchFamily="34" charset="0"/>
              </a:rPr>
              <a:t>nunc</a:t>
            </a:r>
            <a:r>
              <a:rPr lang="pt-BR" sz="1600" b="1" i="1" dirty="0" smtClean="0">
                <a:latin typeface="Calibri" pitchFamily="34" charset="0"/>
                <a:cs typeface="Calibri" pitchFamily="34" charset="0"/>
              </a:rPr>
              <a:t> da decisão, a subsistência, até o julgamento definitivo da ação, da validade dos atos anteriormente praticados com base em legislações eventualmente editadas durante a vigência do dispositivo ora suspenso</a:t>
            </a:r>
            <a:r>
              <a:rPr lang="pt-BR" sz="1600" i="1" dirty="0" smtClean="0">
                <a:latin typeface="Calibri" pitchFamily="34" charset="0"/>
                <a:cs typeface="Calibri" pitchFamily="34" charset="0"/>
              </a:rPr>
              <a:t>. (...) 6. Pedido de medida cautelar parcialmente deferido. (STF - ADI 2135 MC, Relator(a):  Min. NÉRI DA SILVEIRA, Relator(a) p/ Acórdão:  Min. ELLEN GRACIE (ART.38,IV,b, do RISTF), Tribunal Pleno, julgado em 02/08/2007, </a:t>
            </a:r>
            <a:r>
              <a:rPr lang="pt-BR" sz="1600" i="1" dirty="0" err="1" smtClean="0">
                <a:latin typeface="Calibri" pitchFamily="34" charset="0"/>
                <a:cs typeface="Calibri" pitchFamily="34" charset="0"/>
              </a:rPr>
              <a:t>DJe</a:t>
            </a:r>
            <a:r>
              <a:rPr lang="pt-BR" sz="1600" i="1" dirty="0" smtClean="0">
                <a:latin typeface="Calibri" pitchFamily="34" charset="0"/>
                <a:cs typeface="Calibri" pitchFamily="34" charset="0"/>
              </a:rPr>
              <a:t>-041 DIVULG 06-03-2008 PUBLIC 07-03-2008 EMENT VOL-02310-01 PP-00081 RTJ VOL-00204-03 PP-01029) </a:t>
            </a:r>
            <a:r>
              <a:rPr lang="pt-BR" sz="1600" dirty="0" smtClean="0">
                <a:latin typeface="Calibri" pitchFamily="34" charset="0"/>
                <a:cs typeface="Calibri" pitchFamily="34" charset="0"/>
              </a:rPr>
              <a:t>(grifo nosso)</a:t>
            </a:r>
            <a:endParaRPr lang="pt-BR" sz="16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59174"/>
            <a:ext cx="8229600" cy="4866989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>Restabelecido o regime jurídico único por meio de decisão judicial, resta vedada, desde </a:t>
            </a:r>
            <a:r>
              <a:rPr lang="pt-BR" b="1" u="sng" dirty="0" smtClean="0">
                <a:latin typeface="Calibri" pitchFamily="34" charset="0"/>
                <a:cs typeface="Calibri" pitchFamily="34" charset="0"/>
              </a:rPr>
              <a:t>07/03/2008</a:t>
            </a:r>
            <a:r>
              <a:rPr lang="pt-BR" dirty="0" smtClean="0">
                <a:latin typeface="Calibri" pitchFamily="34" charset="0"/>
                <a:cs typeface="Calibri" pitchFamily="34" charset="0"/>
              </a:rPr>
              <a:t> até o julgamento final do mérito da ADI 2135, a utilização de regimes diversos concomitantemente, tais como o celetista e o estatutário. Encontrando-se, não obstante, resguardadas às contratações anteriores a esta data.</a:t>
            </a:r>
          </a:p>
          <a:p>
            <a:pPr marL="0" indent="0" algn="just">
              <a:buNone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>Portanto, desde </a:t>
            </a:r>
            <a:r>
              <a:rPr lang="pt-BR" b="1" u="sng" dirty="0" smtClean="0">
                <a:latin typeface="Calibri" pitchFamily="34" charset="0"/>
                <a:cs typeface="Calibri" pitchFamily="34" charset="0"/>
              </a:rPr>
              <a:t>07/03/2008</a:t>
            </a:r>
            <a:r>
              <a:rPr lang="pt-BR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t-BR" dirty="0" smtClean="0">
                <a:latin typeface="Calibri" pitchFamily="34" charset="0"/>
                <a:cs typeface="Calibri" pitchFamily="34" charset="0"/>
              </a:rPr>
              <a:t>o Município deve aplicar aos </a:t>
            </a:r>
            <a:r>
              <a:rPr lang="pt-BR" dirty="0" err="1" smtClean="0">
                <a:latin typeface="Calibri" pitchFamily="34" charset="0"/>
                <a:cs typeface="Calibri" pitchFamily="34" charset="0"/>
              </a:rPr>
              <a:t>ACS’s</a:t>
            </a:r>
            <a:r>
              <a:rPr lang="pt-BR" dirty="0" smtClean="0">
                <a:latin typeface="Calibri" pitchFamily="34" charset="0"/>
                <a:cs typeface="Calibri" pitchFamily="34" charset="0"/>
              </a:rPr>
              <a:t> e </a:t>
            </a:r>
            <a:r>
              <a:rPr lang="pt-BR" dirty="0" err="1" smtClean="0">
                <a:latin typeface="Calibri" pitchFamily="34" charset="0"/>
                <a:cs typeface="Calibri" pitchFamily="34" charset="0"/>
              </a:rPr>
              <a:t>ACE’s</a:t>
            </a:r>
            <a:r>
              <a:rPr lang="pt-BR" dirty="0" smtClean="0">
                <a:latin typeface="Calibri" pitchFamily="34" charset="0"/>
                <a:cs typeface="Calibri" pitchFamily="34" charset="0"/>
              </a:rPr>
              <a:t> o regime jurídico único adotado na esfera municipal.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latin typeface="Calibri" pitchFamily="34" charset="0"/>
                <a:cs typeface="Calibri" pitchFamily="34" charset="0"/>
              </a:rPr>
              <a:t>Da Vedação de Contratação Temporária e a da Excepcionalidade do Interesse Público</a:t>
            </a:r>
            <a:endParaRPr lang="pt-BR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>É importante ressaltar que vício muito comum identificado em vários municípios é a realização de Processo Seletivo Público (PSP) para os agentes (ACS ou ACE) dando origem a contrato temporário (art. 37, IX da CF).  Porém, a contratação temporária ou terceirizada de ACS e ACE está </a:t>
            </a:r>
            <a:r>
              <a:rPr lang="pt-BR" b="1" dirty="0" smtClean="0">
                <a:latin typeface="Calibri" pitchFamily="34" charset="0"/>
                <a:cs typeface="Calibri" pitchFamily="34" charset="0"/>
              </a:rPr>
              <a:t>VEDADA</a:t>
            </a:r>
            <a:r>
              <a:rPr lang="pt-BR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pt-BR" i="1" dirty="0" err="1" smtClean="0">
                <a:latin typeface="Calibri" pitchFamily="34" charset="0"/>
                <a:cs typeface="Calibri" pitchFamily="34" charset="0"/>
              </a:rPr>
              <a:t>verbis</a:t>
            </a:r>
            <a:r>
              <a:rPr lang="pt-BR" dirty="0" smtClean="0">
                <a:latin typeface="Calibri" pitchFamily="34" charset="0"/>
                <a:cs typeface="Calibri" pitchFamily="34" charset="0"/>
              </a:rPr>
              <a:t>: </a:t>
            </a:r>
          </a:p>
          <a:p>
            <a:pPr marL="0" indent="0" algn="just">
              <a:buNone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> </a:t>
            </a:r>
          </a:p>
          <a:p>
            <a:pPr marL="719138" indent="0" algn="just">
              <a:buNone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>“</a:t>
            </a:r>
            <a:r>
              <a:rPr lang="pt-BR" i="1" dirty="0" smtClean="0">
                <a:latin typeface="Calibri" pitchFamily="34" charset="0"/>
                <a:cs typeface="Calibri" pitchFamily="34" charset="0"/>
              </a:rPr>
              <a:t>Art. 16. </a:t>
            </a:r>
            <a:r>
              <a:rPr lang="pt-BR" b="1" i="1" dirty="0" smtClean="0">
                <a:latin typeface="Calibri" pitchFamily="34" charset="0"/>
                <a:cs typeface="Calibri" pitchFamily="34" charset="0"/>
              </a:rPr>
              <a:t>É vedada a contratação temporária ou terceirizada de Agentes Comunitários de Saúde e de Agentes de Combate às Endemias</a:t>
            </a:r>
            <a:r>
              <a:rPr lang="pt-BR" i="1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pt-BR" b="1" i="1" dirty="0" smtClean="0">
                <a:latin typeface="Calibri" pitchFamily="34" charset="0"/>
                <a:cs typeface="Calibri" pitchFamily="34" charset="0"/>
              </a:rPr>
              <a:t>salvo na hipótese de combate a surtos epidêmicos</a:t>
            </a:r>
            <a:r>
              <a:rPr lang="pt-BR" i="1" dirty="0" smtClean="0">
                <a:latin typeface="Calibri" pitchFamily="34" charset="0"/>
                <a:cs typeface="Calibri" pitchFamily="34" charset="0"/>
              </a:rPr>
              <a:t>, na forma da lei aplicável.     </a:t>
            </a:r>
            <a:r>
              <a:rPr lang="pt-BR" i="1" u="sng" dirty="0" smtClean="0">
                <a:latin typeface="Calibri" pitchFamily="34" charset="0"/>
                <a:cs typeface="Calibri" pitchFamily="34" charset="0"/>
                <a:hlinkClick r:id="rId2"/>
              </a:rPr>
              <a:t>(Redação dada pela Lei nº 12.994, de 2014)</a:t>
            </a:r>
            <a:r>
              <a:rPr lang="pt-BR" dirty="0" smtClean="0">
                <a:latin typeface="Calibri" pitchFamily="34" charset="0"/>
                <a:cs typeface="Calibri" pitchFamily="34" charset="0"/>
              </a:rPr>
              <a:t>” (grifo nosso)</a:t>
            </a:r>
          </a:p>
          <a:p>
            <a:pPr marL="0" indent="0" algn="just">
              <a:buNone/>
            </a:pPr>
            <a:endParaRPr lang="pt-BR" dirty="0" smtClean="0">
              <a:latin typeface="Calibri" pitchFamily="34" charset="0"/>
              <a:cs typeface="Calibri" pitchFamily="34" charset="0"/>
            </a:endParaRPr>
          </a:p>
          <a:p>
            <a:pPr marL="0" indent="0" algn="just">
              <a:buNone/>
            </a:pPr>
            <a:r>
              <a:rPr lang="pt-BR" b="1" dirty="0" smtClean="0">
                <a:latin typeface="Calibri" pitchFamily="34" charset="0"/>
                <a:cs typeface="Calibri" pitchFamily="34" charset="0"/>
              </a:rPr>
              <a:t>OBS.:</a:t>
            </a:r>
            <a:r>
              <a:rPr lang="pt-BR" dirty="0" smtClean="0">
                <a:latin typeface="Calibri" pitchFamily="34" charset="0"/>
                <a:cs typeface="Calibri" pitchFamily="34" charset="0"/>
              </a:rPr>
              <a:t> em caso de afastamento temporário do serviço (por motivos de saúde, licença maternidade, para ocupar cargo eletivo, etc.) e, tornando-se extremamente necessária a substituição temporária do agente, o município deverá observar o que dispõe a legislação local sobre o tema. 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272763"/>
          </a:xfrm>
        </p:spPr>
        <p:txBody>
          <a:bodyPr>
            <a:noAutofit/>
          </a:bodyPr>
          <a:lstStyle/>
          <a:p>
            <a:r>
              <a:rPr lang="pt-BR" b="1" dirty="0" smtClean="0">
                <a:latin typeface="Calibri" pitchFamily="34" charset="0"/>
                <a:cs typeface="Calibri" pitchFamily="34" charset="0"/>
              </a:rPr>
              <a:t>MUITO OBRIGADA!</a:t>
            </a:r>
            <a:br>
              <a:rPr lang="pt-BR" b="1" dirty="0" smtClean="0">
                <a:latin typeface="Calibri" pitchFamily="34" charset="0"/>
                <a:cs typeface="Calibri" pitchFamily="34" charset="0"/>
              </a:rPr>
            </a:br>
            <a:r>
              <a:rPr lang="pt-BR" sz="24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pt-BR" sz="2400" dirty="0" smtClean="0">
                <a:latin typeface="Calibri" pitchFamily="34" charset="0"/>
                <a:cs typeface="Calibri" pitchFamily="34" charset="0"/>
              </a:rPr>
            </a:br>
            <a:r>
              <a:rPr lang="pt-BR" sz="2400" b="1" dirty="0" smtClean="0">
                <a:latin typeface="Calibri" pitchFamily="34" charset="0"/>
                <a:cs typeface="Calibri" pitchFamily="34" charset="0"/>
                <a:hlinkClick r:id="rId2"/>
              </a:rPr>
              <a:t>juridico@conasems.org.br</a:t>
            </a:r>
            <a:r>
              <a:rPr lang="pt-BR" sz="2400" b="1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pt-BR" sz="2400" b="1" dirty="0" smtClean="0">
                <a:latin typeface="Calibri" pitchFamily="34" charset="0"/>
                <a:cs typeface="Calibri" pitchFamily="34" charset="0"/>
              </a:rPr>
            </a:br>
            <a:r>
              <a:rPr lang="pt-BR" sz="2400" b="1" dirty="0" smtClean="0">
                <a:latin typeface="Calibri" pitchFamily="34" charset="0"/>
                <a:cs typeface="Calibri" pitchFamily="34" charset="0"/>
                <a:hlinkClick r:id="rId3"/>
              </a:rPr>
              <a:t>www.conasems.org.br</a:t>
            </a:r>
            <a:endParaRPr lang="pt-BR" sz="2400" b="1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357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Regra geral para investidura em cargo ou emprego público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Calibri" pitchFamily="34" charset="0"/>
                <a:cs typeface="Calibri" pitchFamily="34" charset="0"/>
              </a:rPr>
              <a:t>Constituição Federal (CF) - art. 37, inciso II:</a:t>
            </a:r>
            <a:r>
              <a:rPr lang="pt-BR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marL="0" indent="0" algn="just">
              <a:buNone/>
            </a:pPr>
            <a:endParaRPr lang="pt-BR" dirty="0" smtClean="0">
              <a:latin typeface="Calibri" pitchFamily="34" charset="0"/>
              <a:cs typeface="Calibri" pitchFamily="34" charset="0"/>
            </a:endParaRPr>
          </a:p>
          <a:p>
            <a:pPr marL="719138" indent="0" algn="just">
              <a:buNone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>“</a:t>
            </a:r>
            <a:r>
              <a:rPr lang="pt-BR" i="1" dirty="0" smtClean="0">
                <a:latin typeface="Calibri" pitchFamily="34" charset="0"/>
                <a:cs typeface="Calibri" pitchFamily="34" charset="0"/>
              </a:rPr>
              <a:t>Art. 37. </a:t>
            </a:r>
            <a:r>
              <a:rPr lang="pt-BR" b="1" i="1" dirty="0" smtClean="0">
                <a:latin typeface="Calibri" pitchFamily="34" charset="0"/>
                <a:cs typeface="Calibri" pitchFamily="34" charset="0"/>
              </a:rPr>
              <a:t>A administração pública direta e indireta de qualquer dos Poderes</a:t>
            </a:r>
            <a:r>
              <a:rPr lang="pt-BR" i="1" dirty="0" smtClean="0">
                <a:latin typeface="Calibri" pitchFamily="34" charset="0"/>
                <a:cs typeface="Calibri" pitchFamily="34" charset="0"/>
              </a:rPr>
              <a:t> da União, dos Estados, do Distrito Federal e </a:t>
            </a:r>
            <a:r>
              <a:rPr lang="pt-BR" b="1" i="1" dirty="0" smtClean="0">
                <a:latin typeface="Calibri" pitchFamily="34" charset="0"/>
                <a:cs typeface="Calibri" pitchFamily="34" charset="0"/>
              </a:rPr>
              <a:t>dos Municípios obedecerá aos princípios de legalidade, impessoalidade, moralidade, publicidade e eficiência e, também, ao seguinte</a:t>
            </a:r>
            <a:r>
              <a:rPr lang="pt-BR" i="1" dirty="0" smtClean="0">
                <a:latin typeface="Calibri" pitchFamily="34" charset="0"/>
                <a:cs typeface="Calibri" pitchFamily="34" charset="0"/>
              </a:rPr>
              <a:t>:</a:t>
            </a:r>
            <a:endParaRPr lang="pt-BR" dirty="0" smtClean="0">
              <a:latin typeface="Calibri" pitchFamily="34" charset="0"/>
              <a:cs typeface="Calibri" pitchFamily="34" charset="0"/>
            </a:endParaRPr>
          </a:p>
          <a:p>
            <a:pPr marL="719138" indent="0" algn="just">
              <a:buNone/>
            </a:pPr>
            <a:r>
              <a:rPr lang="pt-BR" i="1" dirty="0" smtClean="0">
                <a:latin typeface="Calibri" pitchFamily="34" charset="0"/>
                <a:cs typeface="Calibri" pitchFamily="34" charset="0"/>
              </a:rPr>
              <a:t>(...)</a:t>
            </a:r>
            <a:endParaRPr lang="pt-BR" dirty="0" smtClean="0">
              <a:latin typeface="Calibri" pitchFamily="34" charset="0"/>
              <a:cs typeface="Calibri" pitchFamily="34" charset="0"/>
            </a:endParaRPr>
          </a:p>
          <a:p>
            <a:pPr marL="719138" indent="0" algn="just">
              <a:buNone/>
            </a:pPr>
            <a:r>
              <a:rPr lang="pt-BR" i="1" dirty="0" smtClean="0">
                <a:latin typeface="Calibri" pitchFamily="34" charset="0"/>
                <a:cs typeface="Calibri" pitchFamily="34" charset="0"/>
              </a:rPr>
              <a:t>II - </a:t>
            </a:r>
            <a:r>
              <a:rPr lang="pt-BR" b="1" i="1" dirty="0" smtClean="0">
                <a:latin typeface="Calibri" pitchFamily="34" charset="0"/>
                <a:cs typeface="Calibri" pitchFamily="34" charset="0"/>
              </a:rPr>
              <a:t>a investidura em cargo ou emprego público depende de aprovação prévia em concurso público de provas ou de provas e títulos</a:t>
            </a:r>
            <a:r>
              <a:rPr lang="pt-BR" i="1" dirty="0" smtClean="0">
                <a:latin typeface="Calibri" pitchFamily="34" charset="0"/>
                <a:cs typeface="Calibri" pitchFamily="34" charset="0"/>
              </a:rPr>
              <a:t>, de acordo com a natureza e a complexidade do cargo ou emprego, na forma prevista em lei, </a:t>
            </a:r>
            <a:r>
              <a:rPr lang="pt-BR" b="1" i="1" dirty="0" smtClean="0">
                <a:latin typeface="Calibri" pitchFamily="34" charset="0"/>
                <a:cs typeface="Calibri" pitchFamily="34" charset="0"/>
              </a:rPr>
              <a:t>ressalvadas as nomeações para cargo em comissão declarado em lei de livre nomeação e exoneração</a:t>
            </a:r>
            <a:r>
              <a:rPr lang="pt-BR" i="1" dirty="0" smtClean="0">
                <a:latin typeface="Calibri" pitchFamily="34" charset="0"/>
                <a:cs typeface="Calibri" pitchFamily="34" charset="0"/>
              </a:rPr>
              <a:t>;</a:t>
            </a:r>
            <a:r>
              <a:rPr lang="pt-BR" dirty="0" smtClean="0">
                <a:latin typeface="Calibri" pitchFamily="34" charset="0"/>
                <a:cs typeface="Calibri" pitchFamily="34" charset="0"/>
              </a:rPr>
              <a:t>” (grifo nosso)</a:t>
            </a:r>
            <a:endParaRPr lang="pt-BR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Exceção - §4º do art. 198, da CF (EC nº 51, de 14 de fevereiro de 2006)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>“</a:t>
            </a:r>
            <a:r>
              <a:rPr lang="pt-BR" i="1" dirty="0" smtClean="0">
                <a:latin typeface="Calibri" pitchFamily="34" charset="0"/>
                <a:cs typeface="Calibri" pitchFamily="34" charset="0"/>
              </a:rPr>
              <a:t>Art. 198. As ações e serviços públicos de saúde integram uma rede regionalizada e hierarquizada e constituem um sistema único, organizado de acordo com as seguintes diretrizes:</a:t>
            </a:r>
            <a:endParaRPr lang="pt-BR" dirty="0" smtClean="0">
              <a:latin typeface="Calibri" pitchFamily="34" charset="0"/>
              <a:cs typeface="Calibri" pitchFamily="34" charset="0"/>
            </a:endParaRPr>
          </a:p>
          <a:p>
            <a:pPr marL="0" indent="0" algn="just">
              <a:buNone/>
            </a:pPr>
            <a:r>
              <a:rPr lang="pt-BR" i="1" dirty="0" smtClean="0">
                <a:latin typeface="Calibri" pitchFamily="34" charset="0"/>
                <a:cs typeface="Calibri" pitchFamily="34" charset="0"/>
              </a:rPr>
              <a:t>(...)</a:t>
            </a:r>
            <a:endParaRPr lang="pt-BR" dirty="0" smtClean="0">
              <a:latin typeface="Calibri" pitchFamily="34" charset="0"/>
              <a:cs typeface="Calibri" pitchFamily="34" charset="0"/>
            </a:endParaRPr>
          </a:p>
          <a:p>
            <a:pPr marL="0" indent="0" algn="just">
              <a:buNone/>
            </a:pPr>
            <a:r>
              <a:rPr lang="pt-BR" i="1" dirty="0" smtClean="0">
                <a:latin typeface="Calibri" pitchFamily="34" charset="0"/>
                <a:cs typeface="Calibri" pitchFamily="34" charset="0"/>
              </a:rPr>
              <a:t>§ 4º </a:t>
            </a:r>
            <a:r>
              <a:rPr lang="pt-BR" b="1" i="1" dirty="0" smtClean="0">
                <a:latin typeface="Calibri" pitchFamily="34" charset="0"/>
                <a:cs typeface="Calibri" pitchFamily="34" charset="0"/>
              </a:rPr>
              <a:t>Os gestores locais do sistema único de saúde </a:t>
            </a:r>
            <a:r>
              <a:rPr lang="pt-BR" b="1" i="1" u="sng" dirty="0" smtClean="0">
                <a:latin typeface="Calibri" pitchFamily="34" charset="0"/>
                <a:cs typeface="Calibri" pitchFamily="34" charset="0"/>
              </a:rPr>
              <a:t>PODERÃO</a:t>
            </a:r>
            <a:r>
              <a:rPr lang="pt-BR" b="1" i="1" dirty="0" smtClean="0">
                <a:latin typeface="Calibri" pitchFamily="34" charset="0"/>
                <a:cs typeface="Calibri" pitchFamily="34" charset="0"/>
              </a:rPr>
              <a:t> admitir agentes comunitários de saúde e agentes de combate às endemias por meio de processo seletivo público</a:t>
            </a:r>
            <a:r>
              <a:rPr lang="pt-BR" i="1" dirty="0" smtClean="0">
                <a:latin typeface="Calibri" pitchFamily="34" charset="0"/>
                <a:cs typeface="Calibri" pitchFamily="34" charset="0"/>
              </a:rPr>
              <a:t>, de acordo com a natureza e complexidade de suas atribuições e requisitos específicos para sua atuação. </a:t>
            </a:r>
            <a:r>
              <a:rPr lang="pt-BR" i="1" u="sng" dirty="0" smtClean="0">
                <a:latin typeface="Calibri" pitchFamily="34" charset="0"/>
                <a:cs typeface="Calibri" pitchFamily="34" charset="0"/>
                <a:hlinkClick r:id="rId2"/>
              </a:rPr>
              <a:t>(Incluído pela Emenda Constitucional nº 51, de 2006)</a:t>
            </a:r>
            <a:r>
              <a:rPr lang="pt-BR" dirty="0" smtClean="0">
                <a:latin typeface="Calibri" pitchFamily="34" charset="0"/>
                <a:cs typeface="Calibri" pitchFamily="34" charset="0"/>
              </a:rPr>
              <a:t>” (grifo nosso)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89154"/>
            <a:ext cx="8229600" cy="4837009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>Lei nº 11.350, de 05 de outubro de 2006, que regulamenta o § 5º do art. 198 da CF/88: </a:t>
            </a:r>
          </a:p>
          <a:p>
            <a:pPr marL="0" indent="0" algn="just">
              <a:buNone/>
            </a:pPr>
            <a:endParaRPr lang="pt-BR" dirty="0" smtClean="0">
              <a:latin typeface="Calibri" pitchFamily="34" charset="0"/>
              <a:cs typeface="Calibri" pitchFamily="34" charset="0"/>
            </a:endParaRPr>
          </a:p>
          <a:p>
            <a:pPr marL="719138" indent="0" algn="just">
              <a:buNone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>“</a:t>
            </a:r>
            <a:r>
              <a:rPr lang="pt-BR" i="1" dirty="0" smtClean="0">
                <a:latin typeface="Calibri" pitchFamily="34" charset="0"/>
                <a:cs typeface="Calibri" pitchFamily="34" charset="0"/>
              </a:rPr>
              <a:t>Art. 9</a:t>
            </a:r>
            <a:r>
              <a:rPr lang="pt-BR" i="1" u="sng" baseline="30000" dirty="0" smtClean="0">
                <a:latin typeface="Calibri" pitchFamily="34" charset="0"/>
                <a:cs typeface="Calibri" pitchFamily="34" charset="0"/>
              </a:rPr>
              <a:t>o</a:t>
            </a:r>
            <a:r>
              <a:rPr lang="pt-BR" i="1" dirty="0" smtClean="0">
                <a:latin typeface="Calibri" pitchFamily="34" charset="0"/>
                <a:cs typeface="Calibri" pitchFamily="34" charset="0"/>
              </a:rPr>
              <a:t>  </a:t>
            </a:r>
            <a:r>
              <a:rPr lang="pt-BR" b="1" i="1" dirty="0" smtClean="0">
                <a:latin typeface="Calibri" pitchFamily="34" charset="0"/>
                <a:cs typeface="Calibri" pitchFamily="34" charset="0"/>
              </a:rPr>
              <a:t>A contratação de Agentes Comunitários de Saúde e de Agentes de Combate às Endemias </a:t>
            </a:r>
            <a:r>
              <a:rPr lang="pt-BR" b="1" i="1" u="sng" dirty="0" smtClean="0">
                <a:latin typeface="Calibri" pitchFamily="34" charset="0"/>
                <a:cs typeface="Calibri" pitchFamily="34" charset="0"/>
              </a:rPr>
              <a:t>DEVERÁ</a:t>
            </a:r>
            <a:r>
              <a:rPr lang="pt-BR" b="1" i="1" dirty="0" smtClean="0">
                <a:latin typeface="Calibri" pitchFamily="34" charset="0"/>
                <a:cs typeface="Calibri" pitchFamily="34" charset="0"/>
              </a:rPr>
              <a:t> ser precedida de processo seletivo público de provas ou de provas e títulos</a:t>
            </a:r>
            <a:r>
              <a:rPr lang="pt-BR" i="1" dirty="0" smtClean="0">
                <a:latin typeface="Calibri" pitchFamily="34" charset="0"/>
                <a:cs typeface="Calibri" pitchFamily="34" charset="0"/>
              </a:rPr>
              <a:t>, de acordo com a natureza e a complexidade de suas atribuições e requisitos específicos para o exercício das atividades, que atenda aos princípios de legalidade, impessoalidade, moralidade, publicidade e eficiência</a:t>
            </a:r>
            <a:r>
              <a:rPr lang="pt-BR" dirty="0" smtClean="0">
                <a:latin typeface="Calibri" pitchFamily="34" charset="0"/>
                <a:cs typeface="Calibri" pitchFamily="34" charset="0"/>
              </a:rPr>
              <a:t>”. (grifo nosso)</a:t>
            </a:r>
          </a:p>
          <a:p>
            <a:pPr marL="719138" indent="0" algn="just">
              <a:buNone/>
            </a:pPr>
            <a:endParaRPr lang="pt-BR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ATENÇÃO!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>O concurso público não é a modalidade apropriada de seleção de ACS e ACE, pois a opção por tal modalidade gera desarmonias dos agentes para com os ocupantes de cargos efetivos, tais como:</a:t>
            </a:r>
          </a:p>
          <a:p>
            <a:pPr marL="719138" indent="0" algn="just">
              <a:buFont typeface="Wingdings" pitchFamily="2" charset="2"/>
              <a:buChar char="Ø"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> Todo servidor público efetivo se submete a estágio probatório, já o ACS e o ACE, não, eis que não previsto na legislação específica (EC nº 51 e Lei nº 11.350/2006); </a:t>
            </a:r>
          </a:p>
          <a:p>
            <a:pPr marL="719138" indent="0" algn="just">
              <a:buFont typeface="Wingdings" pitchFamily="2" charset="2"/>
              <a:buChar char="Ø"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> As formas de extinção do vínculo do ACS e do ACE estão enumeradas no art. 10 da Lei nº 11.350/2006 e seu § Único, não coincidindo com as situações dos estatutos dos servidores.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94872"/>
            <a:ext cx="7712046" cy="948128"/>
          </a:xfrm>
        </p:spPr>
        <p:txBody>
          <a:bodyPr>
            <a:normAutofit fontScale="90000"/>
          </a:bodyPr>
          <a:lstStyle/>
          <a:p>
            <a:pPr lvl="0"/>
            <a:r>
              <a:rPr lang="pt-BR" sz="2700" b="1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pt-BR" sz="2700" b="1" dirty="0" smtClean="0">
                <a:latin typeface="Calibri" pitchFamily="34" charset="0"/>
                <a:cs typeface="Calibri" pitchFamily="34" charset="0"/>
              </a:rPr>
            </a:br>
            <a:r>
              <a:rPr lang="pt-BR" sz="2700" b="1" dirty="0" smtClean="0">
                <a:latin typeface="Calibri" pitchFamily="34" charset="0"/>
                <a:cs typeface="Calibri" pitchFamily="34" charset="0"/>
              </a:rPr>
              <a:t>DIFERENCIAÇÃO: Concurso Público -  Processo Seletivo Público - Processo Seletivo Simplificado</a:t>
            </a:r>
            <a:r>
              <a:rPr lang="pt-BR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pt-BR" dirty="0" smtClean="0">
                <a:latin typeface="Calibri" pitchFamily="34" charset="0"/>
                <a:cs typeface="Calibri" pitchFamily="34" charset="0"/>
              </a:rPr>
            </a:br>
            <a:endParaRPr lang="pt-BR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94085"/>
            <a:ext cx="8229600" cy="4732078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pt-BR" b="1" dirty="0" smtClean="0">
                <a:latin typeface="Calibri" pitchFamily="34" charset="0"/>
                <a:cs typeface="Calibri" pitchFamily="34" charset="0"/>
              </a:rPr>
              <a:t>CONCURSO PÚBLICO</a:t>
            </a:r>
          </a:p>
          <a:p>
            <a:pPr marL="719138" indent="0" algn="just">
              <a:buNone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>É a regra e objetiva o preenchimento de cargos públicos de provimento efetivo nos quais o servidor, transcorrido o prazo de 03 (três) anos do estágio probatório, adquire estabilidade (art. 41, CF).</a:t>
            </a:r>
          </a:p>
          <a:p>
            <a:pPr marL="719138" indent="0" algn="just">
              <a:buNone/>
            </a:pPr>
            <a:endParaRPr lang="pt-BR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r>
              <a:rPr lang="pt-BR" b="1" dirty="0" smtClean="0">
                <a:latin typeface="Calibri" pitchFamily="34" charset="0"/>
                <a:cs typeface="Calibri" pitchFamily="34" charset="0"/>
              </a:rPr>
              <a:t>PROCESSO SELETIVO SIMPLIFICADO </a:t>
            </a:r>
          </a:p>
          <a:p>
            <a:pPr marL="719138" indent="0" algn="just">
              <a:buNone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>É exceção e é voltado, conforme prevê o inciso IX, do art. 37, da CF, aos casos de contratação por tempo determinado para atender à necessidade temporária de excepcional interesse público nos moldes estabelecidos em lei. Ou seja, é utilizado para contratação temporária.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84224"/>
            <a:ext cx="8229600" cy="4941940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pt-BR" b="1" dirty="0" smtClean="0">
                <a:latin typeface="Calibri" pitchFamily="34" charset="0"/>
                <a:cs typeface="Calibri" pitchFamily="34" charset="0"/>
              </a:rPr>
              <a:t>PROCESSO SELETIVO PÚBLICO</a:t>
            </a:r>
            <a:r>
              <a:rPr lang="pt-BR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marL="719138" indent="0" algn="just">
              <a:buNone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>Não se confunde com o concurso público, pois apesar de não objetivar contratações temporárias também não busca o provimento de cargo efetivo, mas sim contratação por prazo </a:t>
            </a:r>
            <a:r>
              <a:rPr lang="pt-BR" b="1" u="sng" dirty="0" smtClean="0">
                <a:latin typeface="Calibri" pitchFamily="34" charset="0"/>
                <a:cs typeface="Calibri" pitchFamily="34" charset="0"/>
              </a:rPr>
              <a:t>INDETERMINADO</a:t>
            </a:r>
            <a:r>
              <a:rPr lang="pt-BR" dirty="0" smtClean="0">
                <a:latin typeface="Calibri" pitchFamily="34" charset="0"/>
                <a:cs typeface="Calibri" pitchFamily="34" charset="0"/>
              </a:rPr>
              <a:t> de acordo com a natureza e a complexidade das atribuições e requisitos específicos para o exercício das atividades.  </a:t>
            </a:r>
          </a:p>
          <a:p>
            <a:pPr algn="just">
              <a:buNone/>
            </a:pPr>
            <a:endParaRPr lang="pt-BR" dirty="0" smtClean="0">
              <a:latin typeface="Calibri" pitchFamily="34" charset="0"/>
              <a:cs typeface="Calibri" pitchFamily="34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>Desta forma, considerando que a própria Lei nº 11.350/2006 determina que a contratação do ACS e do ACE </a:t>
            </a:r>
            <a:r>
              <a:rPr lang="pt-BR" u="sng" dirty="0" smtClean="0">
                <a:latin typeface="Calibri" pitchFamily="34" charset="0"/>
                <a:cs typeface="Calibri" pitchFamily="34" charset="0"/>
              </a:rPr>
              <a:t>DEVERÁ</a:t>
            </a:r>
            <a:r>
              <a:rPr lang="pt-BR" dirty="0" smtClean="0">
                <a:latin typeface="Calibri" pitchFamily="34" charset="0"/>
                <a:cs typeface="Calibri" pitchFamily="34" charset="0"/>
              </a:rPr>
              <a:t> ser precedida de </a:t>
            </a:r>
            <a:r>
              <a:rPr lang="pt-BR" u="sng" dirty="0" smtClean="0">
                <a:latin typeface="Calibri" pitchFamily="34" charset="0"/>
                <a:cs typeface="Calibri" pitchFamily="34" charset="0"/>
              </a:rPr>
              <a:t>processo seletivo público</a:t>
            </a:r>
            <a:r>
              <a:rPr lang="pt-BR" dirty="0" smtClean="0">
                <a:latin typeface="Calibri" pitchFamily="34" charset="0"/>
                <a:cs typeface="Calibri" pitchFamily="34" charset="0"/>
              </a:rPr>
              <a:t> e não por concurso público, pode-se dizer que desta diferenciação decorrem duas </a:t>
            </a:r>
            <a:r>
              <a:rPr lang="pt-BR" b="1" dirty="0" smtClean="0">
                <a:latin typeface="Calibri" pitchFamily="34" charset="0"/>
                <a:cs typeface="Calibri" pitchFamily="34" charset="0"/>
              </a:rPr>
              <a:t>CONSEQUÊNCIAS</a:t>
            </a:r>
            <a:r>
              <a:rPr lang="pt-BR" dirty="0" smtClean="0">
                <a:latin typeface="Calibri" pitchFamily="34" charset="0"/>
                <a:cs typeface="Calibri" pitchFamily="34" charset="0"/>
              </a:rPr>
              <a:t>: </a:t>
            </a:r>
          </a:p>
          <a:p>
            <a:pPr algn="just">
              <a:buNone/>
            </a:pPr>
            <a:endParaRPr lang="pt-BR" dirty="0" smtClean="0">
              <a:latin typeface="Calibri" pitchFamily="34" charset="0"/>
              <a:cs typeface="Calibri" pitchFamily="34" charset="0"/>
            </a:endParaRPr>
          </a:p>
          <a:p>
            <a:pPr marL="719138" indent="0" algn="just">
              <a:buNone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>1 – </a:t>
            </a:r>
            <a:r>
              <a:rPr lang="pt-BR" b="1" dirty="0" smtClean="0">
                <a:latin typeface="Calibri" pitchFamily="34" charset="0"/>
                <a:cs typeface="Calibri" pitchFamily="34" charset="0"/>
              </a:rPr>
              <a:t>Não serão considerados servidores efetivos</a:t>
            </a:r>
            <a:r>
              <a:rPr lang="pt-BR" dirty="0" smtClean="0">
                <a:latin typeface="Calibri" pitchFamily="34" charset="0"/>
                <a:cs typeface="Calibri" pitchFamily="34" charset="0"/>
              </a:rPr>
              <a:t>; e </a:t>
            </a:r>
          </a:p>
          <a:p>
            <a:pPr marL="719138" indent="0" algn="just">
              <a:buNone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>2 – </a:t>
            </a:r>
            <a:r>
              <a:rPr lang="pt-BR" b="1" dirty="0" smtClean="0">
                <a:latin typeface="Calibri" pitchFamily="34" charset="0"/>
                <a:cs typeface="Calibri" pitchFamily="34" charset="0"/>
              </a:rPr>
              <a:t>Não alcançarão a estabilidade prevista no art. 41, da CF</a:t>
            </a:r>
            <a:r>
              <a:rPr lang="pt-BR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2400" b="1" dirty="0" smtClean="0">
                <a:latin typeface="Calibri" pitchFamily="34" charset="0"/>
                <a:cs typeface="Calibri" pitchFamily="34" charset="0"/>
              </a:rPr>
              <a:t>EXCEÇÃO: Profissionais que já desempenhavam as atividades de ACS e ACE na data da promulgação da EC 51/2006</a:t>
            </a:r>
            <a:endParaRPr lang="pt-BR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pt-BR" sz="3600" dirty="0" smtClean="0">
                <a:latin typeface="Calibri" pitchFamily="34" charset="0"/>
                <a:cs typeface="Calibri" pitchFamily="34" charset="0"/>
              </a:rPr>
              <a:t>A EC nº 51/2006 fez importante ressalva em relação aos profissionais que já exerciam as atividades de ACS e ACE, na data de sua promulgação (14/02/2006), nos seguintes termos:</a:t>
            </a:r>
          </a:p>
          <a:p>
            <a:pPr marL="0" indent="0" algn="just">
              <a:buNone/>
            </a:pPr>
            <a:r>
              <a:rPr lang="pt-BR" i="1" dirty="0" smtClean="0">
                <a:latin typeface="Calibri" pitchFamily="34" charset="0"/>
                <a:cs typeface="Calibri" pitchFamily="34" charset="0"/>
              </a:rPr>
              <a:t> </a:t>
            </a:r>
            <a:endParaRPr lang="pt-BR" dirty="0" smtClean="0">
              <a:latin typeface="Calibri" pitchFamily="34" charset="0"/>
              <a:cs typeface="Calibri" pitchFamily="34" charset="0"/>
            </a:endParaRPr>
          </a:p>
          <a:p>
            <a:pPr marL="719138" indent="0" algn="just">
              <a:buNone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>“</a:t>
            </a:r>
            <a:r>
              <a:rPr lang="pt-BR" i="1" dirty="0" smtClean="0">
                <a:latin typeface="Calibri" pitchFamily="34" charset="0"/>
                <a:cs typeface="Calibri" pitchFamily="34" charset="0"/>
              </a:rPr>
              <a:t>Art. 2º Após a promulgação da presente Emenda Constitucional, os agentes comunitários de saúde e os agentes de combate às endemias somente poderão ser contratados diretamente pelos Estados, pelo Distrito Federal ou pelos Municípios na forma do </a:t>
            </a:r>
            <a:r>
              <a:rPr lang="pt-BR" i="1" u="sng" dirty="0" smtClean="0">
                <a:latin typeface="Calibri" pitchFamily="34" charset="0"/>
                <a:cs typeface="Calibri" pitchFamily="34" charset="0"/>
                <a:hlinkClick r:id="rId2"/>
              </a:rPr>
              <a:t>§ 4º do art. 198 da Constituição Federal</a:t>
            </a:r>
            <a:r>
              <a:rPr lang="pt-BR" i="1" dirty="0" smtClean="0">
                <a:latin typeface="Calibri" pitchFamily="34" charset="0"/>
                <a:cs typeface="Calibri" pitchFamily="34" charset="0"/>
              </a:rPr>
              <a:t>, observado o limite de gasto estabelecido na Lei Complementar de que trata o art. 169 da Constituição Federal.</a:t>
            </a:r>
            <a:endParaRPr lang="pt-BR" dirty="0" smtClean="0">
              <a:latin typeface="Calibri" pitchFamily="34" charset="0"/>
              <a:cs typeface="Calibri" pitchFamily="34" charset="0"/>
            </a:endParaRPr>
          </a:p>
          <a:p>
            <a:pPr marL="719138" indent="0" algn="just">
              <a:buNone/>
            </a:pPr>
            <a:r>
              <a:rPr lang="pt-BR" i="1" dirty="0" smtClean="0">
                <a:latin typeface="Calibri" pitchFamily="34" charset="0"/>
                <a:cs typeface="Calibri" pitchFamily="34" charset="0"/>
              </a:rPr>
              <a:t>Parágrafo único. </a:t>
            </a:r>
            <a:r>
              <a:rPr lang="pt-BR" b="1" i="1" dirty="0" smtClean="0">
                <a:latin typeface="Calibri" pitchFamily="34" charset="0"/>
                <a:cs typeface="Calibri" pitchFamily="34" charset="0"/>
              </a:rPr>
              <a:t>Os profissionais que, na data de promulgação desta Emenda e a qualquer título, desempenharem as atividades de agente comunitário de saúde ou de agente de combate às endemias, na forma da lei, ficam dispensados de se submeter ao processo seletivo público a que se refere o </a:t>
            </a:r>
            <a:r>
              <a:rPr lang="pt-BR" b="1" i="1" u="sng" dirty="0" smtClean="0">
                <a:latin typeface="Calibri" pitchFamily="34" charset="0"/>
                <a:cs typeface="Calibri" pitchFamily="34" charset="0"/>
                <a:hlinkClick r:id="rId2"/>
              </a:rPr>
              <a:t>§ 4º do art. 198 da Constituição Federal</a:t>
            </a:r>
            <a:r>
              <a:rPr lang="pt-BR" b="1" i="1" dirty="0" smtClean="0">
                <a:latin typeface="Calibri" pitchFamily="34" charset="0"/>
                <a:cs typeface="Calibri" pitchFamily="34" charset="0"/>
              </a:rPr>
              <a:t>, desde que tenham sido contratados a partir de anterior processo de Seleção Pública efetuado por órgãos ou entes da administração direta ou indireta de Estado, Distrito Federal ou Município ou por outras instituições com a efetiva supervisão e autorização da administração direta dos entes da federação</a:t>
            </a:r>
            <a:r>
              <a:rPr lang="pt-BR" i="1" dirty="0" smtClean="0">
                <a:latin typeface="Calibri" pitchFamily="34" charset="0"/>
                <a:cs typeface="Calibri" pitchFamily="34" charset="0"/>
              </a:rPr>
              <a:t>.</a:t>
            </a:r>
            <a:r>
              <a:rPr lang="pt-BR" dirty="0" smtClean="0">
                <a:latin typeface="Calibri" pitchFamily="34" charset="0"/>
                <a:cs typeface="Calibri" pitchFamily="34" charset="0"/>
              </a:rPr>
              <a:t>” (grifo nosso)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14204"/>
            <a:ext cx="8229600" cy="491196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>Por sua vez, a Lei nº 11.350/2006, especificou a quem cabe, em cada caso, certificar a existência de anterior processo de seleção pública, para efeito da dispensa do processo seletivo referida no parágrafo único do art. 2º da EC nº 51/2006, ressalvado o cumprimento dos princípios que regem a administração pública: legalidade, impessoalidade, moralidade, publicidade e eficiência. Senão vejamos:</a:t>
            </a:r>
          </a:p>
          <a:p>
            <a:pPr marL="0" indent="0" algn="just">
              <a:buNone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> </a:t>
            </a:r>
          </a:p>
          <a:p>
            <a:pPr marL="719138" indent="0" algn="just">
              <a:buNone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>“</a:t>
            </a:r>
            <a:r>
              <a:rPr lang="pt-BR" i="1" dirty="0" smtClean="0">
                <a:latin typeface="Calibri" pitchFamily="34" charset="0"/>
                <a:cs typeface="Calibri" pitchFamily="34" charset="0"/>
              </a:rPr>
              <a:t>Art. 9</a:t>
            </a:r>
            <a:r>
              <a:rPr lang="pt-BR" i="1" u="sng" baseline="30000" dirty="0" smtClean="0">
                <a:latin typeface="Calibri" pitchFamily="34" charset="0"/>
                <a:cs typeface="Calibri" pitchFamily="34" charset="0"/>
              </a:rPr>
              <a:t>o</a:t>
            </a:r>
            <a:r>
              <a:rPr lang="pt-BR" i="1" dirty="0" smtClean="0">
                <a:latin typeface="Calibri" pitchFamily="34" charset="0"/>
                <a:cs typeface="Calibri" pitchFamily="34" charset="0"/>
              </a:rPr>
              <a:t>  (...) </a:t>
            </a:r>
            <a:endParaRPr lang="pt-BR" dirty="0" smtClean="0">
              <a:latin typeface="Calibri" pitchFamily="34" charset="0"/>
              <a:cs typeface="Calibri" pitchFamily="34" charset="0"/>
            </a:endParaRPr>
          </a:p>
          <a:p>
            <a:pPr marL="719138" indent="0" algn="just">
              <a:buNone/>
            </a:pPr>
            <a:r>
              <a:rPr lang="pt-BR" i="1" dirty="0" smtClean="0">
                <a:latin typeface="Calibri" pitchFamily="34" charset="0"/>
                <a:cs typeface="Calibri" pitchFamily="34" charset="0"/>
              </a:rPr>
              <a:t> § 1</a:t>
            </a:r>
            <a:r>
              <a:rPr lang="pt-BR" i="1" u="sng" baseline="30000" dirty="0" smtClean="0">
                <a:latin typeface="Calibri" pitchFamily="34" charset="0"/>
                <a:cs typeface="Calibri" pitchFamily="34" charset="0"/>
              </a:rPr>
              <a:t>o</a:t>
            </a:r>
            <a:r>
              <a:rPr lang="pt-BR" i="1" dirty="0" smtClean="0">
                <a:latin typeface="Calibri" pitchFamily="34" charset="0"/>
                <a:cs typeface="Calibri" pitchFamily="34" charset="0"/>
              </a:rPr>
              <a:t>  </a:t>
            </a:r>
            <a:r>
              <a:rPr lang="pt-BR" b="1" i="1" dirty="0" smtClean="0">
                <a:latin typeface="Calibri" pitchFamily="34" charset="0"/>
                <a:cs typeface="Calibri" pitchFamily="34" charset="0"/>
              </a:rPr>
              <a:t>Caberá aos órgãos ou entes da administração direta</a:t>
            </a:r>
            <a:r>
              <a:rPr lang="pt-BR" i="1" dirty="0" smtClean="0">
                <a:latin typeface="Calibri" pitchFamily="34" charset="0"/>
                <a:cs typeface="Calibri" pitchFamily="34" charset="0"/>
              </a:rPr>
              <a:t> dos Estados, do Distrito Federal ou dos Municípios </a:t>
            </a:r>
            <a:r>
              <a:rPr lang="pt-BR" b="1" i="1" dirty="0" smtClean="0">
                <a:latin typeface="Calibri" pitchFamily="34" charset="0"/>
                <a:cs typeface="Calibri" pitchFamily="34" charset="0"/>
              </a:rPr>
              <a:t>certificar, em cada caso, a existência de anterior processo de seleção pública, para efeito da dispensa referida no </a:t>
            </a:r>
            <a:r>
              <a:rPr lang="pt-BR" b="1" i="1" u="sng" dirty="0" smtClean="0">
                <a:latin typeface="Calibri" pitchFamily="34" charset="0"/>
                <a:cs typeface="Calibri" pitchFamily="34" charset="0"/>
                <a:hlinkClick r:id="rId2"/>
              </a:rPr>
              <a:t>parágrafo único do art. 2</a:t>
            </a:r>
            <a:r>
              <a:rPr lang="pt-BR" b="1" i="1" u="sng" baseline="30000" dirty="0" smtClean="0">
                <a:latin typeface="Calibri" pitchFamily="34" charset="0"/>
                <a:cs typeface="Calibri" pitchFamily="34" charset="0"/>
                <a:hlinkClick r:id="rId2"/>
              </a:rPr>
              <a:t>o</a:t>
            </a:r>
            <a:r>
              <a:rPr lang="pt-BR" b="1" i="1" u="sng" dirty="0" smtClean="0">
                <a:latin typeface="Calibri" pitchFamily="34" charset="0"/>
                <a:cs typeface="Calibri" pitchFamily="34" charset="0"/>
                <a:hlinkClick r:id="rId2"/>
              </a:rPr>
              <a:t> da Emenda Constitucional n</a:t>
            </a:r>
            <a:r>
              <a:rPr lang="pt-BR" b="1" i="1" u="sng" baseline="30000" dirty="0" smtClean="0">
                <a:latin typeface="Calibri" pitchFamily="34" charset="0"/>
                <a:cs typeface="Calibri" pitchFamily="34" charset="0"/>
                <a:hlinkClick r:id="rId2"/>
              </a:rPr>
              <a:t>o</a:t>
            </a:r>
            <a:r>
              <a:rPr lang="pt-BR" b="1" i="1" u="sng" dirty="0" smtClean="0">
                <a:latin typeface="Calibri" pitchFamily="34" charset="0"/>
                <a:cs typeface="Calibri" pitchFamily="34" charset="0"/>
                <a:hlinkClick r:id="rId2"/>
              </a:rPr>
              <a:t> 51, de 14 de fevereiro de 2006</a:t>
            </a:r>
            <a:r>
              <a:rPr lang="pt-BR" b="1" i="1" dirty="0" smtClean="0">
                <a:latin typeface="Calibri" pitchFamily="34" charset="0"/>
                <a:cs typeface="Calibri" pitchFamily="34" charset="0"/>
              </a:rPr>
              <a:t>, considerando-se como tal aquele que tenha sido realizado com observância dos princípios referidos no caput</a:t>
            </a:r>
            <a:r>
              <a:rPr lang="pt-BR" i="1" dirty="0" smtClean="0">
                <a:latin typeface="Calibri" pitchFamily="34" charset="0"/>
                <a:cs typeface="Calibri" pitchFamily="34" charset="0"/>
              </a:rPr>
              <a:t>.        </a:t>
            </a:r>
            <a:r>
              <a:rPr lang="pt-BR" i="1" u="sng" dirty="0" smtClean="0">
                <a:latin typeface="Calibri" pitchFamily="34" charset="0"/>
                <a:cs typeface="Calibri" pitchFamily="34" charset="0"/>
                <a:hlinkClick r:id="rId3"/>
              </a:rPr>
              <a:t>(Renumerado do Parágrafo único pela Lei nº 13.342, de 2016)</a:t>
            </a:r>
            <a:r>
              <a:rPr lang="pt-BR" dirty="0" smtClean="0">
                <a:latin typeface="Calibri" pitchFamily="34" charset="0"/>
                <a:cs typeface="Calibri" pitchFamily="34" charset="0"/>
              </a:rPr>
              <a:t>” (grifo nosso)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IMBR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1450</TotalTime>
  <Words>1112</Words>
  <Application>Microsoft Office PowerPoint</Application>
  <PresentationFormat>Apresentação na tela (4:3)</PresentationFormat>
  <Paragraphs>66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TIMBRADO</vt:lpstr>
      <vt:lpstr>ACS e ACE – PROCESSO SELETIVO/CONTRATAÇÃO </vt:lpstr>
      <vt:lpstr>Regra geral para investidura em cargo ou emprego público</vt:lpstr>
      <vt:lpstr>Exceção - §4º do art. 198, da CF (EC nº 51, de 14 de fevereiro de 2006)</vt:lpstr>
      <vt:lpstr>Slide 4</vt:lpstr>
      <vt:lpstr>ATENÇÃO!</vt:lpstr>
      <vt:lpstr> DIFERENCIAÇÃO: Concurso Público -  Processo Seletivo Público - Processo Seletivo Simplificado </vt:lpstr>
      <vt:lpstr>Slide 7</vt:lpstr>
      <vt:lpstr>EXCEÇÃO: Profissionais que já desempenhavam as atividades de ACS e ACE na data da promulgação da EC 51/2006</vt:lpstr>
      <vt:lpstr>Slide 9</vt:lpstr>
      <vt:lpstr> Do Regime Jurídico </vt:lpstr>
      <vt:lpstr>Slide 11</vt:lpstr>
      <vt:lpstr>Slide 12</vt:lpstr>
      <vt:lpstr>Slide 13</vt:lpstr>
      <vt:lpstr>Da Vedação de Contratação Temporária e a da Excepcionalidade do Interesse Público</vt:lpstr>
      <vt:lpstr>MUITO OBRIGADA!  juridico@conasems.org.br www.conasems.org.br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EVOLUÇAO DO GASTO EM SAUDE MUNICIPAL 2010 - 2014</dc:title>
  <dc:creator>Blenda Leite Saturnino Pereira</dc:creator>
  <cp:lastModifiedBy>Aluno</cp:lastModifiedBy>
  <cp:revision>134</cp:revision>
  <dcterms:created xsi:type="dcterms:W3CDTF">2015-03-24T13:48:58Z</dcterms:created>
  <dcterms:modified xsi:type="dcterms:W3CDTF">2017-08-25T09:56:40Z</dcterms:modified>
</cp:coreProperties>
</file>